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sldIdLst>
    <p:sldId id="257" r:id="rId2"/>
    <p:sldId id="259" r:id="rId3"/>
  </p:sldIdLst>
  <p:sldSz cx="7556500" cy="10693400"/>
  <p:notesSz cx="7556500" cy="10693400"/>
  <p:defaultTextStyle>
    <a:defPPr rtl="0">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p:restoredTop sz="94674"/>
  </p:normalViewPr>
  <p:slideViewPr>
    <p:cSldViewPr>
      <p:cViewPr varScale="1">
        <p:scale>
          <a:sx n="49" d="100"/>
          <a:sy n="49" d="100"/>
        </p:scale>
        <p:origin x="2406"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dirty="0"/>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58341" cy="10690428"/>
          </a:xfrm>
          <a:prstGeom prst="rect">
            <a:avLst/>
          </a:prstGeom>
          <a:blipFill>
            <a:blip r:embed="rId7" cstate="print"/>
            <a:stretch>
              <a:fillRect/>
            </a:stretch>
          </a:blipFill>
        </p:spPr>
        <p:txBody>
          <a:bodyPr wrap="square" lIns="0" tIns="0" rIns="0" bIns="0" rtlCol="0"/>
          <a:lstStyle/>
          <a:p>
            <a:pPr rtl="0"/>
            <a:endParaRPr dirty="0"/>
          </a:p>
        </p:txBody>
      </p:sp>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2/18/2022</a:t>
            </a:fld>
            <a:endParaRPr lang="en-US" dirty="0"/>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16479"/>
            <a:ext cx="7558405" cy="9142920"/>
          </a:xfrm>
          <a:custGeom>
            <a:avLst/>
            <a:gdLst/>
            <a:ahLst/>
            <a:cxnLst/>
            <a:rect l="l" t="t" r="r" b="b"/>
            <a:pathLst>
              <a:path w="7558405" h="8844280">
                <a:moveTo>
                  <a:pt x="7558341" y="0"/>
                </a:moveTo>
                <a:lnTo>
                  <a:pt x="0" y="0"/>
                </a:lnTo>
                <a:lnTo>
                  <a:pt x="0" y="8843962"/>
                </a:lnTo>
                <a:lnTo>
                  <a:pt x="7558341" y="8843962"/>
                </a:lnTo>
                <a:lnTo>
                  <a:pt x="7558341" y="0"/>
                </a:lnTo>
                <a:close/>
              </a:path>
            </a:pathLst>
          </a:custGeom>
          <a:solidFill>
            <a:srgbClr val="FFEFC6"/>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4" name="object 4"/>
          <p:cNvSpPr/>
          <p:nvPr/>
        </p:nvSpPr>
        <p:spPr>
          <a:xfrm>
            <a:off x="282144" y="2047619"/>
            <a:ext cx="6984365" cy="8583758"/>
          </a:xfrm>
          <a:custGeom>
            <a:avLst/>
            <a:gdLst/>
            <a:ahLst/>
            <a:cxnLst/>
            <a:rect l="l" t="t" r="r" b="b"/>
            <a:pathLst>
              <a:path w="6984365" h="8304530">
                <a:moveTo>
                  <a:pt x="6984009" y="0"/>
                </a:moveTo>
                <a:lnTo>
                  <a:pt x="0" y="0"/>
                </a:lnTo>
                <a:lnTo>
                  <a:pt x="0" y="8303945"/>
                </a:lnTo>
                <a:lnTo>
                  <a:pt x="6984009" y="8303945"/>
                </a:lnTo>
                <a:lnTo>
                  <a:pt x="6984009"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6" name="object 6"/>
          <p:cNvSpPr/>
          <p:nvPr/>
        </p:nvSpPr>
        <p:spPr>
          <a:xfrm>
            <a:off x="574344" y="8339158"/>
            <a:ext cx="649605" cy="768350"/>
          </a:xfrm>
          <a:custGeom>
            <a:avLst/>
            <a:gdLst/>
            <a:ahLst/>
            <a:cxnLst/>
            <a:rect l="l" t="t" r="r" b="b"/>
            <a:pathLst>
              <a:path w="649605" h="768350">
                <a:moveTo>
                  <a:pt x="649033" y="0"/>
                </a:moveTo>
                <a:lnTo>
                  <a:pt x="0" y="0"/>
                </a:lnTo>
                <a:lnTo>
                  <a:pt x="0" y="767829"/>
                </a:lnTo>
                <a:lnTo>
                  <a:pt x="649033" y="767829"/>
                </a:lnTo>
                <a:lnTo>
                  <a:pt x="649033" y="0"/>
                </a:lnTo>
                <a:close/>
              </a:path>
            </a:pathLst>
          </a:custGeom>
          <a:solidFill>
            <a:srgbClr val="231F2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0" name="object 10"/>
          <p:cNvSpPr/>
          <p:nvPr/>
        </p:nvSpPr>
        <p:spPr>
          <a:xfrm>
            <a:off x="574332" y="8339158"/>
            <a:ext cx="5147945" cy="768350"/>
          </a:xfrm>
          <a:custGeom>
            <a:avLst/>
            <a:gdLst/>
            <a:ahLst/>
            <a:cxnLst/>
            <a:rect l="l" t="t" r="r" b="b"/>
            <a:pathLst>
              <a:path w="5147945" h="768350">
                <a:moveTo>
                  <a:pt x="5147614" y="767829"/>
                </a:moveTo>
                <a:lnTo>
                  <a:pt x="0" y="767829"/>
                </a:lnTo>
                <a:lnTo>
                  <a:pt x="0" y="0"/>
                </a:lnTo>
                <a:lnTo>
                  <a:pt x="5147614" y="0"/>
                </a:lnTo>
                <a:lnTo>
                  <a:pt x="5147614" y="767829"/>
                </a:lnTo>
                <a:close/>
              </a:path>
            </a:pathLst>
          </a:custGeom>
          <a:ln w="11620">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nvGrpSpPr>
          <p:cNvPr id="15" name="object 15"/>
          <p:cNvGrpSpPr/>
          <p:nvPr/>
        </p:nvGrpSpPr>
        <p:grpSpPr>
          <a:xfrm>
            <a:off x="568934" y="3631208"/>
            <a:ext cx="6419215" cy="407034"/>
            <a:chOff x="568934" y="3842436"/>
            <a:chExt cx="6419215" cy="407034"/>
          </a:xfrm>
        </p:grpSpPr>
        <p:sp>
          <p:nvSpPr>
            <p:cNvPr id="16" name="object 16"/>
            <p:cNvSpPr/>
            <p:nvPr/>
          </p:nvSpPr>
          <p:spPr>
            <a:xfrm>
              <a:off x="970330" y="3847833"/>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7" name="object 17"/>
            <p:cNvSpPr/>
            <p:nvPr/>
          </p:nvSpPr>
          <p:spPr>
            <a:xfrm>
              <a:off x="574332" y="3847833"/>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8" name="object 18"/>
            <p:cNvSpPr/>
            <p:nvPr/>
          </p:nvSpPr>
          <p:spPr>
            <a:xfrm>
              <a:off x="574332" y="3847833"/>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graphicFrame>
        <p:nvGraphicFramePr>
          <p:cNvPr id="19" name="object 19"/>
          <p:cNvGraphicFramePr>
            <a:graphicFrameLocks noGrp="1"/>
          </p:cNvGraphicFramePr>
          <p:nvPr>
            <p:extLst>
              <p:ext uri="{D42A27DB-BD31-4B8C-83A1-F6EECF244321}">
                <p14:modId xmlns:p14="http://schemas.microsoft.com/office/powerpoint/2010/main" val="1243456764"/>
              </p:ext>
            </p:extLst>
          </p:nvPr>
        </p:nvGraphicFramePr>
        <p:xfrm>
          <a:off x="568934" y="6550450"/>
          <a:ext cx="6418579" cy="652398"/>
        </p:xfrm>
        <a:graphic>
          <a:graphicData uri="http://schemas.openxmlformats.org/drawingml/2006/table">
            <a:tbl>
              <a:tblPr firstRow="1" bandRow="1">
                <a:tableStyleId>{2D5ABB26-0587-4C30-8999-92F81FD0307C}</a:tableStyleId>
              </a:tblPr>
              <a:tblGrid>
                <a:gridCol w="401320">
                  <a:extLst>
                    <a:ext uri="{9D8B030D-6E8A-4147-A177-3AD203B41FA5}">
                      <a16:colId xmlns:a16="http://schemas.microsoft.com/office/drawing/2014/main" val="20000"/>
                    </a:ext>
                  </a:extLst>
                </a:gridCol>
                <a:gridCol w="4685665">
                  <a:extLst>
                    <a:ext uri="{9D8B030D-6E8A-4147-A177-3AD203B41FA5}">
                      <a16:colId xmlns:a16="http://schemas.microsoft.com/office/drawing/2014/main" val="20001"/>
                    </a:ext>
                  </a:extLst>
                </a:gridCol>
                <a:gridCol w="1331594">
                  <a:extLst>
                    <a:ext uri="{9D8B030D-6E8A-4147-A177-3AD203B41FA5}">
                      <a16:colId xmlns:a16="http://schemas.microsoft.com/office/drawing/2014/main" val="20002"/>
                    </a:ext>
                  </a:extLst>
                </a:gridCol>
              </a:tblGrid>
              <a:tr h="652398">
                <a:tc>
                  <a:txBody>
                    <a:bodyPr/>
                    <a:lstStyle/>
                    <a:p>
                      <a:pPr rtl="0">
                        <a:lnSpc>
                          <a:spcPct val="100000"/>
                        </a:lnSpc>
                      </a:pPr>
                      <a:endParaRPr sz="100" dirty="0">
                        <a:latin typeface="Times New Roman"/>
                        <a:cs typeface="Times New Roman"/>
                      </a:endParaRPr>
                    </a:p>
                  </a:txBody>
                  <a:tcPr marL="0" marR="0" marT="0" marB="0">
                    <a:solidFill>
                      <a:srgbClr val="FFCB04"/>
                    </a:solidFill>
                  </a:tcPr>
                </a:tc>
                <a:tc>
                  <a:txBody>
                    <a:bodyPr/>
                    <a:lstStyle/>
                    <a:p>
                      <a:pPr rtl="0">
                        <a:lnSpc>
                          <a:spcPct val="100000"/>
                        </a:lnSpc>
                      </a:pPr>
                      <a:endParaRPr sz="100" dirty="0">
                        <a:latin typeface="Times New Roman"/>
                        <a:cs typeface="Times New Roman"/>
                      </a:endParaRPr>
                    </a:p>
                  </a:txBody>
                  <a:tcPr marL="0" marR="0" marT="0" marB="0">
                    <a:lnT w="12700">
                      <a:solidFill>
                        <a:srgbClr val="FFCB04"/>
                      </a:solidFill>
                      <a:prstDash val="solid"/>
                    </a:lnT>
                    <a:lnB w="12700">
                      <a:solidFill>
                        <a:srgbClr val="FFCB04"/>
                      </a:solidFill>
                      <a:prstDash val="solid"/>
                    </a:lnB>
                    <a:solidFill>
                      <a:srgbClr val="FFF1D0"/>
                    </a:solidFill>
                  </a:tcPr>
                </a:tc>
                <a:tc>
                  <a:txBody>
                    <a:bodyPr/>
                    <a:lstStyle/>
                    <a:p>
                      <a:pPr rtl="0">
                        <a:lnSpc>
                          <a:spcPct val="100000"/>
                        </a:lnSpc>
                      </a:pPr>
                      <a:endParaRPr sz="100" dirty="0">
                        <a:latin typeface="Times New Roman"/>
                        <a:cs typeface="Times New Roman"/>
                      </a:endParaRPr>
                    </a:p>
                  </a:txBody>
                  <a:tcPr marL="0" marR="0" marT="0" marB="0">
                    <a:solidFill>
                      <a:srgbClr val="FFCB04"/>
                    </a:solidFill>
                  </a:tcPr>
                </a:tc>
                <a:extLst>
                  <a:ext uri="{0D108BD9-81ED-4DB2-BD59-A6C34878D82A}">
                    <a16:rowId xmlns:a16="http://schemas.microsoft.com/office/drawing/2014/main" val="10000"/>
                  </a:ext>
                </a:extLst>
              </a:tr>
            </a:tbl>
          </a:graphicData>
        </a:graphic>
      </p:graphicFrame>
      <p:sp>
        <p:nvSpPr>
          <p:cNvPr id="21" name="object 2">
            <a:extLst>
              <a:ext uri="{FF2B5EF4-FFF2-40B4-BE49-F238E27FC236}">
                <a16:creationId xmlns:a16="http://schemas.microsoft.com/office/drawing/2014/main" id="{094B7C20-307A-7441-BEA7-DB0880096FA1}"/>
              </a:ext>
            </a:extLst>
          </p:cNvPr>
          <p:cNvSpPr txBox="1"/>
          <p:nvPr/>
        </p:nvSpPr>
        <p:spPr>
          <a:xfrm>
            <a:off x="1492250" y="955273"/>
            <a:ext cx="4530132" cy="520655"/>
          </a:xfrm>
          <a:prstGeom prst="rect">
            <a:avLst/>
          </a:prstGeom>
        </p:spPr>
        <p:txBody>
          <a:bodyPr vert="horz" wrap="square" lIns="0" tIns="0" rIns="0" bIns="0" rtlCol="0">
            <a:spAutoFit/>
          </a:bodyPr>
          <a:lstStyle/>
          <a:p>
            <a:pPr marL="12700" algn="ctr" rtl="0">
              <a:lnSpc>
                <a:spcPct val="100000"/>
              </a:lnSpc>
              <a:spcBef>
                <a:spcPts val="100"/>
              </a:spcBef>
            </a:pP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Notice</a:t>
            </a:r>
            <a:r>
              <a:rPr lang="ja-JP" altLang="en-US"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on</a:t>
            </a:r>
            <a:r>
              <a:rPr lang="en"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COVID-19 </a:t>
            </a:r>
            <a:r>
              <a:rPr lang="en" b="1" dirty="0">
                <a:solidFill>
                  <a:srgbClr val="231F20"/>
                </a:solidFill>
                <a:latin typeface="Arial" panose="020B0604020202020204" pitchFamily="34" charset="0"/>
                <a:ea typeface="Yu Gothic" panose="020B0400000000000000" pitchFamily="34" charset="-128"/>
                <a:cs typeface="Arial" panose="020B0604020202020204" pitchFamily="34" charset="0"/>
              </a:rPr>
              <a:t>booster </a:t>
            </a:r>
            <a:r>
              <a:rPr lang="en-US" altLang="ja-JP"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shots</a:t>
            </a:r>
          </a:p>
          <a:p>
            <a:pPr marL="12700" algn="ctr" rtl="0">
              <a:lnSpc>
                <a:spcPct val="100000"/>
              </a:lnSpc>
              <a:spcBef>
                <a:spcPts val="100"/>
              </a:spcBef>
            </a:pPr>
            <a:r>
              <a:rPr lang="en" sz="15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1500" b="1" dirty="0">
                <a:solidFill>
                  <a:srgbClr val="231F20"/>
                </a:solidFill>
                <a:latin typeface="Arial" panose="020B0604020202020204" pitchFamily="34" charset="0"/>
                <a:ea typeface="Yu Gothic" panose="020B0400000000000000" pitchFamily="34" charset="-128"/>
                <a:cs typeface="Arial" panose="020B0604020202020204" pitchFamily="34" charset="0"/>
              </a:rPr>
              <a:t>(3rd dose)</a:t>
            </a:r>
            <a:endParaRPr sz="1500" b="1" dirty="0">
              <a:latin typeface="Arial" panose="020B0604020202020204" pitchFamily="34" charset="0"/>
              <a:ea typeface="Yu Gothic" panose="020B0400000000000000" pitchFamily="34" charset="-128"/>
              <a:cs typeface="Arial" panose="020B0604020202020204" pitchFamily="34" charset="0"/>
            </a:endParaRPr>
          </a:p>
        </p:txBody>
      </p:sp>
      <p:sp>
        <p:nvSpPr>
          <p:cNvPr id="22" name="object 3">
            <a:extLst>
              <a:ext uri="{FF2B5EF4-FFF2-40B4-BE49-F238E27FC236}">
                <a16:creationId xmlns:a16="http://schemas.microsoft.com/office/drawing/2014/main" id="{15B5B022-FD63-0642-8D91-A388877B187C}"/>
              </a:ext>
            </a:extLst>
          </p:cNvPr>
          <p:cNvSpPr txBox="1"/>
          <p:nvPr/>
        </p:nvSpPr>
        <p:spPr>
          <a:xfrm>
            <a:off x="1739644" y="1018422"/>
            <a:ext cx="4118363" cy="338554"/>
          </a:xfrm>
          <a:prstGeom prst="rect">
            <a:avLst/>
          </a:prstGeom>
        </p:spPr>
        <p:txBody>
          <a:bodyPr vert="horz" wrap="square" lIns="0" tIns="0" rIns="0" bIns="0" rtlCol="0">
            <a:spAutoFit/>
          </a:bodyPr>
          <a:lstStyle/>
          <a:p>
            <a:pPr algn="ctr" rtl="0">
              <a:lnSpc>
                <a:spcPct val="100000"/>
              </a:lnSpc>
              <a:spcBef>
                <a:spcPts val="1020"/>
              </a:spcBef>
            </a:pPr>
            <a:endParaRPr sz="2200" b="1" dirty="0">
              <a:latin typeface="Arial" panose="020B0604020202020204" pitchFamily="34" charset="0"/>
              <a:ea typeface="Yu Gothic" panose="020B0400000000000000" pitchFamily="34" charset="-128"/>
              <a:cs typeface="Arial" panose="020B0604020202020204" pitchFamily="34" charset="0"/>
            </a:endParaRPr>
          </a:p>
        </p:txBody>
      </p:sp>
      <p:sp>
        <p:nvSpPr>
          <p:cNvPr id="23" name="object 4">
            <a:extLst>
              <a:ext uri="{FF2B5EF4-FFF2-40B4-BE49-F238E27FC236}">
                <a16:creationId xmlns:a16="http://schemas.microsoft.com/office/drawing/2014/main" id="{C44DA7F9-CAE4-3A49-8974-B92167BAAE39}"/>
              </a:ext>
            </a:extLst>
          </p:cNvPr>
          <p:cNvSpPr txBox="1"/>
          <p:nvPr/>
        </p:nvSpPr>
        <p:spPr>
          <a:xfrm>
            <a:off x="555207" y="4199890"/>
            <a:ext cx="3186430" cy="1028487"/>
          </a:xfrm>
          <a:prstGeom prst="rect">
            <a:avLst/>
          </a:prstGeom>
        </p:spPr>
        <p:txBody>
          <a:bodyPr vert="horz" wrap="square" lIns="0" tIns="0" rIns="0" bIns="0" rtlCol="0">
            <a:spAutoFit/>
          </a:bodyPr>
          <a:lstStyle/>
          <a:p>
            <a:pPr marL="12700" marR="5080" indent="6350" rtl="0">
              <a:spcBef>
                <a:spcPts val="100"/>
              </a:spcBef>
            </a:pP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Check your local municipal newsletter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or</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 online</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to find medical facilities and vaccination sites where you can receive the vaccine. </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Medical workers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may be able to</a:t>
            </a:r>
            <a:r>
              <a:rPr lang="en" sz="1100" b="1" dirty="0">
                <a:solidFill>
                  <a:srgbClr val="F7941D"/>
                </a:solidFill>
                <a:latin typeface="Arial" panose="020B0604020202020204" pitchFamily="34" charset="0"/>
                <a:ea typeface="Yu Gothic" panose="020B0400000000000000" pitchFamily="34" charset="-128"/>
                <a:cs typeface="Arial" panose="020B0604020202020204" pitchFamily="34" charset="0"/>
              </a:rPr>
              <a:t> receive the vaccination at the medical institution where they work.</a:t>
            </a:r>
            <a:endParaRPr lang="en-US" altLang="ja-JP" sz="110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2700" marR="5080" indent="6350" rtl="0">
              <a:spcBef>
                <a:spcPts val="100"/>
              </a:spcBef>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For more details, check with your workplace.</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24" name="object 5">
            <a:extLst>
              <a:ext uri="{FF2B5EF4-FFF2-40B4-BE49-F238E27FC236}">
                <a16:creationId xmlns:a16="http://schemas.microsoft.com/office/drawing/2014/main" id="{DFCCFCC0-DCF5-5449-9CD3-8CF68A4A54EF}"/>
              </a:ext>
            </a:extLst>
          </p:cNvPr>
          <p:cNvSpPr txBox="1"/>
          <p:nvPr/>
        </p:nvSpPr>
        <p:spPr>
          <a:xfrm>
            <a:off x="561634" y="5468431"/>
            <a:ext cx="6583045" cy="833562"/>
          </a:xfrm>
          <a:prstGeom prst="rect">
            <a:avLst/>
          </a:prstGeom>
        </p:spPr>
        <p:txBody>
          <a:bodyPr vert="horz" wrap="square" lIns="0" tIns="0" rIns="0" bIns="0" rtlCol="0">
            <a:spAutoFit/>
          </a:bodyPr>
          <a:lstStyle/>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*If you are unable to find a medical institution or vaccination site, you can also ask your local municipality.</a:t>
            </a:r>
            <a:endParaRPr lang="en-US"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*Except for those who are hospitalized or resident at a facility, in principle, you will receive a vaccine at the municipality (registered address) listed on your certificate of residence.</a:t>
            </a:r>
            <a:endParaRPr lang="en-US" sz="900" dirty="0">
              <a:solidFill>
                <a:srgbClr val="231F20"/>
              </a:solidFill>
              <a:latin typeface="Arial" panose="020B0604020202020204" pitchFamily="34" charset="0"/>
              <a:ea typeface="Yu Gothic" panose="020B0400000000000000" pitchFamily="34" charset="-128"/>
              <a:cs typeface="Arial" panose="020B0604020202020204" pitchFamily="34" charset="0"/>
            </a:endParaRPr>
          </a:p>
          <a:p>
            <a:pPr marL="12700" rtl="0">
              <a:spcBef>
                <a:spcPts val="434"/>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   Please see the reverse side for information about vaccinations outside of your area of residence (registered address).</a:t>
            </a:r>
            <a:endParaRPr sz="900" dirty="0">
              <a:latin typeface="Arial" panose="020B0604020202020204" pitchFamily="34" charset="0"/>
              <a:ea typeface="Yu Gothic" panose="020B0400000000000000" pitchFamily="34" charset="-128"/>
              <a:cs typeface="Arial" panose="020B0604020202020204" pitchFamily="34" charset="0"/>
            </a:endParaRPr>
          </a:p>
          <a:p>
            <a:pPr marL="12700" rtl="0">
              <a:spcBef>
                <a:spcPts val="340"/>
              </a:spcBef>
            </a:pP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*It is not possible to make reservations directly through COVID-19 Vaccine Navi.</a:t>
            </a:r>
            <a:endParaRPr sz="900" dirty="0">
              <a:latin typeface="Arial" panose="020B0604020202020204" pitchFamily="34" charset="0"/>
              <a:ea typeface="Yu Gothic" panose="020B0400000000000000" pitchFamily="34" charset="-128"/>
              <a:cs typeface="Arial" panose="020B0604020202020204" pitchFamily="34" charset="0"/>
            </a:endParaRPr>
          </a:p>
        </p:txBody>
      </p:sp>
      <p:sp>
        <p:nvSpPr>
          <p:cNvPr id="28" name="object 9">
            <a:extLst>
              <a:ext uri="{FF2B5EF4-FFF2-40B4-BE49-F238E27FC236}">
                <a16:creationId xmlns:a16="http://schemas.microsoft.com/office/drawing/2014/main" id="{923FDC2E-99F0-5B42-87F5-3D61E0D31F88}"/>
              </a:ext>
            </a:extLst>
          </p:cNvPr>
          <p:cNvSpPr txBox="1"/>
          <p:nvPr/>
        </p:nvSpPr>
        <p:spPr>
          <a:xfrm>
            <a:off x="5699229" y="6578083"/>
            <a:ext cx="542290" cy="335989"/>
          </a:xfrm>
          <a:prstGeom prst="rect">
            <a:avLst/>
          </a:prstGeom>
        </p:spPr>
        <p:txBody>
          <a:bodyPr vert="horz" wrap="square" lIns="0" tIns="12700" rIns="0" bIns="0" rtlCol="0">
            <a:spAutoFit/>
          </a:bodyPr>
          <a:lstStyle/>
          <a:p>
            <a:pPr marL="12700" algn="ctr" rtl="0">
              <a:lnSpc>
                <a:spcPct val="100000"/>
              </a:lnSpc>
              <a:spcBef>
                <a:spcPts val="100"/>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Vaccine cost</a:t>
            </a:r>
            <a:endParaRPr sz="1050" b="1" dirty="0">
              <a:latin typeface="Arial" panose="020B0604020202020204" pitchFamily="34" charset="0"/>
              <a:ea typeface="Yu Gothic" panose="020B0400000000000000" pitchFamily="34" charset="-128"/>
              <a:cs typeface="Arial" panose="020B0604020202020204" pitchFamily="34" charset="0"/>
            </a:endParaRPr>
          </a:p>
        </p:txBody>
      </p:sp>
      <p:sp>
        <p:nvSpPr>
          <p:cNvPr id="29" name="object 10">
            <a:extLst>
              <a:ext uri="{FF2B5EF4-FFF2-40B4-BE49-F238E27FC236}">
                <a16:creationId xmlns:a16="http://schemas.microsoft.com/office/drawing/2014/main" id="{DB112936-E372-D94C-A36B-4C618FD60AA5}"/>
              </a:ext>
            </a:extLst>
          </p:cNvPr>
          <p:cNvSpPr txBox="1"/>
          <p:nvPr/>
        </p:nvSpPr>
        <p:spPr>
          <a:xfrm>
            <a:off x="5653630" y="6906826"/>
            <a:ext cx="744182" cy="120546"/>
          </a:xfrm>
          <a:prstGeom prst="rect">
            <a:avLst/>
          </a:prstGeom>
        </p:spPr>
        <p:txBody>
          <a:bodyPr vert="horz" wrap="square" lIns="0" tIns="12700" rIns="0" bIns="0" rtlCol="0">
            <a:spAutoFit/>
          </a:bodyPr>
          <a:lstStyle/>
          <a:p>
            <a:pPr marL="12700" rtl="0">
              <a:lnSpc>
                <a:spcPct val="100000"/>
              </a:lnSpc>
              <a:spcBef>
                <a:spcPts val="100"/>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(publicly funded) </a:t>
            </a:r>
            <a:endParaRPr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30" name="object 11">
            <a:extLst>
              <a:ext uri="{FF2B5EF4-FFF2-40B4-BE49-F238E27FC236}">
                <a16:creationId xmlns:a16="http://schemas.microsoft.com/office/drawing/2014/main" id="{4023A950-7A31-2D4B-839A-D344C8C3CC32}"/>
              </a:ext>
            </a:extLst>
          </p:cNvPr>
          <p:cNvSpPr txBox="1"/>
          <p:nvPr/>
        </p:nvSpPr>
        <p:spPr>
          <a:xfrm>
            <a:off x="1110930" y="8437878"/>
            <a:ext cx="4634058" cy="559127"/>
          </a:xfrm>
          <a:prstGeom prst="rect">
            <a:avLst/>
          </a:prstGeom>
        </p:spPr>
        <p:txBody>
          <a:bodyPr vert="horz" wrap="square" lIns="0" tIns="0" rIns="0" bIns="0" rtlCol="0">
            <a:spAutoFit/>
          </a:bodyPr>
          <a:lstStyle/>
          <a:p>
            <a:pPr marL="176530" rtl="0">
              <a:lnSpc>
                <a:spcPct val="100000"/>
              </a:lnSpc>
              <a:spcBef>
                <a:spcPts val="465"/>
              </a:spcBef>
              <a:tabLst>
                <a:tab pos="746760" algn="l"/>
              </a:tabLst>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The set of contents inside the envelope</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that held this notice</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a:p>
            <a:pPr marL="176530" rtl="0">
              <a:lnSpc>
                <a:spcPct val="100000"/>
              </a:lnSpc>
              <a:spcBef>
                <a:spcPts val="365"/>
              </a:spcBef>
              <a:tabLst>
                <a:tab pos="746760" algn="l"/>
              </a:tabLst>
            </a:pP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Identification documents (Individual Number Card, </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driver‘s </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
            </a:r>
            <a:b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br>
            <a:r>
              <a:rPr lang="ja-JP" altLang="en-US"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　</a:t>
            </a:r>
            <a:r>
              <a:rPr lang="en" sz="1100" b="1" dirty="0" smtClean="0">
                <a:solidFill>
                  <a:srgbClr val="ED1C24"/>
                </a:solidFill>
                <a:latin typeface="Arial" panose="020B0604020202020204" pitchFamily="34" charset="0"/>
                <a:ea typeface="Yu Gothic" panose="020B0400000000000000" pitchFamily="34" charset="-128"/>
                <a:cs typeface="Arial" panose="020B0604020202020204" pitchFamily="34" charset="0"/>
              </a:rPr>
              <a:t>license</a:t>
            </a:r>
            <a:r>
              <a:rPr lang="en" sz="1100" b="1" dirty="0">
                <a:solidFill>
                  <a:srgbClr val="ED1C24"/>
                </a:solidFill>
                <a:latin typeface="Arial" panose="020B0604020202020204" pitchFamily="34" charset="0"/>
                <a:ea typeface="Yu Gothic" panose="020B0400000000000000" pitchFamily="34" charset="-128"/>
                <a:cs typeface="Arial" panose="020B0604020202020204" pitchFamily="34" charset="0"/>
              </a:rPr>
              <a:t>, health insurance card,</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 etc.)</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31" name="object 12">
            <a:extLst>
              <a:ext uri="{FF2B5EF4-FFF2-40B4-BE49-F238E27FC236}">
                <a16:creationId xmlns:a16="http://schemas.microsoft.com/office/drawing/2014/main" id="{5781A1CA-4D42-E64D-972C-E2ED90A7AD39}"/>
              </a:ext>
            </a:extLst>
          </p:cNvPr>
          <p:cNvSpPr txBox="1"/>
          <p:nvPr/>
        </p:nvSpPr>
        <p:spPr>
          <a:xfrm>
            <a:off x="5834469" y="8299155"/>
            <a:ext cx="1126687" cy="107722"/>
          </a:xfrm>
          <a:prstGeom prst="rect">
            <a:avLst/>
          </a:prstGeom>
        </p:spPr>
        <p:txBody>
          <a:bodyPr vert="horz" wrap="square" lIns="0" tIns="0" rIns="0" bIns="0" rtlCol="0">
            <a:spAutoFit/>
          </a:bodyPr>
          <a:lstStyle/>
          <a:p>
            <a:pPr marL="12700" rtl="0">
              <a:lnSpc>
                <a:spcPct val="100000"/>
              </a:lnSpc>
              <a:spcBef>
                <a:spcPts val="100"/>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Set of contents in envelope</a:t>
            </a:r>
            <a:endParaRPr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33" name="object 14">
            <a:extLst>
              <a:ext uri="{FF2B5EF4-FFF2-40B4-BE49-F238E27FC236}">
                <a16:creationId xmlns:a16="http://schemas.microsoft.com/office/drawing/2014/main" id="{47F8E4D8-335F-D148-B4FF-D5BDCB06974C}"/>
              </a:ext>
            </a:extLst>
          </p:cNvPr>
          <p:cNvSpPr txBox="1"/>
          <p:nvPr/>
        </p:nvSpPr>
        <p:spPr>
          <a:xfrm>
            <a:off x="561637" y="7349412"/>
            <a:ext cx="5898695" cy="199413"/>
          </a:xfrm>
          <a:prstGeom prst="rect">
            <a:avLst/>
          </a:prstGeom>
        </p:spPr>
        <p:txBody>
          <a:bodyPr vert="horz" wrap="square" lIns="0" tIns="14604" rIns="0" bIns="0" rtlCol="0">
            <a:spAutoFit/>
          </a:bodyPr>
          <a:lstStyle/>
          <a:p>
            <a:pPr marL="12700" rtl="0">
              <a:lnSpc>
                <a:spcPct val="100000"/>
              </a:lnSpc>
              <a:spcBef>
                <a:spcPts val="1590"/>
              </a:spcBef>
            </a:pPr>
            <a:r>
              <a:rPr sz="1200" dirty="0">
                <a:latin typeface="Arial" panose="020B0604020202020204" pitchFamily="34" charset="0"/>
                <a:cs typeface="Arial" panose="020B0604020202020204" pitchFamily="34" charset="0"/>
              </a:rPr>
              <a:t>Contact your local municipality or a medical institution that accepts appointments.</a:t>
            </a:r>
            <a:endParaRPr sz="900" dirty="0">
              <a:latin typeface="Arial" panose="020B0604020202020204" pitchFamily="34" charset="0"/>
              <a:cs typeface="Arial" panose="020B0604020202020204" pitchFamily="34" charset="0"/>
            </a:endParaRPr>
          </a:p>
        </p:txBody>
      </p:sp>
      <p:sp>
        <p:nvSpPr>
          <p:cNvPr id="34" name="object 15">
            <a:extLst>
              <a:ext uri="{FF2B5EF4-FFF2-40B4-BE49-F238E27FC236}">
                <a16:creationId xmlns:a16="http://schemas.microsoft.com/office/drawing/2014/main" id="{CAEF4F25-86DB-A741-863E-2D7F2E4644E2}"/>
              </a:ext>
            </a:extLst>
          </p:cNvPr>
          <p:cNvSpPr txBox="1"/>
          <p:nvPr/>
        </p:nvSpPr>
        <p:spPr>
          <a:xfrm>
            <a:off x="6184472" y="178409"/>
            <a:ext cx="1193909" cy="176552"/>
          </a:xfrm>
          <a:prstGeom prst="rect">
            <a:avLst/>
          </a:prstGeom>
          <a:solidFill>
            <a:srgbClr val="FFFFFF"/>
          </a:solidFill>
          <a:ln w="7200">
            <a:solidFill>
              <a:srgbClr val="231F20"/>
            </a:solidFill>
          </a:ln>
        </p:spPr>
        <p:txBody>
          <a:bodyPr vert="horz" wrap="square" lIns="0" tIns="19685" rIns="0" bIns="18000" rtlCol="0">
            <a:spAutoFit/>
          </a:bodyPr>
          <a:lstStyle/>
          <a:p>
            <a:pPr marL="60960" rtl="0">
              <a:lnSpc>
                <a:spcPct val="100000"/>
              </a:lnSpc>
              <a:spcBef>
                <a:spcPts val="155"/>
              </a:spcBef>
            </a:pPr>
            <a:r>
              <a:rPr lang="en" sz="900" dirty="0">
                <a:solidFill>
                  <a:srgbClr val="231F20"/>
                </a:solidFill>
                <a:latin typeface="Arial" panose="020B0604020202020204" pitchFamily="34" charset="0"/>
                <a:ea typeface="MS PGothic" panose="020B0600070205080204" pitchFamily="34" charset="-128"/>
                <a:cs typeface="Arial" panose="020B0604020202020204" pitchFamily="34" charset="0"/>
              </a:rPr>
              <a:t>November 16, 2021</a:t>
            </a:r>
            <a:endParaRPr sz="900" dirty="0">
              <a:latin typeface="Arial" panose="020B0604020202020204" pitchFamily="34" charset="0"/>
              <a:ea typeface="MS PGothic" panose="020B0600070205080204" pitchFamily="34" charset="-128"/>
              <a:cs typeface="Arial" panose="020B0604020202020204" pitchFamily="34" charset="0"/>
            </a:endParaRPr>
          </a:p>
        </p:txBody>
      </p:sp>
      <p:sp>
        <p:nvSpPr>
          <p:cNvPr id="35" name="object 16">
            <a:extLst>
              <a:ext uri="{FF2B5EF4-FFF2-40B4-BE49-F238E27FC236}">
                <a16:creationId xmlns:a16="http://schemas.microsoft.com/office/drawing/2014/main" id="{34DA75E5-F031-9744-A175-3BA3D7397A10}"/>
              </a:ext>
            </a:extLst>
          </p:cNvPr>
          <p:cNvSpPr txBox="1"/>
          <p:nvPr/>
        </p:nvSpPr>
        <p:spPr>
          <a:xfrm>
            <a:off x="178333" y="178408"/>
            <a:ext cx="2160270" cy="707886"/>
          </a:xfrm>
          <a:prstGeom prst="rect">
            <a:avLst/>
          </a:prstGeom>
          <a:solidFill>
            <a:srgbClr val="FFFFFF"/>
          </a:solidFill>
          <a:ln w="3695">
            <a:solidFill>
              <a:srgbClr val="231F20"/>
            </a:solidFill>
          </a:ln>
        </p:spPr>
        <p:txBody>
          <a:bodyPr vert="horz" wrap="square" lIns="0" tIns="0" rIns="0" bIns="0" rtlCol="0">
            <a:spAutoFit/>
          </a:bodyPr>
          <a:lstStyle/>
          <a:p>
            <a:pPr algn="ctr" rtl="0">
              <a:lnSpc>
                <a:spcPct val="100000"/>
              </a:lnSpc>
            </a:pPr>
            <a:endParaRPr lang="en" sz="1100" dirty="0">
              <a:latin typeface="Arial" panose="020B0604020202020204" pitchFamily="34" charset="0"/>
              <a:cs typeface="Arial" panose="020B0604020202020204" pitchFamily="34" charset="0"/>
            </a:endParaRPr>
          </a:p>
          <a:p>
            <a:pPr algn="ctr" rtl="0">
              <a:lnSpc>
                <a:spcPct val="100000"/>
              </a:lnSpc>
            </a:pPr>
            <a:endParaRPr lang="en" sz="1100" dirty="0">
              <a:latin typeface="Arial" panose="020B0604020202020204" pitchFamily="34" charset="0"/>
              <a:cs typeface="Arial" panose="020B0604020202020204" pitchFamily="34" charset="0"/>
            </a:endParaRPr>
          </a:p>
          <a:p>
            <a:pPr algn="ctr" rtl="0">
              <a:lnSpc>
                <a:spcPct val="100000"/>
              </a:lnSpc>
            </a:pPr>
            <a:r>
              <a:rPr lang="en" sz="800" dirty="0">
                <a:solidFill>
                  <a:srgbClr val="231F20"/>
                </a:solidFill>
                <a:latin typeface="Arial" panose="020B0604020202020204" pitchFamily="34" charset="0"/>
                <a:cs typeface="Arial" panose="020B0604020202020204" pitchFamily="34" charset="0"/>
              </a:rPr>
              <a:t>Name of local municipality</a:t>
            </a:r>
          </a:p>
          <a:p>
            <a:pPr algn="ctr" rtl="0">
              <a:lnSpc>
                <a:spcPct val="100000"/>
              </a:lnSpc>
            </a:pPr>
            <a:endParaRPr lang="en" sz="800" dirty="0">
              <a:solidFill>
                <a:srgbClr val="231F20"/>
              </a:solidFill>
              <a:latin typeface="Arial" panose="020B0604020202020204" pitchFamily="34" charset="0"/>
              <a:cs typeface="Arial" panose="020B0604020202020204" pitchFamily="34" charset="0"/>
            </a:endParaRPr>
          </a:p>
          <a:p>
            <a:pPr algn="ctr" rtl="0">
              <a:lnSpc>
                <a:spcPct val="100000"/>
              </a:lnSpc>
            </a:pPr>
            <a:endParaRPr sz="800" dirty="0">
              <a:latin typeface="Arial" panose="020B0604020202020204" pitchFamily="34" charset="0"/>
              <a:cs typeface="Arial" panose="020B0604020202020204" pitchFamily="34" charset="0"/>
            </a:endParaRPr>
          </a:p>
        </p:txBody>
      </p:sp>
      <p:sp>
        <p:nvSpPr>
          <p:cNvPr id="41" name="object 13">
            <a:extLst>
              <a:ext uri="{FF2B5EF4-FFF2-40B4-BE49-F238E27FC236}">
                <a16:creationId xmlns:a16="http://schemas.microsoft.com/office/drawing/2014/main" id="{2C69CC27-F530-8240-8ECB-AD0DEF95D56A}"/>
              </a:ext>
            </a:extLst>
          </p:cNvPr>
          <p:cNvSpPr txBox="1"/>
          <p:nvPr/>
        </p:nvSpPr>
        <p:spPr>
          <a:xfrm>
            <a:off x="561634" y="3063914"/>
            <a:ext cx="5296374" cy="346249"/>
          </a:xfrm>
          <a:prstGeom prst="rect">
            <a:avLst/>
          </a:prstGeom>
        </p:spPr>
        <p:txBody>
          <a:bodyPr vert="horz" wrap="square" lIns="0" tIns="0" rIns="0" bIns="0" rtlCol="0">
            <a:spAutoFit/>
          </a:bodyPr>
          <a:lstStyle/>
          <a:p>
            <a:pPr marL="12700" rtl="0"/>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*The start date for taking reservations for booster </a:t>
            </a:r>
            <a:r>
              <a:rPr lang="en-US" altLang="ja-JP" sz="900" dirty="0" smtClean="0">
                <a:solidFill>
                  <a:srgbClr val="231F20"/>
                </a:solidFill>
                <a:latin typeface="Arial" panose="020B0604020202020204" pitchFamily="34" charset="0"/>
                <a:ea typeface="Yu Gothic" panose="020B0400000000000000" pitchFamily="34" charset="-128"/>
                <a:cs typeface="Arial" panose="020B0604020202020204" pitchFamily="34" charset="0"/>
              </a:rPr>
              <a:t>shots</a:t>
            </a:r>
            <a:r>
              <a:rPr lang="en" sz="900"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900" dirty="0">
                <a:solidFill>
                  <a:srgbClr val="231F20"/>
                </a:solidFill>
                <a:latin typeface="Arial" panose="020B0604020202020204" pitchFamily="34" charset="0"/>
                <a:ea typeface="Yu Gothic" panose="020B0400000000000000" pitchFamily="34" charset="-128"/>
                <a:cs typeface="Arial" panose="020B0604020202020204" pitchFamily="34" charset="0"/>
              </a:rPr>
              <a:t>will vary depending on your local municipality.</a:t>
            </a:r>
          </a:p>
          <a:p>
            <a:pPr marL="12700" rtl="0">
              <a:lnSpc>
                <a:spcPct val="150000"/>
              </a:lnSpc>
            </a:pPr>
            <a:r>
              <a:rPr lang="en" sz="900" dirty="0">
                <a:latin typeface="Arial" panose="020B0604020202020204" pitchFamily="34" charset="0"/>
                <a:ea typeface="Yu Gothic" panose="020B0400000000000000" pitchFamily="34" charset="-128"/>
                <a:cs typeface="Arial" panose="020B0604020202020204" pitchFamily="34" charset="0"/>
              </a:rPr>
              <a:t>*You must be 18 years </a:t>
            </a:r>
            <a:r>
              <a:rPr lang="en" sz="900" dirty="0" smtClean="0">
                <a:latin typeface="Arial" panose="020B0604020202020204" pitchFamily="34" charset="0"/>
                <a:ea typeface="Yu Gothic" panose="020B0400000000000000" pitchFamily="34" charset="-128"/>
                <a:cs typeface="Arial" panose="020B0604020202020204" pitchFamily="34" charset="0"/>
              </a:rPr>
              <a:t>of age or older </a:t>
            </a:r>
            <a:r>
              <a:rPr lang="en" sz="900" dirty="0">
                <a:latin typeface="Arial" panose="020B0604020202020204" pitchFamily="34" charset="0"/>
                <a:ea typeface="Yu Gothic" panose="020B0400000000000000" pitchFamily="34" charset="-128"/>
                <a:cs typeface="Arial" panose="020B0604020202020204" pitchFamily="34" charset="0"/>
              </a:rPr>
              <a:t>at the time of vaccination.</a:t>
            </a:r>
          </a:p>
        </p:txBody>
      </p:sp>
      <p:grpSp>
        <p:nvGrpSpPr>
          <p:cNvPr id="40" name="グループ化 39">
            <a:extLst>
              <a:ext uri="{FF2B5EF4-FFF2-40B4-BE49-F238E27FC236}">
                <a16:creationId xmlns:a16="http://schemas.microsoft.com/office/drawing/2014/main" id="{608731B1-E391-47E4-AF3E-AE92BE5B45ED}"/>
              </a:ext>
            </a:extLst>
          </p:cNvPr>
          <p:cNvGrpSpPr/>
          <p:nvPr/>
        </p:nvGrpSpPr>
        <p:grpSpPr>
          <a:xfrm>
            <a:off x="568934" y="2282478"/>
            <a:ext cx="6419215" cy="407034"/>
            <a:chOff x="568934" y="2321756"/>
            <a:chExt cx="6419215" cy="407034"/>
          </a:xfrm>
        </p:grpSpPr>
        <p:grpSp>
          <p:nvGrpSpPr>
            <p:cNvPr id="11" name="object 11"/>
            <p:cNvGrpSpPr/>
            <p:nvPr/>
          </p:nvGrpSpPr>
          <p:grpSpPr>
            <a:xfrm>
              <a:off x="568934" y="2321756"/>
              <a:ext cx="6419215" cy="407034"/>
              <a:chOff x="568934" y="2379916"/>
              <a:chExt cx="6419215" cy="407034"/>
            </a:xfrm>
          </p:grpSpPr>
          <p:sp>
            <p:nvSpPr>
              <p:cNvPr id="12" name="object 12"/>
              <p:cNvSpPr/>
              <p:nvPr/>
            </p:nvSpPr>
            <p:spPr>
              <a:xfrm>
                <a:off x="970330" y="2385314"/>
                <a:ext cx="6012180" cy="396240"/>
              </a:xfrm>
              <a:custGeom>
                <a:avLst/>
                <a:gdLst/>
                <a:ahLst/>
                <a:cxnLst/>
                <a:rect l="l" t="t" r="r" b="b"/>
                <a:pathLst>
                  <a:path w="6012180" h="396239">
                    <a:moveTo>
                      <a:pt x="0" y="395998"/>
                    </a:moveTo>
                    <a:lnTo>
                      <a:pt x="6012002" y="395998"/>
                    </a:lnTo>
                    <a:lnTo>
                      <a:pt x="6012002" y="0"/>
                    </a:lnTo>
                    <a:lnTo>
                      <a:pt x="0" y="0"/>
                    </a:lnTo>
                    <a:lnTo>
                      <a:pt x="0" y="395998"/>
                    </a:lnTo>
                    <a:close/>
                  </a:path>
                </a:pathLst>
              </a:custGeom>
              <a:solidFill>
                <a:srgbClr val="FFF1D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3" name="object 13"/>
              <p:cNvSpPr/>
              <p:nvPr/>
            </p:nvSpPr>
            <p:spPr>
              <a:xfrm>
                <a:off x="574332" y="2385314"/>
                <a:ext cx="396240" cy="396240"/>
              </a:xfrm>
              <a:custGeom>
                <a:avLst/>
                <a:gdLst/>
                <a:ahLst/>
                <a:cxnLst/>
                <a:rect l="l" t="t" r="r" b="b"/>
                <a:pathLst>
                  <a:path w="396240" h="396239">
                    <a:moveTo>
                      <a:pt x="395998" y="0"/>
                    </a:moveTo>
                    <a:lnTo>
                      <a:pt x="0" y="0"/>
                    </a:lnTo>
                    <a:lnTo>
                      <a:pt x="0" y="395998"/>
                    </a:lnTo>
                    <a:lnTo>
                      <a:pt x="395998" y="395998"/>
                    </a:lnTo>
                    <a:lnTo>
                      <a:pt x="39599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4" name="object 14"/>
              <p:cNvSpPr/>
              <p:nvPr/>
            </p:nvSpPr>
            <p:spPr>
              <a:xfrm>
                <a:off x="574332" y="2385314"/>
                <a:ext cx="6408420" cy="396240"/>
              </a:xfrm>
              <a:custGeom>
                <a:avLst/>
                <a:gdLst/>
                <a:ahLst/>
                <a:cxnLst/>
                <a:rect l="l" t="t" r="r" b="b"/>
                <a:pathLst>
                  <a:path w="6408420" h="396239">
                    <a:moveTo>
                      <a:pt x="6408000" y="395998"/>
                    </a:moveTo>
                    <a:lnTo>
                      <a:pt x="0" y="395998"/>
                    </a:lnTo>
                    <a:lnTo>
                      <a:pt x="0" y="0"/>
                    </a:lnTo>
                    <a:lnTo>
                      <a:pt x="6408000" y="0"/>
                    </a:lnTo>
                    <a:lnTo>
                      <a:pt x="6408000" y="395998"/>
                    </a:lnTo>
                    <a:close/>
                  </a:path>
                </a:pathLst>
              </a:custGeom>
              <a:ln w="10795">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sp>
          <p:nvSpPr>
            <p:cNvPr id="32" name="object 13">
              <a:extLst>
                <a:ext uri="{FF2B5EF4-FFF2-40B4-BE49-F238E27FC236}">
                  <a16:creationId xmlns:a16="http://schemas.microsoft.com/office/drawing/2014/main" id="{B6F5E361-3E16-974A-AC4B-C7BD6A319D80}"/>
                </a:ext>
              </a:extLst>
            </p:cNvPr>
            <p:cNvSpPr txBox="1"/>
            <p:nvPr/>
          </p:nvSpPr>
          <p:spPr>
            <a:xfrm>
              <a:off x="985393" y="2380610"/>
              <a:ext cx="5322379" cy="307777"/>
            </a:xfrm>
            <a:prstGeom prst="rect">
              <a:avLst/>
            </a:prstGeom>
          </p:spPr>
          <p:txBody>
            <a:bodyPr vert="horz" wrap="square" lIns="0" tIns="0" rIns="0" bIns="0" rtlCol="0">
              <a:spAutoFit/>
            </a:bodyPr>
            <a:lstStyle/>
            <a:p>
              <a:pPr marL="125730" algn="ctr" rtl="0">
                <a:lnSpc>
                  <a:spcPct val="100000"/>
                </a:lnSpc>
                <a:spcBef>
                  <a:spcPts val="100"/>
                </a:spcBef>
                <a:tabLst>
                  <a:tab pos="2467610" algn="l"/>
                  <a:tab pos="2468245"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Your vaccination voucher arrives</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3" name="object 13">
              <a:extLst>
                <a:ext uri="{FF2B5EF4-FFF2-40B4-BE49-F238E27FC236}">
                  <a16:creationId xmlns:a16="http://schemas.microsoft.com/office/drawing/2014/main" id="{109CBD8E-30ED-4F46-8942-920A7F32EC10}"/>
                </a:ext>
              </a:extLst>
            </p:cNvPr>
            <p:cNvSpPr txBox="1"/>
            <p:nvPr/>
          </p:nvSpPr>
          <p:spPr>
            <a:xfrm>
              <a:off x="583286" y="2380610"/>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a:solidFill>
                    <a:srgbClr val="231F20"/>
                  </a:solidFill>
                  <a:latin typeface="Arial" panose="020B0604020202020204" pitchFamily="34" charset="0"/>
                  <a:ea typeface="Yu Gothic" panose="020B0400000000000000" pitchFamily="34" charset="-128"/>
                  <a:cs typeface="Arial" panose="020B0604020202020204" pitchFamily="34" charset="0"/>
                </a:rPr>
                <a:t>1</a:t>
              </a:r>
              <a:endParaRPr sz="2000" b="1" dirty="0">
                <a:latin typeface="Arial" panose="020B0604020202020204" pitchFamily="34" charset="0"/>
                <a:ea typeface="Yu Gothic" panose="020B0400000000000000" pitchFamily="34" charset="-128"/>
                <a:cs typeface="Arial" panose="020B0604020202020204" pitchFamily="34" charset="0"/>
              </a:endParaRPr>
            </a:p>
          </p:txBody>
        </p:sp>
      </p:grpSp>
      <p:sp>
        <p:nvSpPr>
          <p:cNvPr id="44" name="object 13">
            <a:extLst>
              <a:ext uri="{FF2B5EF4-FFF2-40B4-BE49-F238E27FC236}">
                <a16:creationId xmlns:a16="http://schemas.microsoft.com/office/drawing/2014/main" id="{D78259FE-369E-D44A-814A-95D1522D1BB6}"/>
              </a:ext>
            </a:extLst>
          </p:cNvPr>
          <p:cNvSpPr txBox="1"/>
          <p:nvPr/>
        </p:nvSpPr>
        <p:spPr>
          <a:xfrm>
            <a:off x="985393" y="3710749"/>
            <a:ext cx="5848177" cy="307777"/>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Find a medical institution or vaccination site</a:t>
            </a:r>
            <a:endParaRPr lang="ja-JP" altLang="en-US"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5" name="object 13">
            <a:extLst>
              <a:ext uri="{FF2B5EF4-FFF2-40B4-BE49-F238E27FC236}">
                <a16:creationId xmlns:a16="http://schemas.microsoft.com/office/drawing/2014/main" id="{EDA3F01B-99A9-E34F-A1D2-C850D00B2A65}"/>
              </a:ext>
            </a:extLst>
          </p:cNvPr>
          <p:cNvSpPr txBox="1"/>
          <p:nvPr/>
        </p:nvSpPr>
        <p:spPr>
          <a:xfrm>
            <a:off x="583286" y="3710749"/>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a:solidFill>
                  <a:srgbClr val="231F20"/>
                </a:solidFill>
                <a:latin typeface="Arial" panose="020B0604020202020204" pitchFamily="34" charset="0"/>
                <a:ea typeface="Yu Gothic" panose="020B0400000000000000" pitchFamily="34" charset="-128"/>
                <a:cs typeface="Arial" panose="020B0604020202020204" pitchFamily="34" charset="0"/>
              </a:rPr>
              <a:t>2</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7" name="object 13">
            <a:extLst>
              <a:ext uri="{FF2B5EF4-FFF2-40B4-BE49-F238E27FC236}">
                <a16:creationId xmlns:a16="http://schemas.microsoft.com/office/drawing/2014/main" id="{7D4B7191-BD26-6C49-B405-416B36C4176A}"/>
              </a:ext>
            </a:extLst>
          </p:cNvPr>
          <p:cNvSpPr txBox="1"/>
          <p:nvPr/>
        </p:nvSpPr>
        <p:spPr>
          <a:xfrm>
            <a:off x="976735" y="6601196"/>
            <a:ext cx="4476913" cy="615553"/>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Make an appointment, </a:t>
            </a:r>
          </a:p>
          <a:p>
            <a:pPr marL="125095" algn="ctr" rtl="0">
              <a:lnSpc>
                <a:spcPct val="100000"/>
              </a:lnSpc>
              <a:tabLst>
                <a:tab pos="1721485" algn="l"/>
                <a:tab pos="1722120"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and get the vaccine</a:t>
            </a:r>
            <a:endParaRPr lang="ja-JP" altLang="en-US"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8" name="object 13">
            <a:extLst>
              <a:ext uri="{FF2B5EF4-FFF2-40B4-BE49-F238E27FC236}">
                <a16:creationId xmlns:a16="http://schemas.microsoft.com/office/drawing/2014/main" id="{43EE7C34-8E31-5346-871B-9484D09F5E5F}"/>
              </a:ext>
            </a:extLst>
          </p:cNvPr>
          <p:cNvSpPr txBox="1"/>
          <p:nvPr/>
        </p:nvSpPr>
        <p:spPr>
          <a:xfrm>
            <a:off x="583286" y="6714017"/>
            <a:ext cx="393152" cy="307777"/>
          </a:xfrm>
          <a:prstGeom prst="rect">
            <a:avLst/>
          </a:prstGeom>
        </p:spPr>
        <p:txBody>
          <a:bodyPr vert="horz" wrap="square" lIns="0" tIns="0" rIns="0" bIns="0" rtlCol="0">
            <a:spAutoFit/>
          </a:bodyPr>
          <a:lstStyle/>
          <a:p>
            <a:pPr marL="125730" rtl="0">
              <a:lnSpc>
                <a:spcPct val="100000"/>
              </a:lnSpc>
              <a:spcBef>
                <a:spcPts val="100"/>
              </a:spcBef>
              <a:tabLst>
                <a:tab pos="2467610" algn="l"/>
                <a:tab pos="2468245" algn="l"/>
              </a:tabLst>
            </a:pPr>
            <a:r>
              <a:rPr lang="en" sz="2000" b="1" dirty="0">
                <a:solidFill>
                  <a:srgbClr val="231F20"/>
                </a:solidFill>
                <a:latin typeface="Arial" panose="020B0604020202020204" pitchFamily="34" charset="0"/>
                <a:ea typeface="Yu Gothic" panose="020B0400000000000000" pitchFamily="34" charset="-128"/>
                <a:cs typeface="Arial" panose="020B0604020202020204" pitchFamily="34" charset="0"/>
              </a:rPr>
              <a:t>3</a:t>
            </a:r>
            <a:endParaRPr sz="2000" b="1" dirty="0">
              <a:latin typeface="Arial" panose="020B0604020202020204" pitchFamily="34" charset="0"/>
              <a:ea typeface="Yu Gothic" panose="020B0400000000000000" pitchFamily="34" charset="-128"/>
              <a:cs typeface="Arial" panose="020B0604020202020204" pitchFamily="34" charset="0"/>
            </a:endParaRPr>
          </a:p>
        </p:txBody>
      </p:sp>
      <p:sp>
        <p:nvSpPr>
          <p:cNvPr id="49" name="object 13">
            <a:extLst>
              <a:ext uri="{FF2B5EF4-FFF2-40B4-BE49-F238E27FC236}">
                <a16:creationId xmlns:a16="http://schemas.microsoft.com/office/drawing/2014/main" id="{B6BE16AE-9ABE-3F4A-94E3-F97788D0B89B}"/>
              </a:ext>
            </a:extLst>
          </p:cNvPr>
          <p:cNvSpPr txBox="1"/>
          <p:nvPr/>
        </p:nvSpPr>
        <p:spPr>
          <a:xfrm>
            <a:off x="6198944" y="6620977"/>
            <a:ext cx="744182" cy="400110"/>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1300" b="1" dirty="0">
                <a:solidFill>
                  <a:srgbClr val="231F20"/>
                </a:solidFill>
                <a:latin typeface="Arial" panose="020B0604020202020204" pitchFamily="34" charset="0"/>
                <a:ea typeface="Yu Gothic" panose="020B0400000000000000" pitchFamily="34" charset="-128"/>
                <a:cs typeface="Arial" panose="020B0604020202020204" pitchFamily="34" charset="0"/>
              </a:rPr>
              <a:t>Free of charge</a:t>
            </a:r>
            <a:endParaRPr lang="ja-JP" altLang="en-US" sz="13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2" name="グループ化 1">
            <a:extLst>
              <a:ext uri="{FF2B5EF4-FFF2-40B4-BE49-F238E27FC236}">
                <a16:creationId xmlns:a16="http://schemas.microsoft.com/office/drawing/2014/main" id="{1672E227-337F-4AF1-9395-EB4DA61D4240}"/>
              </a:ext>
            </a:extLst>
          </p:cNvPr>
          <p:cNvGrpSpPr/>
          <p:nvPr/>
        </p:nvGrpSpPr>
        <p:grpSpPr>
          <a:xfrm>
            <a:off x="546273" y="7580144"/>
            <a:ext cx="5914059" cy="707898"/>
            <a:chOff x="546273" y="7523286"/>
            <a:chExt cx="5914059" cy="707898"/>
          </a:xfrm>
        </p:grpSpPr>
        <p:sp>
          <p:nvSpPr>
            <p:cNvPr id="8" name="object 8"/>
            <p:cNvSpPr/>
            <p:nvPr/>
          </p:nvSpPr>
          <p:spPr>
            <a:xfrm>
              <a:off x="546273" y="7908047"/>
              <a:ext cx="1626870" cy="323137"/>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9" name="object 9"/>
            <p:cNvSpPr/>
            <p:nvPr/>
          </p:nvSpPr>
          <p:spPr>
            <a:xfrm>
              <a:off x="546273" y="7523286"/>
              <a:ext cx="1626870" cy="337217"/>
            </a:xfrm>
            <a:custGeom>
              <a:avLst/>
              <a:gdLst/>
              <a:ahLst/>
              <a:cxnLst/>
              <a:rect l="l" t="t" r="r" b="b"/>
              <a:pathLst>
                <a:path w="1626870" h="245745">
                  <a:moveTo>
                    <a:pt x="1554403" y="0"/>
                  </a:moveTo>
                  <a:lnTo>
                    <a:pt x="71996" y="0"/>
                  </a:lnTo>
                  <a:lnTo>
                    <a:pt x="44041" y="5680"/>
                  </a:lnTo>
                  <a:lnTo>
                    <a:pt x="21148" y="21148"/>
                  </a:lnTo>
                  <a:lnTo>
                    <a:pt x="5680" y="44041"/>
                  </a:lnTo>
                  <a:lnTo>
                    <a:pt x="0" y="71996"/>
                  </a:lnTo>
                  <a:lnTo>
                    <a:pt x="0" y="173608"/>
                  </a:lnTo>
                  <a:lnTo>
                    <a:pt x="5680" y="201564"/>
                  </a:lnTo>
                  <a:lnTo>
                    <a:pt x="21148" y="224456"/>
                  </a:lnTo>
                  <a:lnTo>
                    <a:pt x="44041" y="239924"/>
                  </a:lnTo>
                  <a:lnTo>
                    <a:pt x="71996" y="245605"/>
                  </a:lnTo>
                  <a:lnTo>
                    <a:pt x="1554403" y="245605"/>
                  </a:lnTo>
                  <a:lnTo>
                    <a:pt x="1582358" y="239924"/>
                  </a:lnTo>
                  <a:lnTo>
                    <a:pt x="1605251" y="224456"/>
                  </a:lnTo>
                  <a:lnTo>
                    <a:pt x="1620719" y="201564"/>
                  </a:lnTo>
                  <a:lnTo>
                    <a:pt x="1626400" y="173608"/>
                  </a:lnTo>
                  <a:lnTo>
                    <a:pt x="1626400" y="71996"/>
                  </a:lnTo>
                  <a:lnTo>
                    <a:pt x="1620719" y="44041"/>
                  </a:lnTo>
                  <a:lnTo>
                    <a:pt x="1605251" y="21148"/>
                  </a:lnTo>
                  <a:lnTo>
                    <a:pt x="1582358" y="5680"/>
                  </a:lnTo>
                  <a:lnTo>
                    <a:pt x="1554403"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26" name="object 7">
              <a:extLst>
                <a:ext uri="{FF2B5EF4-FFF2-40B4-BE49-F238E27FC236}">
                  <a16:creationId xmlns:a16="http://schemas.microsoft.com/office/drawing/2014/main" id="{8ACE09A4-706F-9349-AA98-283AEACF55EA}"/>
                </a:ext>
              </a:extLst>
            </p:cNvPr>
            <p:cNvSpPr txBox="1"/>
            <p:nvPr/>
          </p:nvSpPr>
          <p:spPr>
            <a:xfrm>
              <a:off x="2258900" y="7603293"/>
              <a:ext cx="3030855" cy="246221"/>
            </a:xfrm>
            <a:prstGeom prst="rect">
              <a:avLst/>
            </a:prstGeom>
          </p:spPr>
          <p:txBody>
            <a:bodyPr vert="horz" wrap="square" lIns="0" tIns="0" rIns="0" bIns="0" rtlCol="0">
              <a:spAutoFit/>
            </a:bodyPr>
            <a:lstStyle/>
            <a:p>
              <a:pPr marL="39370" rtl="0">
                <a:lnSpc>
                  <a:spcPct val="100000"/>
                </a:lnSpc>
                <a:spcBef>
                  <a:spcPts val="100"/>
                </a:spcBef>
              </a:pPr>
              <a:r>
                <a:rPr lang="en" sz="1400" baseline="13888" dirty="0">
                  <a:solidFill>
                    <a:srgbClr val="231F20"/>
                  </a:solidFill>
                  <a:latin typeface="Arial" panose="020B0604020202020204" pitchFamily="34" charset="0"/>
                  <a:ea typeface="Yu Gothic Medium" panose="020B0400000000000000" pitchFamily="34" charset="-128"/>
                  <a:cs typeface="Arial" panose="020B0604020202020204" pitchFamily="34" charset="0"/>
                </a:rPr>
                <a:t>Call Center: </a:t>
              </a:r>
              <a:r>
                <a:rPr lang="en" sz="1600" b="1" dirty="0">
                  <a:solidFill>
                    <a:srgbClr val="231F20"/>
                  </a:solidFill>
                  <a:latin typeface="Arial" panose="020B0604020202020204" pitchFamily="34" charset="0"/>
                  <a:ea typeface="Yu Gothic" panose="020B0400000000000000" pitchFamily="34" charset="-128"/>
                  <a:cs typeface="Arial" panose="020B0604020202020204" pitchFamily="34" charset="0"/>
                </a:rPr>
                <a:t>0000-0000-0000</a:t>
              </a:r>
              <a:endParaRPr sz="1600" b="1" dirty="0">
                <a:latin typeface="Arial" panose="020B0604020202020204" pitchFamily="34" charset="0"/>
                <a:ea typeface="Yu Gothic" panose="020B0400000000000000" pitchFamily="34" charset="-128"/>
                <a:cs typeface="Arial" panose="020B0604020202020204" pitchFamily="34" charset="0"/>
              </a:endParaRPr>
            </a:p>
          </p:txBody>
        </p:sp>
        <p:sp>
          <p:nvSpPr>
            <p:cNvPr id="27" name="object 8">
              <a:extLst>
                <a:ext uri="{FF2B5EF4-FFF2-40B4-BE49-F238E27FC236}">
                  <a16:creationId xmlns:a16="http://schemas.microsoft.com/office/drawing/2014/main" id="{7B36E7BE-0A7C-5441-B18A-3D7881E48435}"/>
                </a:ext>
              </a:extLst>
            </p:cNvPr>
            <p:cNvSpPr txBox="1"/>
            <p:nvPr/>
          </p:nvSpPr>
          <p:spPr>
            <a:xfrm>
              <a:off x="701213" y="7567304"/>
              <a:ext cx="1222698" cy="276999"/>
            </a:xfrm>
            <a:prstGeom prst="rect">
              <a:avLst/>
            </a:prstGeom>
          </p:spPr>
          <p:txBody>
            <a:bodyPr vert="horz" wrap="square" lIns="0" tIns="0" rIns="0" bIns="0" rtlCol="0">
              <a:spAutoFit/>
            </a:bodyPr>
            <a:lstStyle/>
            <a:p>
              <a:pPr algn="ctr" rtl="0">
                <a:lnSpc>
                  <a:spcPct val="100000"/>
                </a:lnSpc>
                <a:spcBef>
                  <a:spcPts val="1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Vaccination site in local municipality</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50" name="object 8">
              <a:extLst>
                <a:ext uri="{FF2B5EF4-FFF2-40B4-BE49-F238E27FC236}">
                  <a16:creationId xmlns:a16="http://schemas.microsoft.com/office/drawing/2014/main" id="{14B92947-A36D-8E45-AD3D-DD1B1A9103C5}"/>
                </a:ext>
              </a:extLst>
            </p:cNvPr>
            <p:cNvSpPr txBox="1"/>
            <p:nvPr/>
          </p:nvSpPr>
          <p:spPr>
            <a:xfrm>
              <a:off x="701213" y="7903150"/>
              <a:ext cx="1316990" cy="276999"/>
            </a:xfrm>
            <a:prstGeom prst="rect">
              <a:avLst/>
            </a:prstGeom>
          </p:spPr>
          <p:txBody>
            <a:bodyPr vert="horz" wrap="square" lIns="0" tIns="0" rIns="0" bIns="0" rtlCol="0">
              <a:spAutoFit/>
            </a:bodyPr>
            <a:lstStyle/>
            <a:p>
              <a:pPr algn="ctr" rtl="0">
                <a:lnSpc>
                  <a:spcPct val="100000"/>
                </a:lnSpc>
                <a:spcBef>
                  <a:spcPts val="13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Designated medical institution in your area</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51" name="object 7">
              <a:extLst>
                <a:ext uri="{FF2B5EF4-FFF2-40B4-BE49-F238E27FC236}">
                  <a16:creationId xmlns:a16="http://schemas.microsoft.com/office/drawing/2014/main" id="{5F37876B-A916-8246-9679-D053F6099093}"/>
                </a:ext>
              </a:extLst>
            </p:cNvPr>
            <p:cNvSpPr txBox="1"/>
            <p:nvPr/>
          </p:nvSpPr>
          <p:spPr>
            <a:xfrm>
              <a:off x="2258900" y="7927716"/>
              <a:ext cx="4201432" cy="300082"/>
            </a:xfrm>
            <a:prstGeom prst="rect">
              <a:avLst/>
            </a:prstGeom>
          </p:spPr>
          <p:txBody>
            <a:bodyPr vert="horz" wrap="square" lIns="0" tIns="12700" rIns="0" bIns="0" rtlCol="0">
              <a:spAutoFit/>
            </a:bodyPr>
            <a:lstStyle/>
            <a:p>
              <a:pPr marL="38100" rtl="0">
                <a:lnSpc>
                  <a:spcPct val="100000"/>
                </a:lnSpc>
              </a:pPr>
              <a:r>
                <a:rPr lang="en" sz="1600" b="1" baseline="2314" dirty="0">
                  <a:solidFill>
                    <a:srgbClr val="231F20"/>
                  </a:solidFill>
                  <a:latin typeface="Arial" panose="020B0604020202020204" pitchFamily="34" charset="0"/>
                  <a:ea typeface="Yu Gothic" panose="020B0400000000000000" pitchFamily="34" charset="-128"/>
                  <a:cs typeface="Arial" panose="020B0604020202020204" pitchFamily="34" charset="0"/>
                </a:rPr>
                <a:t>Make an appointment directly at a medical institution</a:t>
              </a:r>
            </a:p>
            <a:p>
              <a:pPr marL="38100" rtl="0">
                <a:lnSpc>
                  <a:spcPct val="100000"/>
                </a:lnSpc>
              </a:pPr>
              <a:r>
                <a:rPr lang="en" sz="800" dirty="0">
                  <a:solidFill>
                    <a:srgbClr val="231F20"/>
                  </a:solidFill>
                  <a:latin typeface="Arial" panose="020B0604020202020204" pitchFamily="34" charset="0"/>
                  <a:ea typeface="Yu Gothic Medium" panose="020B0400000000000000" pitchFamily="34" charset="-128"/>
                  <a:cs typeface="Arial" panose="020B0604020202020204" pitchFamily="34" charset="0"/>
                </a:rPr>
                <a:t>(by phone, online, etc.)</a:t>
              </a:r>
              <a:endParaRPr sz="800" dirty="0">
                <a:latin typeface="Arial" panose="020B0604020202020204" pitchFamily="34" charset="0"/>
                <a:ea typeface="Yu Gothic Medium" panose="020B0400000000000000" pitchFamily="34" charset="-128"/>
                <a:cs typeface="Arial" panose="020B0604020202020204" pitchFamily="34" charset="0"/>
              </a:endParaRPr>
            </a:p>
          </p:txBody>
        </p:sp>
      </p:grpSp>
      <p:sp>
        <p:nvSpPr>
          <p:cNvPr id="52" name="object 11">
            <a:extLst>
              <a:ext uri="{FF2B5EF4-FFF2-40B4-BE49-F238E27FC236}">
                <a16:creationId xmlns:a16="http://schemas.microsoft.com/office/drawing/2014/main" id="{90AF7E14-B2C2-B142-976E-939C5F2AFF47}"/>
              </a:ext>
            </a:extLst>
          </p:cNvPr>
          <p:cNvSpPr txBox="1"/>
          <p:nvPr/>
        </p:nvSpPr>
        <p:spPr>
          <a:xfrm>
            <a:off x="548896" y="9276549"/>
            <a:ext cx="6499860" cy="993862"/>
          </a:xfrm>
          <a:prstGeom prst="rect">
            <a:avLst/>
          </a:prstGeom>
        </p:spPr>
        <p:txBody>
          <a:bodyPr vert="horz" wrap="square" lIns="0" tIns="0" rIns="0" bIns="0" rtlCol="0">
            <a:spAutoFit/>
          </a:bodyPr>
          <a:lstStyle/>
          <a:p>
            <a:pPr marL="25400" rtl="0">
              <a:lnSpc>
                <a:spcPct val="100000"/>
              </a:lnSpc>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*Inside the envelope, you will find </a:t>
            </a:r>
            <a:r>
              <a:rPr lang="en" sz="900" dirty="0">
                <a:solidFill>
                  <a:srgbClr val="FF0000"/>
                </a:solidFill>
                <a:latin typeface="Arial" panose="020B0604020202020204" pitchFamily="34" charset="0"/>
                <a:ea typeface="Yu Gothic Medium" panose="020B0400000000000000" pitchFamily="34" charset="-128"/>
                <a:cs typeface="Arial" panose="020B0604020202020204" pitchFamily="34" charset="0"/>
              </a:rPr>
              <a:t>a</a:t>
            </a:r>
            <a:r>
              <a:rPr lang="en" sz="900" b="1" dirty="0">
                <a:solidFill>
                  <a:srgbClr val="FF0000"/>
                </a:solidFill>
                <a:latin typeface="Arial" panose="020B0604020202020204" pitchFamily="34" charset="0"/>
                <a:ea typeface="Yu Gothic Medium" panose="020B0400000000000000" pitchFamily="34" charset="-128"/>
                <a:cs typeface="Arial" panose="020B0604020202020204" pitchFamily="34" charset="0"/>
              </a:rPr>
              <a:t> preliminary examination form with a vaccination voucher printed on it</a:t>
            </a:r>
            <a:r>
              <a:rPr lang="en" sz="900" b="1" dirty="0">
                <a:solidFill>
                  <a:srgbClr val="231F20"/>
                </a:solidFill>
                <a:latin typeface="Arial" panose="020B0604020202020204" pitchFamily="34" charset="0"/>
                <a:ea typeface="Yu Gothic Medium" panose="020B0400000000000000" pitchFamily="34" charset="-128"/>
                <a:cs typeface="Arial" panose="020B0604020202020204" pitchFamily="34" charset="0"/>
              </a:rPr>
              <a:t>,</a:t>
            </a: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as well as a </a:t>
            </a:r>
            <a:r>
              <a:rPr lang="ja" sz="900" b="1" dirty="0">
                <a:solidFill>
                  <a:srgbClr val="FF0000"/>
                </a:solidFill>
                <a:latin typeface="Arial" panose="020B0604020202020204" pitchFamily="34" charset="0"/>
                <a:ea typeface="Yu Gothic Medium" panose="020B0400000000000000" pitchFamily="34" charset="-128"/>
                <a:cs typeface="Arial" panose="020B0604020202020204" pitchFamily="34" charset="0"/>
              </a:rPr>
              <a:t>certificate of vaccination</a:t>
            </a:r>
            <a:r>
              <a:rPr lang="ja"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 Please keep these in a safe place, and be sure not to lose them.</a:t>
            </a:r>
            <a:endParaRPr sz="900" dirty="0">
              <a:latin typeface="Arial" panose="020B0604020202020204" pitchFamily="34" charset="0"/>
              <a:ea typeface="Yu Gothic Medium" panose="020B0400000000000000" pitchFamily="34" charset="-128"/>
              <a:cs typeface="Arial" panose="020B0604020202020204" pitchFamily="34" charset="0"/>
            </a:endParaRPr>
          </a:p>
          <a:p>
            <a:pPr marL="104139" rtl="0">
              <a:lnSpc>
                <a:spcPct val="100000"/>
              </a:lnSpc>
              <a:spcBef>
                <a:spcPts val="33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(Some vaccination vouchers are combined with vaccination certificates as an all-in-one document.)</a:t>
            </a:r>
            <a:endParaRPr sz="900" dirty="0">
              <a:latin typeface="Arial" panose="020B0604020202020204" pitchFamily="34" charset="0"/>
              <a:ea typeface="Yu Gothic Medium" panose="020B0400000000000000" pitchFamily="34" charset="-128"/>
              <a:cs typeface="Arial" panose="020B0604020202020204" pitchFamily="34" charset="0"/>
            </a:endParaRPr>
          </a:p>
          <a:p>
            <a:pPr marL="140335" marR="137160" indent="-115570" rtl="0">
              <a:lnSpc>
                <a:spcPct val="131200"/>
              </a:lnSpc>
              <a:spcBef>
                <a:spcPts val="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*Please measure your body temperature at home prior to vaccination. If you clearly have a fever or feel unwell, etc. please refrain from getting vaccinated and contact the municipal office or medical institution where you made your appointment.</a:t>
            </a:r>
            <a:endParaRPr sz="900" dirty="0">
              <a:latin typeface="Arial" panose="020B0604020202020204" pitchFamily="34" charset="0"/>
              <a:ea typeface="Yu Gothic Medium" panose="020B0400000000000000" pitchFamily="34" charset="-128"/>
              <a:cs typeface="Arial" panose="020B0604020202020204" pitchFamily="34" charset="0"/>
            </a:endParaRPr>
          </a:p>
          <a:p>
            <a:pPr marL="25400" rtl="0">
              <a:lnSpc>
                <a:spcPct val="100000"/>
              </a:lnSpc>
              <a:spcBef>
                <a:spcPts val="285"/>
              </a:spcBef>
            </a:pPr>
            <a:r>
              <a:rPr lang="en"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*Be sure to wear </a:t>
            </a:r>
            <a:r>
              <a:rPr lang="ja" sz="900" b="1" u="sng" dirty="0">
                <a:solidFill>
                  <a:srgbClr val="F7941D"/>
                </a:solidFill>
                <a:latin typeface="Arial" panose="020B0604020202020204" pitchFamily="34" charset="0"/>
                <a:ea typeface="Yu Gothic Medium" panose="020B0400000000000000" pitchFamily="34" charset="-128"/>
                <a:cs typeface="Arial" panose="020B0604020202020204" pitchFamily="34" charset="0"/>
              </a:rPr>
              <a:t>clothing that allows you to bare your shoulder easily </a:t>
            </a:r>
            <a:r>
              <a:rPr lang="ja" sz="900" dirty="0">
                <a:solidFill>
                  <a:srgbClr val="231F20"/>
                </a:solidFill>
                <a:latin typeface="Arial" panose="020B0604020202020204" pitchFamily="34" charset="0"/>
                <a:ea typeface="Yu Gothic Medium" panose="020B0400000000000000" pitchFamily="34" charset="-128"/>
                <a:cs typeface="Arial" panose="020B0604020202020204" pitchFamily="34" charset="0"/>
              </a:rPr>
              <a:t>during the vaccination process.</a:t>
            </a:r>
            <a:endParaRPr sz="900" dirty="0">
              <a:latin typeface="Arial" panose="020B0604020202020204" pitchFamily="34" charset="0"/>
              <a:ea typeface="Yu Gothic Medium" panose="020B0400000000000000" pitchFamily="34" charset="-128"/>
              <a:cs typeface="Arial" panose="020B0604020202020204" pitchFamily="34" charset="0"/>
            </a:endParaRPr>
          </a:p>
        </p:txBody>
      </p:sp>
      <p:sp>
        <p:nvSpPr>
          <p:cNvPr id="53" name="object 12">
            <a:extLst>
              <a:ext uri="{FF2B5EF4-FFF2-40B4-BE49-F238E27FC236}">
                <a16:creationId xmlns:a16="http://schemas.microsoft.com/office/drawing/2014/main" id="{131ABDBE-26A3-4E4F-B1BD-8251D1872295}"/>
              </a:ext>
            </a:extLst>
          </p:cNvPr>
          <p:cNvSpPr txBox="1"/>
          <p:nvPr/>
        </p:nvSpPr>
        <p:spPr>
          <a:xfrm>
            <a:off x="5790541" y="9037435"/>
            <a:ext cx="1354138" cy="107722"/>
          </a:xfrm>
          <a:prstGeom prst="rect">
            <a:avLst/>
          </a:prstGeom>
        </p:spPr>
        <p:txBody>
          <a:bodyPr vert="horz" wrap="square" lIns="0" tIns="0" rIns="0" bIns="0" rtlCol="0">
            <a:spAutoFit/>
          </a:bodyPr>
          <a:lstStyle/>
          <a:p>
            <a:pPr marR="217804" algn="r" rtl="0">
              <a:lnSpc>
                <a:spcPct val="100000"/>
              </a:lnSpc>
              <a:spcBef>
                <a:spcPts val="1095"/>
              </a:spcBef>
            </a:pPr>
            <a:r>
              <a:rPr lang="en" sz="700" dirty="0">
                <a:solidFill>
                  <a:srgbClr val="231F20"/>
                </a:solidFill>
                <a:latin typeface="Arial" panose="020B0604020202020204" pitchFamily="34" charset="0"/>
                <a:ea typeface="Yu Gothic Medium" panose="020B0400000000000000" pitchFamily="34" charset="-128"/>
                <a:cs typeface="Arial" panose="020B0604020202020204" pitchFamily="34" charset="0"/>
              </a:rPr>
              <a:t>Individual Number Card, etc.</a:t>
            </a:r>
            <a:endParaRPr lang="ja-JP" altLang="en-US" sz="700" dirty="0">
              <a:latin typeface="Arial" panose="020B0604020202020204" pitchFamily="34" charset="0"/>
              <a:ea typeface="Yu Gothic Medium" panose="020B0400000000000000" pitchFamily="34" charset="-128"/>
              <a:cs typeface="Arial" panose="020B0604020202020204" pitchFamily="34" charset="0"/>
            </a:endParaRPr>
          </a:p>
        </p:txBody>
      </p:sp>
      <p:sp>
        <p:nvSpPr>
          <p:cNvPr id="54" name="object 11">
            <a:extLst>
              <a:ext uri="{FF2B5EF4-FFF2-40B4-BE49-F238E27FC236}">
                <a16:creationId xmlns:a16="http://schemas.microsoft.com/office/drawing/2014/main" id="{A1D2C849-B615-8047-A06C-85DF73302A57}"/>
              </a:ext>
            </a:extLst>
          </p:cNvPr>
          <p:cNvSpPr txBox="1"/>
          <p:nvPr/>
        </p:nvSpPr>
        <p:spPr>
          <a:xfrm>
            <a:off x="538171" y="8469197"/>
            <a:ext cx="675053" cy="667747"/>
          </a:xfrm>
          <a:prstGeom prst="rect">
            <a:avLst/>
          </a:prstGeom>
        </p:spPr>
        <p:txBody>
          <a:bodyPr vert="horz" wrap="square" lIns="0" tIns="0" rIns="0" bIns="0" rtlCol="0">
            <a:spAutoFit/>
          </a:bodyPr>
          <a:lstStyle/>
          <a:p>
            <a:pPr marL="176530" rtl="0">
              <a:lnSpc>
                <a:spcPts val="1200"/>
              </a:lnSpc>
              <a:spcBef>
                <a:spcPts val="465"/>
              </a:spcBef>
              <a:tabLst>
                <a:tab pos="746760" algn="l"/>
              </a:tabLst>
            </a:pPr>
            <a:r>
              <a:rPr lang="en" sz="900" b="1" dirty="0">
                <a:solidFill>
                  <a:schemeClr val="bg1"/>
                </a:solidFill>
                <a:latin typeface="Arial" panose="020B0604020202020204" pitchFamily="34" charset="0"/>
                <a:ea typeface="游ゴシック" panose="020B0400000000000000" pitchFamily="50" charset="-128"/>
                <a:cs typeface="Arial" panose="020B0604020202020204" pitchFamily="34" charset="0"/>
              </a:rPr>
              <a:t>What to bring </a:t>
            </a:r>
            <a:endParaRPr sz="11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a:p>
            <a:pPr marL="176530" rtl="0">
              <a:lnSpc>
                <a:spcPts val="1200"/>
              </a:lnSpc>
              <a:spcBef>
                <a:spcPts val="365"/>
              </a:spcBef>
              <a:tabLst>
                <a:tab pos="746760" algn="l"/>
              </a:tabLst>
            </a:pPr>
            <a:r>
              <a:rPr lang="en" sz="1350" b="1" baseline="15432" dirty="0">
                <a:solidFill>
                  <a:schemeClr val="bg1"/>
                </a:solidFill>
                <a:latin typeface="Arial" panose="020B0604020202020204" pitchFamily="34" charset="0"/>
                <a:ea typeface="游ゴシック" panose="020B0400000000000000" pitchFamily="50" charset="-128"/>
                <a:cs typeface="Arial" panose="020B0604020202020204" pitchFamily="34" charset="0"/>
              </a:rPr>
              <a:t>on the day</a:t>
            </a:r>
            <a:endParaRPr sz="1100" b="1" dirty="0">
              <a:solidFill>
                <a:schemeClr val="bg1"/>
              </a:solidFill>
              <a:latin typeface="Arial" panose="020B0604020202020204" pitchFamily="34" charset="0"/>
              <a:ea typeface="游ゴシック" panose="020B0400000000000000" pitchFamily="50" charset="-128"/>
              <a:cs typeface="Arial" panose="020B0604020202020204" pitchFamily="34" charset="0"/>
            </a:endParaRPr>
          </a:p>
        </p:txBody>
      </p:sp>
      <p:grpSp>
        <p:nvGrpSpPr>
          <p:cNvPr id="42" name="グループ化 41">
            <a:extLst>
              <a:ext uri="{FF2B5EF4-FFF2-40B4-BE49-F238E27FC236}">
                <a16:creationId xmlns:a16="http://schemas.microsoft.com/office/drawing/2014/main" id="{1E65CD50-B0F8-EE46-8E8A-8195640B017A}"/>
              </a:ext>
            </a:extLst>
          </p:cNvPr>
          <p:cNvGrpSpPr/>
          <p:nvPr/>
        </p:nvGrpSpPr>
        <p:grpSpPr>
          <a:xfrm>
            <a:off x="3900330" y="4218954"/>
            <a:ext cx="3060065" cy="1044575"/>
            <a:chOff x="3922344" y="4420273"/>
            <a:chExt cx="3060065" cy="1044575"/>
          </a:xfrm>
        </p:grpSpPr>
        <p:sp>
          <p:nvSpPr>
            <p:cNvPr id="5" name="object 5"/>
            <p:cNvSpPr/>
            <p:nvPr/>
          </p:nvSpPr>
          <p:spPr>
            <a:xfrm>
              <a:off x="3922344" y="4420273"/>
              <a:ext cx="3060065" cy="1044575"/>
            </a:xfrm>
            <a:custGeom>
              <a:avLst/>
              <a:gdLst/>
              <a:ahLst/>
              <a:cxnLst/>
              <a:rect l="l" t="t" r="r" b="b"/>
              <a:pathLst>
                <a:path w="3060065" h="1044575">
                  <a:moveTo>
                    <a:pt x="3059988" y="1044003"/>
                  </a:moveTo>
                  <a:lnTo>
                    <a:pt x="2015985" y="1044003"/>
                  </a:lnTo>
                  <a:lnTo>
                    <a:pt x="2015985" y="0"/>
                  </a:lnTo>
                  <a:lnTo>
                    <a:pt x="3059988" y="0"/>
                  </a:lnTo>
                  <a:lnTo>
                    <a:pt x="3059988" y="1044003"/>
                  </a:lnTo>
                  <a:close/>
                </a:path>
                <a:path w="3060065" h="1044575">
                  <a:moveTo>
                    <a:pt x="3059988" y="1044003"/>
                  </a:moveTo>
                  <a:lnTo>
                    <a:pt x="0" y="1044003"/>
                  </a:lnTo>
                  <a:lnTo>
                    <a:pt x="0" y="0"/>
                  </a:lnTo>
                  <a:lnTo>
                    <a:pt x="3059988" y="0"/>
                  </a:lnTo>
                  <a:lnTo>
                    <a:pt x="3059988" y="1044003"/>
                  </a:lnTo>
                  <a:close/>
                </a:path>
              </a:pathLst>
            </a:custGeom>
            <a:ln w="11620">
              <a:solidFill>
                <a:srgbClr val="05010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7" name="object 7"/>
            <p:cNvSpPr/>
            <p:nvPr/>
          </p:nvSpPr>
          <p:spPr>
            <a:xfrm>
              <a:off x="5970658" y="4471817"/>
              <a:ext cx="1011674" cy="992446"/>
            </a:xfrm>
            <a:prstGeom prst="rect">
              <a:avLst/>
            </a:prstGeom>
            <a:blipFill>
              <a:blip r:embed="rId2" cstate="print"/>
              <a:stretch>
                <a:fillRect/>
              </a:stretch>
            </a:blip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25" name="object 6">
              <a:extLst>
                <a:ext uri="{FF2B5EF4-FFF2-40B4-BE49-F238E27FC236}">
                  <a16:creationId xmlns:a16="http://schemas.microsoft.com/office/drawing/2014/main" id="{9C45F1CA-E425-834B-AA15-DE27F4C4B458}"/>
                </a:ext>
              </a:extLst>
            </p:cNvPr>
            <p:cNvSpPr txBox="1"/>
            <p:nvPr/>
          </p:nvSpPr>
          <p:spPr>
            <a:xfrm>
              <a:off x="4098776" y="4570064"/>
              <a:ext cx="1695450" cy="548868"/>
            </a:xfrm>
            <a:prstGeom prst="rect">
              <a:avLst/>
            </a:prstGeom>
          </p:spPr>
          <p:txBody>
            <a:bodyPr vert="horz" wrap="square" lIns="0" tIns="50800" rIns="0" bIns="0" rtlCol="0">
              <a:spAutoFit/>
            </a:bodyPr>
            <a:lstStyle/>
            <a:p>
              <a:pPr algn="ctr" rtl="0">
                <a:lnSpc>
                  <a:spcPct val="100000"/>
                </a:lnSpc>
                <a:spcBef>
                  <a:spcPts val="400"/>
                </a:spcBef>
              </a:pPr>
              <a:r>
                <a:rPr lang="en" sz="900" b="1">
                  <a:solidFill>
                    <a:srgbClr val="231F20"/>
                  </a:solidFill>
                  <a:latin typeface="Arial" panose="020B0604020202020204" pitchFamily="34" charset="0"/>
                  <a:ea typeface="Yu Gothic" panose="020B0400000000000000" pitchFamily="34" charset="-128"/>
                  <a:cs typeface="Arial" panose="020B0604020202020204" pitchFamily="34" charset="0"/>
                </a:rPr>
                <a:t>Comprehensive vaccination information website</a:t>
              </a:r>
              <a:endParaRPr sz="900" b="1" dirty="0">
                <a:latin typeface="Arial" panose="020B0604020202020204" pitchFamily="34" charset="0"/>
                <a:ea typeface="Yu Gothic" panose="020B0400000000000000" pitchFamily="34" charset="-128"/>
                <a:cs typeface="Arial" panose="020B0604020202020204" pitchFamily="34" charset="0"/>
              </a:endParaRPr>
            </a:p>
            <a:p>
              <a:pPr marL="23495" algn="ctr" rtl="0">
                <a:lnSpc>
                  <a:spcPct val="100000"/>
                </a:lnSpc>
                <a:spcBef>
                  <a:spcPts val="370"/>
                </a:spcBef>
              </a:pPr>
              <a:r>
                <a:rPr lang="en" sz="1100" b="1">
                  <a:solidFill>
                    <a:srgbClr val="231F20"/>
                  </a:solidFill>
                  <a:latin typeface="Arial" panose="020B0604020202020204" pitchFamily="34" charset="0"/>
                  <a:ea typeface="Yu Gothic" panose="020B0400000000000000" pitchFamily="34" charset="-128"/>
                  <a:cs typeface="Arial" panose="020B0604020202020204" pitchFamily="34" charset="0"/>
                </a:rPr>
                <a:t>COVID-19 Vaccine Navi</a:t>
              </a:r>
              <a:endParaRPr sz="1100" b="1" dirty="0">
                <a:latin typeface="Arial" panose="020B0604020202020204" pitchFamily="34" charset="0"/>
                <a:ea typeface="Yu Gothic" panose="020B0400000000000000" pitchFamily="34" charset="-128"/>
                <a:cs typeface="Arial" panose="020B0604020202020204" pitchFamily="34" charset="0"/>
              </a:endParaRPr>
            </a:p>
          </p:txBody>
        </p:sp>
        <p:sp>
          <p:nvSpPr>
            <p:cNvPr id="55" name="object 6">
              <a:extLst>
                <a:ext uri="{FF2B5EF4-FFF2-40B4-BE49-F238E27FC236}">
                  <a16:creationId xmlns:a16="http://schemas.microsoft.com/office/drawing/2014/main" id="{7C2BDBF5-6960-1A47-9E15-28BEF4084769}"/>
                </a:ext>
              </a:extLst>
            </p:cNvPr>
            <p:cNvSpPr txBox="1"/>
            <p:nvPr/>
          </p:nvSpPr>
          <p:spPr>
            <a:xfrm>
              <a:off x="4098776" y="5069978"/>
              <a:ext cx="1695450" cy="205184"/>
            </a:xfrm>
            <a:prstGeom prst="rect">
              <a:avLst/>
            </a:prstGeom>
          </p:spPr>
          <p:txBody>
            <a:bodyPr vert="horz" wrap="square" lIns="0" tIns="50800" rIns="0" bIns="0" rtlCol="0">
              <a:spAutoFit/>
            </a:bodyPr>
            <a:lstStyle/>
            <a:p>
              <a:pPr algn="ctr" rtl="0">
                <a:lnSpc>
                  <a:spcPct val="100000"/>
                </a:lnSpc>
                <a:spcBef>
                  <a:spcPts val="570"/>
                </a:spcBef>
              </a:pPr>
              <a:r>
                <a:rPr lang="en" sz="1000" b="1" u="sng">
                  <a:solidFill>
                    <a:srgbClr val="2E3092"/>
                  </a:solidFill>
                  <a:latin typeface="Arial" panose="020B0604020202020204" pitchFamily="34" charset="0"/>
                  <a:ea typeface="Yu Gothic" panose="020B0400000000000000" pitchFamily="34" charset="-128"/>
                  <a:cs typeface="Arial" panose="020B0604020202020204" pitchFamily="34" charset="0"/>
                </a:rPr>
                <a:t>https://v-sys.mhlw.go.jp</a:t>
              </a:r>
              <a:endParaRPr sz="1000" b="1" u="sng" dirty="0">
                <a:latin typeface="Arial" panose="020B0604020202020204" pitchFamily="34" charset="0"/>
                <a:ea typeface="Yu Gothic" panose="020B0400000000000000" pitchFamily="34" charset="-128"/>
                <a:cs typeface="Arial" panose="020B0604020202020204" pitchFamily="34" charset="0"/>
              </a:endParaRPr>
            </a:p>
          </p:txBody>
        </p:sp>
      </p:grpSp>
      <p:pic>
        <p:nvPicPr>
          <p:cNvPr id="57" name="図 56">
            <a:extLst>
              <a:ext uri="{FF2B5EF4-FFF2-40B4-BE49-F238E27FC236}">
                <a16:creationId xmlns:a16="http://schemas.microsoft.com/office/drawing/2014/main" id="{2933B6CB-C3F6-D344-837B-DA26A5F0E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83" y="8566594"/>
            <a:ext cx="676978" cy="423799"/>
          </a:xfrm>
          <a:prstGeom prst="rect">
            <a:avLst/>
          </a:prstGeom>
        </p:spPr>
      </p:pic>
      <p:pic>
        <p:nvPicPr>
          <p:cNvPr id="59" name="図 58">
            <a:extLst>
              <a:ext uri="{FF2B5EF4-FFF2-40B4-BE49-F238E27FC236}">
                <a16:creationId xmlns:a16="http://schemas.microsoft.com/office/drawing/2014/main" id="{390C81B3-1CEA-C841-8BB3-77E2F02252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3554" y="7116941"/>
            <a:ext cx="960016" cy="1143292"/>
          </a:xfrm>
          <a:prstGeom prst="rect">
            <a:avLst/>
          </a:prstGeom>
        </p:spPr>
      </p:pic>
      <p:sp>
        <p:nvSpPr>
          <p:cNvPr id="60" name="object 13">
            <a:extLst>
              <a:ext uri="{FF2B5EF4-FFF2-40B4-BE49-F238E27FC236}">
                <a16:creationId xmlns:a16="http://schemas.microsoft.com/office/drawing/2014/main" id="{47B7F6B5-F72C-544A-A78B-5A14D06607D3}"/>
              </a:ext>
            </a:extLst>
          </p:cNvPr>
          <p:cNvSpPr txBox="1"/>
          <p:nvPr/>
        </p:nvSpPr>
        <p:spPr>
          <a:xfrm>
            <a:off x="6184472" y="8379649"/>
            <a:ext cx="275861" cy="230832"/>
          </a:xfrm>
          <a:prstGeom prst="rect">
            <a:avLst/>
          </a:prstGeom>
        </p:spPr>
        <p:txBody>
          <a:bodyPr vert="horz" wrap="square" lIns="0" tIns="0" rIns="0" bIns="0" rtlCol="0">
            <a:spAutoFit/>
          </a:bodyPr>
          <a:lstStyle/>
          <a:p>
            <a:pPr marL="125095" algn="ctr" rtl="0">
              <a:lnSpc>
                <a:spcPct val="100000"/>
              </a:lnSpc>
              <a:tabLst>
                <a:tab pos="1721485" algn="l"/>
                <a:tab pos="1722120" algn="l"/>
              </a:tabLst>
            </a:pPr>
            <a:r>
              <a:rPr lang="en" sz="1500" b="1" dirty="0">
                <a:solidFill>
                  <a:srgbClr val="231F20"/>
                </a:solidFill>
                <a:latin typeface="Arial" panose="020B0604020202020204" pitchFamily="34" charset="0"/>
                <a:ea typeface="Yu Gothic" panose="020B0400000000000000" pitchFamily="34" charset="-128"/>
                <a:cs typeface="Arial" panose="020B0604020202020204" pitchFamily="34" charset="0"/>
              </a:rPr>
              <a:t>＋</a:t>
            </a:r>
            <a:endParaRPr lang="ja-JP" altLang="en-US" sz="1500" b="1" dirty="0">
              <a:latin typeface="Arial" panose="020B0604020202020204" pitchFamily="34" charset="0"/>
              <a:ea typeface="Yu Gothic" panose="020B0400000000000000" pitchFamily="34" charset="-128"/>
              <a:cs typeface="Arial" panose="020B0604020202020204" pitchFamily="34" charset="0"/>
            </a:endParaRPr>
          </a:p>
        </p:txBody>
      </p:sp>
      <p:pic>
        <p:nvPicPr>
          <p:cNvPr id="62" name="図 61">
            <a:extLst>
              <a:ext uri="{FF2B5EF4-FFF2-40B4-BE49-F238E27FC236}">
                <a16:creationId xmlns:a16="http://schemas.microsoft.com/office/drawing/2014/main" id="{6A00E028-7FDB-AB48-AD86-4139D5E7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594" y="675520"/>
            <a:ext cx="832875" cy="1020944"/>
          </a:xfrm>
          <a:prstGeom prst="rect">
            <a:avLst/>
          </a:prstGeom>
        </p:spPr>
      </p:pic>
      <p:pic>
        <p:nvPicPr>
          <p:cNvPr id="64" name="図 63">
            <a:extLst>
              <a:ext uri="{FF2B5EF4-FFF2-40B4-BE49-F238E27FC236}">
                <a16:creationId xmlns:a16="http://schemas.microsoft.com/office/drawing/2014/main" id="{54FCF94F-1817-2343-A370-251840BD0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6102" y="2312841"/>
            <a:ext cx="1396886" cy="1336589"/>
          </a:xfrm>
          <a:prstGeom prst="rect">
            <a:avLst/>
          </a:prstGeom>
        </p:spPr>
      </p:pic>
      <p:sp>
        <p:nvSpPr>
          <p:cNvPr id="58" name="object 13">
            <a:extLst>
              <a:ext uri="{FF2B5EF4-FFF2-40B4-BE49-F238E27FC236}">
                <a16:creationId xmlns:a16="http://schemas.microsoft.com/office/drawing/2014/main" id="{CAE10004-02D2-D440-8C99-9D14F0033A14}"/>
              </a:ext>
            </a:extLst>
          </p:cNvPr>
          <p:cNvSpPr txBox="1"/>
          <p:nvPr/>
        </p:nvSpPr>
        <p:spPr>
          <a:xfrm>
            <a:off x="561634" y="2763606"/>
            <a:ext cx="6481082" cy="242054"/>
          </a:xfrm>
          <a:prstGeom prst="rect">
            <a:avLst/>
          </a:prstGeom>
        </p:spPr>
        <p:txBody>
          <a:bodyPr vert="horz" wrap="square" lIns="0" tIns="0" rIns="0" bIns="0" rtlCol="0">
            <a:spAutoFit/>
          </a:bodyPr>
          <a:lstStyle/>
          <a:p>
            <a:pPr marL="12700" marR="5080" rtl="0">
              <a:lnSpc>
                <a:spcPct val="142800"/>
              </a:lnSpc>
              <a:spcBef>
                <a:spcPts val="1030"/>
              </a:spcBef>
            </a:pPr>
            <a:r>
              <a:rPr lang="en-US" altLang="ja-JP" sz="11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Whe</a:t>
            </a:r>
            <a:r>
              <a:rPr lang="en-US" altLang="ja-JP" sz="1100" b="1" dirty="0">
                <a:solidFill>
                  <a:srgbClr val="231F20"/>
                </a:solidFill>
                <a:latin typeface="Arial" panose="020B0604020202020204" pitchFamily="34" charset="0"/>
                <a:ea typeface="Yu Gothic" panose="020B0400000000000000" pitchFamily="34" charset="-128"/>
                <a:cs typeface="Arial" panose="020B0604020202020204" pitchFamily="34" charset="0"/>
              </a:rPr>
              <a:t>n</a:t>
            </a:r>
            <a:r>
              <a:rPr lang="en" sz="1100" b="1" dirty="0" smtClean="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1100" b="1" dirty="0">
                <a:solidFill>
                  <a:srgbClr val="231F20"/>
                </a:solidFill>
                <a:latin typeface="Arial" panose="020B0604020202020204" pitchFamily="34" charset="0"/>
                <a:ea typeface="Yu Gothic" panose="020B0400000000000000" pitchFamily="34" charset="-128"/>
                <a:cs typeface="Arial" panose="020B0604020202020204" pitchFamily="34" charset="0"/>
              </a:rPr>
              <a:t>your vaccination voucher has arrived, you can receive the vaccine.</a:t>
            </a:r>
            <a:endParaRPr sz="11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38" name="グループ化 37">
            <a:extLst>
              <a:ext uri="{FF2B5EF4-FFF2-40B4-BE49-F238E27FC236}">
                <a16:creationId xmlns:a16="http://schemas.microsoft.com/office/drawing/2014/main" id="{152233AB-07DE-45F1-8C3B-B147091544FD}"/>
              </a:ext>
            </a:extLst>
          </p:cNvPr>
          <p:cNvGrpSpPr/>
          <p:nvPr/>
        </p:nvGrpSpPr>
        <p:grpSpPr>
          <a:xfrm>
            <a:off x="2374337" y="1585339"/>
            <a:ext cx="2808605" cy="342265"/>
            <a:chOff x="2374337" y="1755316"/>
            <a:chExt cx="2808605" cy="342265"/>
          </a:xfrm>
        </p:grpSpPr>
        <p:sp>
          <p:nvSpPr>
            <p:cNvPr id="20" name="object 20"/>
            <p:cNvSpPr/>
            <p:nvPr/>
          </p:nvSpPr>
          <p:spPr>
            <a:xfrm>
              <a:off x="2374337" y="1755316"/>
              <a:ext cx="2808605" cy="342265"/>
            </a:xfrm>
            <a:custGeom>
              <a:avLst/>
              <a:gdLst/>
              <a:ahLst/>
              <a:cxnLst/>
              <a:rect l="l" t="t" r="r" b="b"/>
              <a:pathLst>
                <a:path w="2808604" h="342264">
                  <a:moveTo>
                    <a:pt x="2664002" y="0"/>
                  </a:moveTo>
                  <a:lnTo>
                    <a:pt x="143992" y="0"/>
                  </a:lnTo>
                  <a:lnTo>
                    <a:pt x="98610" y="7372"/>
                  </a:lnTo>
                  <a:lnTo>
                    <a:pt x="59099" y="27876"/>
                  </a:lnTo>
                  <a:lnTo>
                    <a:pt x="27880" y="59094"/>
                  </a:lnTo>
                  <a:lnTo>
                    <a:pt x="7373" y="98605"/>
                  </a:lnTo>
                  <a:lnTo>
                    <a:pt x="0" y="143992"/>
                  </a:lnTo>
                  <a:lnTo>
                    <a:pt x="0" y="342010"/>
                  </a:lnTo>
                  <a:lnTo>
                    <a:pt x="2807995" y="342010"/>
                  </a:lnTo>
                  <a:lnTo>
                    <a:pt x="2807995" y="143992"/>
                  </a:lnTo>
                  <a:lnTo>
                    <a:pt x="2800621" y="98605"/>
                  </a:lnTo>
                  <a:lnTo>
                    <a:pt x="2780115" y="59094"/>
                  </a:lnTo>
                  <a:lnTo>
                    <a:pt x="2748895" y="27876"/>
                  </a:lnTo>
                  <a:lnTo>
                    <a:pt x="2709384" y="7372"/>
                  </a:lnTo>
                  <a:lnTo>
                    <a:pt x="2664002"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36" name="object 3">
              <a:extLst>
                <a:ext uri="{FF2B5EF4-FFF2-40B4-BE49-F238E27FC236}">
                  <a16:creationId xmlns:a16="http://schemas.microsoft.com/office/drawing/2014/main" id="{84773936-E686-3A40-B0C0-E978AB1B8138}"/>
                </a:ext>
              </a:extLst>
            </p:cNvPr>
            <p:cNvSpPr txBox="1"/>
            <p:nvPr/>
          </p:nvSpPr>
          <p:spPr>
            <a:xfrm>
              <a:off x="2390859" y="1837960"/>
              <a:ext cx="2792083" cy="217913"/>
            </a:xfrm>
            <a:prstGeom prst="rect">
              <a:avLst/>
            </a:prstGeom>
          </p:spPr>
          <p:txBody>
            <a:bodyPr vert="horz" wrap="square" lIns="0" tIns="0" rIns="0" bIns="0" rtlCol="0">
              <a:spAutoFit/>
            </a:bodyPr>
            <a:lstStyle/>
            <a:p>
              <a:pPr marL="41275" algn="ctr" rtl="0">
                <a:lnSpc>
                  <a:spcPct val="100000"/>
                </a:lnSpc>
                <a:spcBef>
                  <a:spcPts val="1255"/>
                </a:spcBef>
              </a:pPr>
              <a:r>
                <a:rPr lang="en" sz="1400" b="1" dirty="0">
                  <a:solidFill>
                    <a:srgbClr val="231F20"/>
                  </a:solidFill>
                  <a:latin typeface="Arial" panose="020B0604020202020204" pitchFamily="34" charset="0"/>
                  <a:ea typeface="Yu Gothic" panose="020B0400000000000000" pitchFamily="34" charset="-128"/>
                  <a:cs typeface="Arial" panose="020B0604020202020204" pitchFamily="34" charset="0"/>
                </a:rPr>
                <a:t>Process leading to vaccination</a:t>
              </a:r>
              <a:endParaRPr sz="1400" b="1" dirty="0">
                <a:latin typeface="Arial" panose="020B0604020202020204" pitchFamily="34" charset="0"/>
                <a:ea typeface="Yu Gothic" panose="020B0400000000000000" pitchFamily="34" charset="-128"/>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6410"/>
            <a:ext cx="7558405" cy="6864350"/>
          </a:xfrm>
          <a:custGeom>
            <a:avLst/>
            <a:gdLst/>
            <a:ahLst/>
            <a:cxnLst/>
            <a:rect l="l" t="t" r="r" b="b"/>
            <a:pathLst>
              <a:path w="7558405" h="6864350">
                <a:moveTo>
                  <a:pt x="0" y="6863956"/>
                </a:moveTo>
                <a:lnTo>
                  <a:pt x="7558341" y="6863956"/>
                </a:lnTo>
                <a:lnTo>
                  <a:pt x="7558341" y="0"/>
                </a:lnTo>
                <a:lnTo>
                  <a:pt x="0" y="0"/>
                </a:lnTo>
                <a:lnTo>
                  <a:pt x="0" y="6863956"/>
                </a:lnTo>
                <a:close/>
              </a:path>
            </a:pathLst>
          </a:custGeom>
          <a:solidFill>
            <a:srgbClr val="FFF4DB"/>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3" name="object 3"/>
          <p:cNvSpPr/>
          <p:nvPr/>
        </p:nvSpPr>
        <p:spPr>
          <a:xfrm>
            <a:off x="1654568" y="5763419"/>
            <a:ext cx="5544185" cy="1179830"/>
          </a:xfrm>
          <a:custGeom>
            <a:avLst/>
            <a:gdLst/>
            <a:ahLst/>
            <a:cxnLst/>
            <a:rect l="l" t="t" r="r" b="b"/>
            <a:pathLst>
              <a:path w="5544184" h="1179829">
                <a:moveTo>
                  <a:pt x="0" y="1179309"/>
                </a:moveTo>
                <a:lnTo>
                  <a:pt x="5543778" y="1179309"/>
                </a:lnTo>
                <a:lnTo>
                  <a:pt x="5543778" y="0"/>
                </a:lnTo>
                <a:lnTo>
                  <a:pt x="0" y="0"/>
                </a:lnTo>
                <a:lnTo>
                  <a:pt x="0" y="1179309"/>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nvGrpSpPr>
          <p:cNvPr id="4" name="object 4"/>
          <p:cNvGrpSpPr/>
          <p:nvPr/>
        </p:nvGrpSpPr>
        <p:grpSpPr>
          <a:xfrm>
            <a:off x="-1667" y="7150366"/>
            <a:ext cx="7560309" cy="3540125"/>
            <a:chOff x="-1667" y="7150366"/>
            <a:chExt cx="7560309" cy="3540125"/>
          </a:xfrm>
        </p:grpSpPr>
        <p:sp>
          <p:nvSpPr>
            <p:cNvPr id="5" name="object 5"/>
            <p:cNvSpPr/>
            <p:nvPr/>
          </p:nvSpPr>
          <p:spPr>
            <a:xfrm>
              <a:off x="0" y="7150366"/>
              <a:ext cx="7558405" cy="3540125"/>
            </a:xfrm>
            <a:custGeom>
              <a:avLst/>
              <a:gdLst/>
              <a:ahLst/>
              <a:cxnLst/>
              <a:rect l="l" t="t" r="r" b="b"/>
              <a:pathLst>
                <a:path w="7558405" h="3540125">
                  <a:moveTo>
                    <a:pt x="7558341" y="0"/>
                  </a:moveTo>
                  <a:lnTo>
                    <a:pt x="0" y="0"/>
                  </a:lnTo>
                  <a:lnTo>
                    <a:pt x="0" y="3540061"/>
                  </a:lnTo>
                  <a:lnTo>
                    <a:pt x="7558341" y="3540061"/>
                  </a:lnTo>
                  <a:lnTo>
                    <a:pt x="7558341"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6" name="object 6"/>
            <p:cNvSpPr/>
            <p:nvPr/>
          </p:nvSpPr>
          <p:spPr>
            <a:xfrm>
              <a:off x="-1667" y="8533691"/>
              <a:ext cx="7560309" cy="0"/>
            </a:xfrm>
            <a:custGeom>
              <a:avLst/>
              <a:gdLst/>
              <a:ahLst/>
              <a:cxnLst/>
              <a:rect l="l" t="t" r="r" b="b"/>
              <a:pathLst>
                <a:path w="7560309">
                  <a:moveTo>
                    <a:pt x="7560005" y="0"/>
                  </a:moveTo>
                  <a:lnTo>
                    <a:pt x="0" y="0"/>
                  </a:lnTo>
                </a:path>
              </a:pathLst>
            </a:custGeom>
            <a:ln w="3594">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7" name="object 7"/>
            <p:cNvSpPr/>
            <p:nvPr/>
          </p:nvSpPr>
          <p:spPr>
            <a:xfrm>
              <a:off x="358327" y="8035625"/>
              <a:ext cx="5932805" cy="0"/>
            </a:xfrm>
            <a:custGeom>
              <a:avLst/>
              <a:gdLst/>
              <a:ahLst/>
              <a:cxnLst/>
              <a:rect l="l" t="t" r="r" b="b"/>
              <a:pathLst>
                <a:path w="5932805">
                  <a:moveTo>
                    <a:pt x="5932538" y="0"/>
                  </a:moveTo>
                  <a:lnTo>
                    <a:pt x="0" y="0"/>
                  </a:lnTo>
                </a:path>
              </a:pathLst>
            </a:custGeom>
            <a:ln w="107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8" name="object 8"/>
            <p:cNvSpPr/>
            <p:nvPr/>
          </p:nvSpPr>
          <p:spPr>
            <a:xfrm>
              <a:off x="4009261" y="7528091"/>
              <a:ext cx="2101215" cy="332740"/>
            </a:xfrm>
            <a:custGeom>
              <a:avLst/>
              <a:gdLst/>
              <a:ahLst/>
              <a:cxnLst/>
              <a:rect l="l" t="t" r="r" b="b"/>
              <a:pathLst>
                <a:path w="2101215" h="332740">
                  <a:moveTo>
                    <a:pt x="2064613" y="0"/>
                  </a:moveTo>
                  <a:lnTo>
                    <a:pt x="36004" y="0"/>
                  </a:lnTo>
                  <a:lnTo>
                    <a:pt x="22020" y="2843"/>
                  </a:lnTo>
                  <a:lnTo>
                    <a:pt x="10572" y="10582"/>
                  </a:lnTo>
                  <a:lnTo>
                    <a:pt x="2839" y="22031"/>
                  </a:lnTo>
                  <a:lnTo>
                    <a:pt x="0" y="36004"/>
                  </a:lnTo>
                  <a:lnTo>
                    <a:pt x="0" y="296557"/>
                  </a:lnTo>
                  <a:lnTo>
                    <a:pt x="2839" y="310534"/>
                  </a:lnTo>
                  <a:lnTo>
                    <a:pt x="10572" y="321978"/>
                  </a:lnTo>
                  <a:lnTo>
                    <a:pt x="22020" y="329710"/>
                  </a:lnTo>
                  <a:lnTo>
                    <a:pt x="36004" y="332549"/>
                  </a:lnTo>
                  <a:lnTo>
                    <a:pt x="2064613" y="332549"/>
                  </a:lnTo>
                  <a:lnTo>
                    <a:pt x="2078592" y="329710"/>
                  </a:lnTo>
                  <a:lnTo>
                    <a:pt x="2090040" y="321978"/>
                  </a:lnTo>
                  <a:lnTo>
                    <a:pt x="2097776" y="310534"/>
                  </a:lnTo>
                  <a:lnTo>
                    <a:pt x="2100618" y="296557"/>
                  </a:lnTo>
                  <a:lnTo>
                    <a:pt x="2100618" y="36004"/>
                  </a:lnTo>
                  <a:lnTo>
                    <a:pt x="2097776" y="22031"/>
                  </a:lnTo>
                  <a:lnTo>
                    <a:pt x="2090040" y="10582"/>
                  </a:lnTo>
                  <a:lnTo>
                    <a:pt x="2078592" y="2843"/>
                  </a:lnTo>
                  <a:lnTo>
                    <a:pt x="2064613" y="0"/>
                  </a:lnTo>
                  <a:close/>
                </a:path>
              </a:pathLst>
            </a:custGeom>
            <a:solidFill>
              <a:srgbClr val="FFFFFF"/>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9" name="object 9"/>
            <p:cNvSpPr/>
            <p:nvPr/>
          </p:nvSpPr>
          <p:spPr>
            <a:xfrm>
              <a:off x="5573527" y="7528096"/>
              <a:ext cx="536575" cy="332740"/>
            </a:xfrm>
            <a:custGeom>
              <a:avLst/>
              <a:gdLst/>
              <a:ahLst/>
              <a:cxnLst/>
              <a:rect l="l" t="t" r="r" b="b"/>
              <a:pathLst>
                <a:path w="536575" h="332740">
                  <a:moveTo>
                    <a:pt x="500341" y="0"/>
                  </a:moveTo>
                  <a:lnTo>
                    <a:pt x="0" y="0"/>
                  </a:lnTo>
                  <a:lnTo>
                    <a:pt x="0" y="332549"/>
                  </a:lnTo>
                  <a:lnTo>
                    <a:pt x="500341" y="332549"/>
                  </a:lnTo>
                  <a:lnTo>
                    <a:pt x="514320" y="329708"/>
                  </a:lnTo>
                  <a:lnTo>
                    <a:pt x="525768" y="321973"/>
                  </a:lnTo>
                  <a:lnTo>
                    <a:pt x="533504" y="310528"/>
                  </a:lnTo>
                  <a:lnTo>
                    <a:pt x="536346" y="296557"/>
                  </a:lnTo>
                  <a:lnTo>
                    <a:pt x="536346" y="36004"/>
                  </a:lnTo>
                  <a:lnTo>
                    <a:pt x="533504" y="22025"/>
                  </a:lnTo>
                  <a:lnTo>
                    <a:pt x="525768" y="10577"/>
                  </a:lnTo>
                  <a:lnTo>
                    <a:pt x="514320" y="2841"/>
                  </a:lnTo>
                  <a:lnTo>
                    <a:pt x="500341" y="0"/>
                  </a:lnTo>
                  <a:close/>
                </a:path>
              </a:pathLst>
            </a:custGeom>
            <a:solidFill>
              <a:srgbClr val="231F20"/>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0" name="object 10"/>
            <p:cNvSpPr/>
            <p:nvPr/>
          </p:nvSpPr>
          <p:spPr>
            <a:xfrm>
              <a:off x="5573527" y="7528096"/>
              <a:ext cx="536575" cy="332740"/>
            </a:xfrm>
            <a:custGeom>
              <a:avLst/>
              <a:gdLst/>
              <a:ahLst/>
              <a:cxnLst/>
              <a:rect l="l" t="t" r="r" b="b"/>
              <a:pathLst>
                <a:path w="536575" h="332740">
                  <a:moveTo>
                    <a:pt x="0" y="0"/>
                  </a:moveTo>
                  <a:lnTo>
                    <a:pt x="500341" y="0"/>
                  </a:lnTo>
                  <a:lnTo>
                    <a:pt x="514320" y="2841"/>
                  </a:lnTo>
                  <a:lnTo>
                    <a:pt x="525768" y="10577"/>
                  </a:lnTo>
                  <a:lnTo>
                    <a:pt x="533504" y="22025"/>
                  </a:lnTo>
                  <a:lnTo>
                    <a:pt x="536346" y="36004"/>
                  </a:lnTo>
                  <a:lnTo>
                    <a:pt x="536346" y="296557"/>
                  </a:lnTo>
                  <a:lnTo>
                    <a:pt x="533504" y="310528"/>
                  </a:lnTo>
                  <a:lnTo>
                    <a:pt x="525768" y="321973"/>
                  </a:lnTo>
                  <a:lnTo>
                    <a:pt x="514320" y="329708"/>
                  </a:lnTo>
                  <a:lnTo>
                    <a:pt x="500341" y="332549"/>
                  </a:lnTo>
                  <a:lnTo>
                    <a:pt x="0" y="332549"/>
                  </a:lnTo>
                </a:path>
              </a:pathLst>
            </a:custGeom>
            <a:ln w="10033">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1" name="object 11"/>
            <p:cNvSpPr/>
            <p:nvPr/>
          </p:nvSpPr>
          <p:spPr>
            <a:xfrm>
              <a:off x="4009261" y="7528091"/>
              <a:ext cx="2101215" cy="332740"/>
            </a:xfrm>
            <a:custGeom>
              <a:avLst/>
              <a:gdLst/>
              <a:ahLst/>
              <a:cxnLst/>
              <a:rect l="l" t="t" r="r" b="b"/>
              <a:pathLst>
                <a:path w="2101215" h="332740">
                  <a:moveTo>
                    <a:pt x="2100618" y="296557"/>
                  </a:moveTo>
                  <a:lnTo>
                    <a:pt x="2097776" y="310534"/>
                  </a:lnTo>
                  <a:lnTo>
                    <a:pt x="2090040" y="321978"/>
                  </a:lnTo>
                  <a:lnTo>
                    <a:pt x="2078592" y="329710"/>
                  </a:lnTo>
                  <a:lnTo>
                    <a:pt x="2064613" y="332549"/>
                  </a:lnTo>
                  <a:lnTo>
                    <a:pt x="36004" y="332549"/>
                  </a:lnTo>
                  <a:lnTo>
                    <a:pt x="22020" y="329710"/>
                  </a:lnTo>
                  <a:lnTo>
                    <a:pt x="10572" y="321978"/>
                  </a:lnTo>
                  <a:lnTo>
                    <a:pt x="2839" y="310534"/>
                  </a:lnTo>
                  <a:lnTo>
                    <a:pt x="0" y="296557"/>
                  </a:lnTo>
                  <a:lnTo>
                    <a:pt x="0" y="36004"/>
                  </a:lnTo>
                  <a:lnTo>
                    <a:pt x="2839" y="22031"/>
                  </a:lnTo>
                  <a:lnTo>
                    <a:pt x="10572" y="10582"/>
                  </a:lnTo>
                  <a:lnTo>
                    <a:pt x="22020" y="2843"/>
                  </a:lnTo>
                  <a:lnTo>
                    <a:pt x="36004" y="0"/>
                  </a:lnTo>
                  <a:lnTo>
                    <a:pt x="2064613" y="0"/>
                  </a:lnTo>
                  <a:lnTo>
                    <a:pt x="2078592" y="2843"/>
                  </a:lnTo>
                  <a:lnTo>
                    <a:pt x="2090040" y="10582"/>
                  </a:lnTo>
                  <a:lnTo>
                    <a:pt x="2097776" y="22031"/>
                  </a:lnTo>
                  <a:lnTo>
                    <a:pt x="2100618" y="36004"/>
                  </a:lnTo>
                  <a:lnTo>
                    <a:pt x="2100618" y="296557"/>
                  </a:lnTo>
                  <a:close/>
                </a:path>
              </a:pathLst>
            </a:custGeom>
            <a:ln w="107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2" name="object 12"/>
            <p:cNvSpPr/>
            <p:nvPr/>
          </p:nvSpPr>
          <p:spPr>
            <a:xfrm>
              <a:off x="6304802" y="7372388"/>
              <a:ext cx="886886" cy="886879"/>
            </a:xfrm>
            <a:prstGeom prst="rect">
              <a:avLst/>
            </a:prstGeom>
            <a:blipFill>
              <a:blip r:embed="rId2" cstate="print"/>
              <a:stretch>
                <a:fillRect/>
              </a:stretch>
            </a:blip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3" name="object 13"/>
            <p:cNvSpPr/>
            <p:nvPr/>
          </p:nvSpPr>
          <p:spPr>
            <a:xfrm>
              <a:off x="358330" y="7379106"/>
              <a:ext cx="6840220" cy="877569"/>
            </a:xfrm>
            <a:custGeom>
              <a:avLst/>
              <a:gdLst/>
              <a:ahLst/>
              <a:cxnLst/>
              <a:rect l="l" t="t" r="r" b="b"/>
              <a:pathLst>
                <a:path w="6840220" h="877570">
                  <a:moveTo>
                    <a:pt x="6840016" y="877188"/>
                  </a:moveTo>
                  <a:lnTo>
                    <a:pt x="5928537" y="877188"/>
                  </a:lnTo>
                  <a:lnTo>
                    <a:pt x="5928537" y="0"/>
                  </a:lnTo>
                  <a:lnTo>
                    <a:pt x="6840016" y="0"/>
                  </a:lnTo>
                  <a:lnTo>
                    <a:pt x="6840016" y="877188"/>
                  </a:lnTo>
                  <a:close/>
                </a:path>
                <a:path w="6840220" h="877570">
                  <a:moveTo>
                    <a:pt x="6840016" y="877176"/>
                  </a:moveTo>
                  <a:lnTo>
                    <a:pt x="0" y="877176"/>
                  </a:lnTo>
                  <a:lnTo>
                    <a:pt x="0" y="0"/>
                  </a:lnTo>
                  <a:lnTo>
                    <a:pt x="6840016" y="0"/>
                  </a:lnTo>
                  <a:lnTo>
                    <a:pt x="6840016" y="877176"/>
                  </a:lnTo>
                  <a:close/>
                </a:path>
              </a:pathLst>
            </a:custGeom>
            <a:ln w="17995">
              <a:solidFill>
                <a:srgbClr val="231F20"/>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grpSp>
        <p:nvGrpSpPr>
          <p:cNvPr id="14" name="object 14"/>
          <p:cNvGrpSpPr/>
          <p:nvPr/>
        </p:nvGrpSpPr>
        <p:grpSpPr>
          <a:xfrm>
            <a:off x="352933" y="5758021"/>
            <a:ext cx="6851015" cy="1190625"/>
            <a:chOff x="352933" y="5660923"/>
            <a:chExt cx="6851015" cy="1190625"/>
          </a:xfrm>
        </p:grpSpPr>
        <p:sp>
          <p:nvSpPr>
            <p:cNvPr id="15" name="object 15"/>
            <p:cNvSpPr/>
            <p:nvPr/>
          </p:nvSpPr>
          <p:spPr>
            <a:xfrm>
              <a:off x="358330" y="5666320"/>
              <a:ext cx="6840220" cy="1179830"/>
            </a:xfrm>
            <a:custGeom>
              <a:avLst/>
              <a:gdLst/>
              <a:ahLst/>
              <a:cxnLst/>
              <a:rect l="l" t="t" r="r" b="b"/>
              <a:pathLst>
                <a:path w="6840220" h="1179829">
                  <a:moveTo>
                    <a:pt x="6840016" y="1179309"/>
                  </a:moveTo>
                  <a:lnTo>
                    <a:pt x="0" y="1179309"/>
                  </a:lnTo>
                  <a:lnTo>
                    <a:pt x="0" y="0"/>
                  </a:lnTo>
                  <a:lnTo>
                    <a:pt x="6840016" y="0"/>
                  </a:lnTo>
                  <a:lnTo>
                    <a:pt x="6840016" y="1179309"/>
                  </a:lnTo>
                  <a:close/>
                </a:path>
              </a:pathLst>
            </a:custGeom>
            <a:ln w="10794">
              <a:solidFill>
                <a:srgbClr val="FFCB04"/>
              </a:solidFill>
            </a:ln>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6" name="object 16"/>
            <p:cNvSpPr/>
            <p:nvPr/>
          </p:nvSpPr>
          <p:spPr>
            <a:xfrm>
              <a:off x="358330" y="5666320"/>
              <a:ext cx="1296670" cy="1179830"/>
            </a:xfrm>
            <a:custGeom>
              <a:avLst/>
              <a:gdLst/>
              <a:ahLst/>
              <a:cxnLst/>
              <a:rect l="l" t="t" r="r" b="b"/>
              <a:pathLst>
                <a:path w="1296670" h="1179829">
                  <a:moveTo>
                    <a:pt x="1296238" y="0"/>
                  </a:moveTo>
                  <a:lnTo>
                    <a:pt x="0" y="0"/>
                  </a:lnTo>
                  <a:lnTo>
                    <a:pt x="0" y="1179309"/>
                  </a:lnTo>
                  <a:lnTo>
                    <a:pt x="1296238" y="1179309"/>
                  </a:lnTo>
                  <a:lnTo>
                    <a:pt x="1296238"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grpSp>
      <p:sp>
        <p:nvSpPr>
          <p:cNvPr id="17" name="object 17"/>
          <p:cNvSpPr/>
          <p:nvPr/>
        </p:nvSpPr>
        <p:spPr>
          <a:xfrm>
            <a:off x="-1663" y="0"/>
            <a:ext cx="7560309" cy="288290"/>
          </a:xfrm>
          <a:custGeom>
            <a:avLst/>
            <a:gdLst/>
            <a:ahLst/>
            <a:cxnLst/>
            <a:rect l="l" t="t" r="r" b="b"/>
            <a:pathLst>
              <a:path w="7560309" h="288290">
                <a:moveTo>
                  <a:pt x="7560005" y="0"/>
                </a:moveTo>
                <a:lnTo>
                  <a:pt x="0" y="0"/>
                </a:lnTo>
                <a:lnTo>
                  <a:pt x="0" y="287997"/>
                </a:lnTo>
                <a:lnTo>
                  <a:pt x="7560005" y="287997"/>
                </a:lnTo>
                <a:lnTo>
                  <a:pt x="7560005" y="0"/>
                </a:lnTo>
                <a:close/>
              </a:path>
            </a:pathLst>
          </a:custGeom>
          <a:solidFill>
            <a:srgbClr val="FFCB04"/>
          </a:solidFill>
        </p:spPr>
        <p:txBody>
          <a:bodyPr wrap="square" lIns="0" tIns="0" rIns="0" bIns="0" rtlCol="0"/>
          <a:lstStyle/>
          <a:p>
            <a:pPr rtl="0"/>
            <a:endParaRPr dirty="0">
              <a:latin typeface="Arial" panose="020B0604020202020204" pitchFamily="34" charset="0"/>
              <a:cs typeface="Arial" panose="020B0604020202020204" pitchFamily="34" charset="0"/>
            </a:endParaRPr>
          </a:p>
        </p:txBody>
      </p:sp>
      <p:sp>
        <p:nvSpPr>
          <p:cNvPr id="18" name="object 3">
            <a:extLst>
              <a:ext uri="{FF2B5EF4-FFF2-40B4-BE49-F238E27FC236}">
                <a16:creationId xmlns:a16="http://schemas.microsoft.com/office/drawing/2014/main" id="{8E529BA0-4073-FF49-AA33-D1AF53B693AB}"/>
              </a:ext>
            </a:extLst>
          </p:cNvPr>
          <p:cNvSpPr txBox="1"/>
          <p:nvPr/>
        </p:nvSpPr>
        <p:spPr>
          <a:xfrm>
            <a:off x="288968" y="1268729"/>
            <a:ext cx="7019290" cy="1384161"/>
          </a:xfrm>
          <a:prstGeom prst="rect">
            <a:avLst/>
          </a:prstGeom>
        </p:spPr>
        <p:txBody>
          <a:bodyPr vert="horz" wrap="square" lIns="0" tIns="0" rIns="0" bIns="0" rtlCol="0">
            <a:spAutoFit/>
          </a:bodyPr>
          <a:lstStyle/>
          <a:p>
            <a:pPr marL="12700" rtl="0">
              <a:lnSpc>
                <a:spcPct val="100000"/>
              </a:lnSpc>
              <a:spcBef>
                <a:spcPts val="869"/>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 Vaccinations outside of your area of residence (registered address)</a:t>
            </a:r>
            <a:endParaRPr sz="1050" b="1" dirty="0">
              <a:latin typeface="Arial" panose="020B0604020202020204" pitchFamily="34" charset="0"/>
              <a:ea typeface="Yu Gothic" panose="020B0400000000000000" pitchFamily="34" charset="-128"/>
              <a:cs typeface="Arial" panose="020B0604020202020204" pitchFamily="34" charset="0"/>
            </a:endParaRPr>
          </a:p>
          <a:p>
            <a:pPr marL="12700" rtl="0">
              <a:lnSpc>
                <a:spcPct val="100000"/>
              </a:lnSpc>
              <a:spcBef>
                <a:spcPts val="70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receiving the vaccine at a medical institution or similar facility while hospitalized or resident at a facility </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Please consult with the medical institution</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a:t>
            </a:r>
            <a:endParaRPr sz="900" b="1" dirty="0">
              <a:latin typeface="Arial" panose="020B0604020202020204" pitchFamily="34" charset="0"/>
              <a:ea typeface="Yu Gothic Medium" panose="020B0400000000000000" pitchFamily="34" charset="-128"/>
              <a:cs typeface="Arial" panose="020B0604020202020204" pitchFamily="34" charset="0"/>
            </a:endParaRPr>
          </a:p>
          <a:p>
            <a:pPr marL="12700" rtl="0">
              <a:lnSpc>
                <a:spcPct val="100000"/>
              </a:lnSpc>
              <a:spcBef>
                <a:spcPts val="360"/>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receiving the vaccine at a medical institution where you are being treated for an underlying medical condition </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Please consult with the medical institution</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a:t>
            </a:r>
            <a:endParaRPr sz="900" b="1" dirty="0">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・If your residence is different from your registered address</a:t>
            </a: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 You may be able to receive the vaccine in the area where you actually live. </a:t>
            </a:r>
            <a:endParaRPr lang="en-US" sz="900" b="1" dirty="0">
              <a:solidFill>
                <a:srgbClr val="F7941D"/>
              </a:solidFill>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　</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Please check the website of the municipality where you actually live or contact its consulting service.</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19" name="object 4">
            <a:extLst>
              <a:ext uri="{FF2B5EF4-FFF2-40B4-BE49-F238E27FC236}">
                <a16:creationId xmlns:a16="http://schemas.microsoft.com/office/drawing/2014/main" id="{3C323C8D-A2C3-044C-BEAA-D13190C342B6}"/>
              </a:ext>
            </a:extLst>
          </p:cNvPr>
          <p:cNvSpPr txBox="1"/>
          <p:nvPr/>
        </p:nvSpPr>
        <p:spPr>
          <a:xfrm>
            <a:off x="482563" y="7431605"/>
            <a:ext cx="3448599" cy="475708"/>
          </a:xfrm>
          <a:prstGeom prst="rect">
            <a:avLst/>
          </a:prstGeom>
        </p:spPr>
        <p:txBody>
          <a:bodyPr vert="horz" wrap="square" lIns="0" tIns="0" rIns="0" bIns="0" rtlCol="0">
            <a:spAutoFit/>
          </a:bodyPr>
          <a:lstStyle/>
          <a:p>
            <a:pPr marL="12700" marR="5080" indent="6985" algn="just" rtl="0">
              <a:lnSpc>
                <a:spcPct val="118100"/>
              </a:lnSpc>
              <a:spcBef>
                <a:spcPts val="100"/>
              </a:spcBef>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For more information on the efficacy and safety of COVID-19 vaccines, please refer to the "COVID-19 Vaccines" page on the website of the Ministry of Health, Labour and Welfare (MHWL).</a:t>
            </a:r>
            <a:endParaRPr sz="900" b="1" dirty="0">
              <a:latin typeface="Arial" panose="020B0604020202020204" pitchFamily="34" charset="0"/>
              <a:ea typeface="Yu Gothic" panose="020B0400000000000000" pitchFamily="34" charset="-128"/>
              <a:cs typeface="Arial" panose="020B0604020202020204" pitchFamily="34" charset="0"/>
            </a:endParaRPr>
          </a:p>
        </p:txBody>
      </p:sp>
      <p:sp>
        <p:nvSpPr>
          <p:cNvPr id="20" name="object 5">
            <a:extLst>
              <a:ext uri="{FF2B5EF4-FFF2-40B4-BE49-F238E27FC236}">
                <a16:creationId xmlns:a16="http://schemas.microsoft.com/office/drawing/2014/main" id="{E0F178A4-AA4E-7542-8F2A-E8FA81BC6039}"/>
              </a:ext>
            </a:extLst>
          </p:cNvPr>
          <p:cNvSpPr txBox="1"/>
          <p:nvPr/>
        </p:nvSpPr>
        <p:spPr>
          <a:xfrm>
            <a:off x="476044" y="8084728"/>
            <a:ext cx="4567551" cy="138499"/>
          </a:xfrm>
          <a:prstGeom prst="rect">
            <a:avLst/>
          </a:prstGeom>
        </p:spPr>
        <p:txBody>
          <a:bodyPr vert="horz" wrap="square" lIns="0" tIns="0" rIns="0" bIns="0" rtlCol="0">
            <a:spAutoFit/>
          </a:bodyPr>
          <a:lstStyle/>
          <a:p>
            <a:pPr marL="12700" rtl="0">
              <a:lnSpc>
                <a:spcPct val="100000"/>
              </a:lnSpc>
              <a:spcBef>
                <a:spcPts val="100"/>
              </a:spcBef>
            </a:pPr>
            <a:r>
              <a:rPr lang="en" sz="900">
                <a:solidFill>
                  <a:srgbClr val="231F20"/>
                </a:solidFill>
                <a:latin typeface="Arial" panose="020B0604020202020204" pitchFamily="34" charset="0"/>
                <a:ea typeface="游ゴシック" panose="020B0400000000000000" pitchFamily="50" charset="-128"/>
                <a:cs typeface="Arial" panose="020B0604020202020204" pitchFamily="34" charset="0"/>
              </a:rPr>
              <a:t>If you are unable to view the website, please contact your local municipality.</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1" name="object 6">
            <a:extLst>
              <a:ext uri="{FF2B5EF4-FFF2-40B4-BE49-F238E27FC236}">
                <a16:creationId xmlns:a16="http://schemas.microsoft.com/office/drawing/2014/main" id="{8426F7C4-20EF-8E43-BB22-2F60338A776A}"/>
              </a:ext>
            </a:extLst>
          </p:cNvPr>
          <p:cNvSpPr txBox="1"/>
          <p:nvPr/>
        </p:nvSpPr>
        <p:spPr>
          <a:xfrm>
            <a:off x="4044792" y="7607286"/>
            <a:ext cx="2167281" cy="151323"/>
          </a:xfrm>
          <a:prstGeom prst="rect">
            <a:avLst/>
          </a:prstGeom>
        </p:spPr>
        <p:txBody>
          <a:bodyPr vert="horz" wrap="square" lIns="0" tIns="12700" rIns="0" bIns="0" rtlCol="0">
            <a:spAutoFit/>
          </a:bodyPr>
          <a:lstStyle/>
          <a:p>
            <a:pPr marL="12700" rtl="0">
              <a:lnSpc>
                <a:spcPct val="100000"/>
              </a:lnSpc>
              <a:spcBef>
                <a:spcPts val="100"/>
              </a:spcBef>
              <a:tabLst>
                <a:tab pos="1593850" algn="l"/>
              </a:tabLst>
            </a:pP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MHWL COVID-19 vaccine</a:t>
            </a:r>
            <a:r>
              <a:rPr lang="en" sz="900" b="1" dirty="0">
                <a:solidFill>
                  <a:srgbClr val="231F20"/>
                </a:solidFill>
                <a:latin typeface="Arial" panose="020B0604020202020204" pitchFamily="34" charset="0"/>
                <a:cs typeface="Arial" panose="020B0604020202020204" pitchFamily="34" charset="0"/>
              </a:rPr>
              <a:t>	</a:t>
            </a:r>
            <a:r>
              <a:rPr lang="en" sz="900" b="1" dirty="0">
                <a:solidFill>
                  <a:srgbClr val="231F20"/>
                </a:solidFill>
                <a:latin typeface="Arial" panose="020B0604020202020204" pitchFamily="34" charset="0"/>
                <a:ea typeface="Yu Gothic" panose="020B0400000000000000" pitchFamily="34" charset="-128"/>
                <a:cs typeface="Arial" panose="020B0604020202020204" pitchFamily="34" charset="0"/>
              </a:rPr>
              <a:t> </a:t>
            </a:r>
            <a:r>
              <a:rPr lang="en" sz="900" b="1" dirty="0">
                <a:solidFill>
                  <a:schemeClr val="bg1"/>
                </a:solidFill>
                <a:latin typeface="Arial" panose="020B0604020202020204" pitchFamily="34" charset="0"/>
                <a:ea typeface="Yu Gothic" panose="020B0400000000000000" pitchFamily="34" charset="-128"/>
                <a:cs typeface="Arial" panose="020B0604020202020204" pitchFamily="34" charset="0"/>
              </a:rPr>
              <a:t>Search</a:t>
            </a:r>
          </a:p>
        </p:txBody>
      </p:sp>
      <p:sp>
        <p:nvSpPr>
          <p:cNvPr id="22" name="object 7">
            <a:extLst>
              <a:ext uri="{FF2B5EF4-FFF2-40B4-BE49-F238E27FC236}">
                <a16:creationId xmlns:a16="http://schemas.microsoft.com/office/drawing/2014/main" id="{E66E7AC4-A26C-6541-AC78-BC0243E978A8}"/>
              </a:ext>
            </a:extLst>
          </p:cNvPr>
          <p:cNvSpPr txBox="1"/>
          <p:nvPr/>
        </p:nvSpPr>
        <p:spPr>
          <a:xfrm>
            <a:off x="345622" y="8818740"/>
            <a:ext cx="567055" cy="135935"/>
          </a:xfrm>
          <a:prstGeom prst="rect">
            <a:avLst/>
          </a:prstGeom>
        </p:spPr>
        <p:txBody>
          <a:bodyPr vert="horz" wrap="square" lIns="0" tIns="12700" rIns="0" bIns="0" rtlCol="0">
            <a:spAutoFit/>
          </a:bodyPr>
          <a:lstStyle/>
          <a:p>
            <a:pPr marL="12700" rtl="0">
              <a:lnSpc>
                <a:spcPct val="100000"/>
              </a:lnSpc>
              <a:spcBef>
                <a:spcPts val="100"/>
              </a:spcBef>
            </a:pPr>
            <a:r>
              <a:rPr lang="en" sz="800">
                <a:solidFill>
                  <a:srgbClr val="231F20"/>
                </a:solidFill>
                <a:latin typeface="Arial" panose="020B0604020202020204" pitchFamily="34" charset="0"/>
                <a:ea typeface="Yu Gothic Medium" panose="020B0400000000000000" pitchFamily="34" charset="-128"/>
                <a:cs typeface="Arial" panose="020B0604020202020204" pitchFamily="34" charset="0"/>
              </a:rPr>
              <a:t>Inquiries</a:t>
            </a:r>
            <a:endParaRPr sz="800" dirty="0">
              <a:latin typeface="Arial" panose="020B0604020202020204" pitchFamily="34" charset="0"/>
              <a:ea typeface="Yu Gothic Medium" panose="020B0400000000000000" pitchFamily="34" charset="-128"/>
              <a:cs typeface="Arial" panose="020B0604020202020204" pitchFamily="34" charset="0"/>
            </a:endParaRPr>
          </a:p>
        </p:txBody>
      </p:sp>
      <p:sp>
        <p:nvSpPr>
          <p:cNvPr id="23" name="object 8">
            <a:extLst>
              <a:ext uri="{FF2B5EF4-FFF2-40B4-BE49-F238E27FC236}">
                <a16:creationId xmlns:a16="http://schemas.microsoft.com/office/drawing/2014/main" id="{55680AF8-7E3D-1147-A4F3-FC56DAE9D03C}"/>
              </a:ext>
            </a:extLst>
          </p:cNvPr>
          <p:cNvSpPr txBox="1"/>
          <p:nvPr/>
        </p:nvSpPr>
        <p:spPr>
          <a:xfrm>
            <a:off x="449742" y="6070541"/>
            <a:ext cx="1230385" cy="497316"/>
          </a:xfrm>
          <a:prstGeom prst="rect">
            <a:avLst/>
          </a:prstGeom>
        </p:spPr>
        <p:txBody>
          <a:bodyPr vert="horz" wrap="square" lIns="0" tIns="0" rIns="0" bIns="0" rtlCol="0">
            <a:spAutoFit/>
          </a:bodyPr>
          <a:lstStyle/>
          <a:p>
            <a:pPr marL="12700" marR="5080" indent="3810" rtl="0">
              <a:lnSpc>
                <a:spcPct val="140400"/>
              </a:lnSpc>
              <a:spcBef>
                <a:spcPts val="100"/>
              </a:spcBef>
            </a:pPr>
            <a:r>
              <a:rPr lang="en" sz="800" b="1" dirty="0">
                <a:solidFill>
                  <a:schemeClr val="bg1"/>
                </a:solidFill>
                <a:latin typeface="Arial" panose="020B0604020202020204" pitchFamily="34" charset="0"/>
                <a:ea typeface="Yu Gothic" panose="020B0400000000000000" pitchFamily="34" charset="-128"/>
                <a:cs typeface="Arial" panose="020B0604020202020204" pitchFamily="34" charset="0"/>
              </a:rPr>
              <a:t>Please continue to take</a:t>
            </a:r>
            <a:r>
              <a:rPr lang="ja-JP" altLang="en-US" sz="800" b="1" dirty="0">
                <a:solidFill>
                  <a:schemeClr val="bg1"/>
                </a:solidFill>
                <a:latin typeface="Arial" panose="020B0604020202020204" pitchFamily="34" charset="0"/>
                <a:ea typeface="Yu Gothic" panose="020B0400000000000000" pitchFamily="34" charset="-128"/>
                <a:cs typeface="Arial" panose="020B0604020202020204" pitchFamily="34" charset="0"/>
              </a:rPr>
              <a:t> </a:t>
            </a:r>
            <a:r>
              <a:rPr lang="en" sz="800" b="1" dirty="0">
                <a:solidFill>
                  <a:schemeClr val="bg1"/>
                </a:solidFill>
                <a:latin typeface="Arial" panose="020B0604020202020204" pitchFamily="34" charset="0"/>
                <a:ea typeface="Yu Gothic" panose="020B0400000000000000" pitchFamily="34" charset="-128"/>
                <a:cs typeface="Arial" panose="020B0604020202020204" pitchFamily="34" charset="0"/>
              </a:rPr>
              <a:t>preventive measures against infection.</a:t>
            </a:r>
          </a:p>
        </p:txBody>
      </p:sp>
      <p:sp>
        <p:nvSpPr>
          <p:cNvPr id="24" name="object 9">
            <a:extLst>
              <a:ext uri="{FF2B5EF4-FFF2-40B4-BE49-F238E27FC236}">
                <a16:creationId xmlns:a16="http://schemas.microsoft.com/office/drawing/2014/main" id="{9342C1BE-6BDC-BF43-9610-6973765CF6B7}"/>
              </a:ext>
            </a:extLst>
          </p:cNvPr>
          <p:cNvSpPr txBox="1"/>
          <p:nvPr/>
        </p:nvSpPr>
        <p:spPr>
          <a:xfrm>
            <a:off x="1736883" y="6490602"/>
            <a:ext cx="3476392" cy="337272"/>
          </a:xfrm>
          <a:prstGeom prst="rect">
            <a:avLst/>
          </a:prstGeom>
        </p:spPr>
        <p:txBody>
          <a:bodyPr vert="horz" wrap="square" lIns="0" tIns="57150" rIns="0" bIns="0" rtlCol="0">
            <a:spAutoFit/>
          </a:bodyPr>
          <a:lstStyle/>
          <a:p>
            <a:pPr marL="12700" rtl="0">
              <a:lnSpc>
                <a:spcPct val="100000"/>
              </a:lnSpc>
              <a:spcBef>
                <a:spcPts val="450"/>
              </a:spcBef>
              <a:tabLst>
                <a:tab pos="847725" algn="l"/>
                <a:tab pos="1791335" algn="l"/>
              </a:tabLst>
            </a:pPr>
            <a:r>
              <a:rPr lang="en" sz="700" b="1" dirty="0">
                <a:solidFill>
                  <a:srgbClr val="231F20"/>
                </a:solidFill>
                <a:latin typeface="Arial" panose="020B0604020202020204" pitchFamily="34" charset="0"/>
                <a:ea typeface="Yu Gothic" panose="020B0400000000000000" pitchFamily="34" charset="-128"/>
                <a:cs typeface="Arial" panose="020B0604020202020204" pitchFamily="34" charset="0"/>
              </a:rPr>
              <a:t>Crowded places      Close contact settings   Closed spaces</a:t>
            </a:r>
          </a:p>
          <a:p>
            <a:pPr marL="12700" rtl="0">
              <a:lnSpc>
                <a:spcPct val="100000"/>
              </a:lnSpc>
              <a:spcBef>
                <a:spcPts val="450"/>
              </a:spcBef>
              <a:tabLst>
                <a:tab pos="847725" algn="l"/>
                <a:tab pos="1791335" algn="l"/>
              </a:tabLst>
            </a:pPr>
            <a:r>
              <a:rPr lang="en" sz="700" b="1" dirty="0">
                <a:solidFill>
                  <a:srgbClr val="231F20"/>
                </a:solidFill>
                <a:latin typeface="Arial" panose="020B0604020202020204" pitchFamily="34" charset="0"/>
                <a:ea typeface="Yu Gothic" panose="020B0400000000000000" pitchFamily="34" charset="-128"/>
                <a:cs typeface="Arial" panose="020B0604020202020204" pitchFamily="34" charset="0"/>
              </a:rPr>
              <a:t>Avoid the "three Cs" (crowded places, close contact settings, closed spaces)</a:t>
            </a:r>
            <a:endParaRPr sz="700" b="1" dirty="0">
              <a:latin typeface="Arial" panose="020B0604020202020204" pitchFamily="34" charset="0"/>
              <a:ea typeface="Yu Gothic" panose="020B0400000000000000" pitchFamily="34" charset="-128"/>
              <a:cs typeface="Arial" panose="020B0604020202020204" pitchFamily="34" charset="0"/>
            </a:endParaRPr>
          </a:p>
        </p:txBody>
      </p:sp>
      <p:sp>
        <p:nvSpPr>
          <p:cNvPr id="25" name="object 10">
            <a:extLst>
              <a:ext uri="{FF2B5EF4-FFF2-40B4-BE49-F238E27FC236}">
                <a16:creationId xmlns:a16="http://schemas.microsoft.com/office/drawing/2014/main" id="{8168CB19-0A76-BE46-BDC5-4120D946F441}"/>
              </a:ext>
            </a:extLst>
          </p:cNvPr>
          <p:cNvSpPr txBox="1"/>
          <p:nvPr/>
        </p:nvSpPr>
        <p:spPr>
          <a:xfrm>
            <a:off x="4421930" y="6501380"/>
            <a:ext cx="621665" cy="128240"/>
          </a:xfrm>
          <a:prstGeom prst="rect">
            <a:avLst/>
          </a:prstGeom>
        </p:spPr>
        <p:txBody>
          <a:bodyPr vert="horz" wrap="square" lIns="0" tIns="12700" rIns="0" bIns="0" rtlCol="0">
            <a:spAutoFit/>
          </a:bodyPr>
          <a:lstStyle/>
          <a:p>
            <a:pPr marL="12700" rtl="0">
              <a:lnSpc>
                <a:spcPct val="100000"/>
              </a:lnSpc>
              <a:spcBef>
                <a:spcPts val="100"/>
              </a:spcBef>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Wear a mask</a:t>
            </a:r>
            <a:endParaRPr sz="750" b="1" dirty="0">
              <a:latin typeface="Arial" panose="020B0604020202020204" pitchFamily="34" charset="0"/>
              <a:ea typeface="Yu Gothic" panose="020B0400000000000000" pitchFamily="34" charset="-128"/>
              <a:cs typeface="Arial" panose="020B0604020202020204" pitchFamily="34" charset="0"/>
            </a:endParaRPr>
          </a:p>
        </p:txBody>
      </p:sp>
      <p:sp>
        <p:nvSpPr>
          <p:cNvPr id="26" name="object 11">
            <a:extLst>
              <a:ext uri="{FF2B5EF4-FFF2-40B4-BE49-F238E27FC236}">
                <a16:creationId xmlns:a16="http://schemas.microsoft.com/office/drawing/2014/main" id="{23062E70-A748-A544-80BA-086CABFCD695}"/>
              </a:ext>
            </a:extLst>
          </p:cNvPr>
          <p:cNvSpPr txBox="1"/>
          <p:nvPr/>
        </p:nvSpPr>
        <p:spPr>
          <a:xfrm>
            <a:off x="5243938" y="6507580"/>
            <a:ext cx="657994" cy="243656"/>
          </a:xfrm>
          <a:prstGeom prst="rect">
            <a:avLst/>
          </a:prstGeom>
        </p:spPr>
        <p:txBody>
          <a:bodyPr vert="horz" wrap="square" lIns="0" tIns="12700" rIns="0" bIns="0" rtlCol="0">
            <a:spAutoFit/>
          </a:bodyPr>
          <a:lstStyle/>
          <a:p>
            <a:pPr marL="156210" marR="5080" indent="-144145" rtl="0">
              <a:spcBef>
                <a:spcPts val="100"/>
              </a:spcBef>
              <a:tabLst>
                <a:tab pos="753110" algn="l"/>
                <a:tab pos="855980" algn="l"/>
              </a:tabLst>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Wash hands with soap</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
        <p:nvSpPr>
          <p:cNvPr id="27" name="object 3">
            <a:extLst>
              <a:ext uri="{FF2B5EF4-FFF2-40B4-BE49-F238E27FC236}">
                <a16:creationId xmlns:a16="http://schemas.microsoft.com/office/drawing/2014/main" id="{4560EEA9-D560-B54D-9F67-FC37983320C3}"/>
              </a:ext>
            </a:extLst>
          </p:cNvPr>
          <p:cNvSpPr txBox="1"/>
          <p:nvPr/>
        </p:nvSpPr>
        <p:spPr>
          <a:xfrm>
            <a:off x="218076" y="3525732"/>
            <a:ext cx="7066372" cy="1068498"/>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Your consent is required to receive the vaccine.</a:t>
            </a:r>
            <a:endParaRPr lang="ja-JP" altLang="en-US" sz="1050" b="1" dirty="0">
              <a:latin typeface="Arial" panose="020B0604020202020204" pitchFamily="34" charset="0"/>
              <a:ea typeface="游ゴシック" panose="020B0400000000000000" pitchFamily="50" charset="-128"/>
              <a:cs typeface="Arial" panose="020B0604020202020204" pitchFamily="34" charset="0"/>
            </a:endParaRPr>
          </a:p>
          <a:p>
            <a:pPr marL="19050" marR="132080" indent="160655" algn="just"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Before receiving the vaccine, please make sure that you have a correct understanding of both the efficacy of the vaccine in preventing infectious diseases and the risk of an adverse reaction, and then decide whether or not to be vaccinated at your own discretion. Vaccinations will not be administered without the consent of the recipient.</a:t>
            </a:r>
            <a:endParaRPr lang="ja-JP" altLang="en-US" sz="900" dirty="0">
              <a:latin typeface="Arial" panose="020B0604020202020204" pitchFamily="34" charset="0"/>
              <a:ea typeface="游ゴシック" panose="020B0400000000000000" pitchFamily="50" charset="-128"/>
              <a:cs typeface="Arial" panose="020B0604020202020204" pitchFamily="34" charset="0"/>
            </a:endParaRPr>
          </a:p>
          <a:p>
            <a:pPr marL="160655" rtl="0">
              <a:lnSpc>
                <a:spcPct val="100000"/>
              </a:lnSpc>
              <a:spcBef>
                <a:spcPts val="360"/>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Vaccinations must not be forced on anyone in the workplace or others around you, nor should unvaccinated persons be discriminated against.</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8" name="object 3">
            <a:extLst>
              <a:ext uri="{FF2B5EF4-FFF2-40B4-BE49-F238E27FC236}">
                <a16:creationId xmlns:a16="http://schemas.microsoft.com/office/drawing/2014/main" id="{79625D33-6AFA-AF4E-905E-F1F3498C01B1}"/>
              </a:ext>
            </a:extLst>
          </p:cNvPr>
          <p:cNvSpPr txBox="1"/>
          <p:nvPr/>
        </p:nvSpPr>
        <p:spPr>
          <a:xfrm>
            <a:off x="218076" y="2712236"/>
            <a:ext cx="7066372" cy="766172"/>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In the event that you suffer some injury to your health due to vaccination, a relief system is available.</a:t>
            </a:r>
            <a:endParaRPr sz="1050" b="1" dirty="0">
              <a:latin typeface="Arial" panose="020B0604020202020204" pitchFamily="34" charset="0"/>
              <a:ea typeface="游ゴシック" panose="020B0400000000000000" pitchFamily="50" charset="-128"/>
              <a:cs typeface="Arial" panose="020B0604020202020204" pitchFamily="34" charset="0"/>
            </a:endParaRPr>
          </a:p>
          <a:p>
            <a:pPr marL="21590" marR="127000" indent="163195"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Vaccinations can cause health problems (including illness or disability). Although this is extremely rare, the risk cannot be eliminated, and a relief system has been established for this reason.</a:t>
            </a:r>
          </a:p>
          <a:p>
            <a:pPr marL="21590" marR="127000" indent="163195"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Please consult with the municipality where you reside in regard to the procedures required for application.</a:t>
            </a:r>
            <a:endParaRPr sz="900" dirty="0">
              <a:latin typeface="Arial" panose="020B0604020202020204" pitchFamily="34" charset="0"/>
              <a:ea typeface="游ゴシック" panose="020B0400000000000000" pitchFamily="50" charset="-128"/>
              <a:cs typeface="Arial" panose="020B0604020202020204" pitchFamily="34" charset="0"/>
            </a:endParaRPr>
          </a:p>
        </p:txBody>
      </p:sp>
      <p:sp>
        <p:nvSpPr>
          <p:cNvPr id="29" name="object 3">
            <a:extLst>
              <a:ext uri="{FF2B5EF4-FFF2-40B4-BE49-F238E27FC236}">
                <a16:creationId xmlns:a16="http://schemas.microsoft.com/office/drawing/2014/main" id="{942164DC-E9C9-A94A-AAAA-D9A78C0EC72E}"/>
              </a:ext>
            </a:extLst>
          </p:cNvPr>
          <p:cNvSpPr txBox="1"/>
          <p:nvPr/>
        </p:nvSpPr>
        <p:spPr>
          <a:xfrm>
            <a:off x="293278" y="4581067"/>
            <a:ext cx="7019290" cy="1119987"/>
          </a:xfrm>
          <a:prstGeom prst="rect">
            <a:avLst/>
          </a:prstGeom>
        </p:spPr>
        <p:txBody>
          <a:bodyPr vert="horz" wrap="square" lIns="0" tIns="0" rIns="0" bIns="0" rtlCol="0">
            <a:spAutoFit/>
          </a:bodyPr>
          <a:lstStyle/>
          <a:p>
            <a:pPr marL="12700" rtl="0">
              <a:lnSpc>
                <a:spcPct val="100000"/>
              </a:lnSpc>
            </a:pPr>
            <a:r>
              <a:rPr lang="en" sz="1050" b="1" dirty="0">
                <a:solidFill>
                  <a:srgbClr val="231F20"/>
                </a:solidFill>
                <a:latin typeface="Arial" panose="020B0604020202020204" pitchFamily="34" charset="0"/>
                <a:ea typeface="游ゴシック" panose="020B0400000000000000" pitchFamily="50" charset="-128"/>
                <a:cs typeface="Arial" panose="020B0604020202020204" pitchFamily="34" charset="0"/>
              </a:rPr>
              <a:t>◎ After receiving the vaccine, please continue to take measures to prevent infection, such as wearing a mask.</a:t>
            </a:r>
            <a:endParaRPr sz="1050" b="1" dirty="0">
              <a:latin typeface="Arial" panose="020B0604020202020204" pitchFamily="34" charset="0"/>
              <a:ea typeface="游ゴシック" panose="020B0400000000000000" pitchFamily="50" charset="-128"/>
              <a:cs typeface="Arial" panose="020B0604020202020204" pitchFamily="34" charset="0"/>
            </a:endParaRPr>
          </a:p>
          <a:p>
            <a:pPr marL="24130" marR="121285" indent="161290"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COVID-19 vaccines have been shown to be highly effective in preventing the onset of COVID-19, but they are not 100% effective. Also, mutations of the virus can also have an impact.</a:t>
            </a:r>
          </a:p>
          <a:p>
            <a:pPr marL="24130" marR="121285" indent="161290" rtl="0">
              <a:lnSpc>
                <a:spcPct val="129900"/>
              </a:lnSpc>
              <a:spcBef>
                <a:spcPts val="345"/>
              </a:spcBef>
            </a:pP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For this reason, we ask that everyone continue to take measures to prevent infection. Specifically, please avoid the "three Cs" (crowded places, close contact settings, closed spaces), wear a mask, wash your hands with soap, encourage disinfecting with alcohol-based hand sanitizer, and so on.</a:t>
            </a:r>
            <a:endParaRPr sz="900" dirty="0">
              <a:latin typeface="Arial" panose="020B0604020202020204" pitchFamily="34" charset="0"/>
              <a:ea typeface="游ゴシック" panose="020B0400000000000000" pitchFamily="50" charset="-128"/>
              <a:cs typeface="Arial" panose="020B0604020202020204" pitchFamily="34" charset="0"/>
            </a:endParaRPr>
          </a:p>
        </p:txBody>
      </p:sp>
      <p:pic>
        <p:nvPicPr>
          <p:cNvPr id="31" name="図 30">
            <a:extLst>
              <a:ext uri="{FF2B5EF4-FFF2-40B4-BE49-F238E27FC236}">
                <a16:creationId xmlns:a16="http://schemas.microsoft.com/office/drawing/2014/main" id="{F66BEA9A-CE34-8549-98F6-F67E15D6F0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6" y="5885934"/>
            <a:ext cx="641679" cy="566187"/>
          </a:xfrm>
          <a:prstGeom prst="rect">
            <a:avLst/>
          </a:prstGeom>
        </p:spPr>
      </p:pic>
      <p:pic>
        <p:nvPicPr>
          <p:cNvPr id="33" name="図 32">
            <a:extLst>
              <a:ext uri="{FF2B5EF4-FFF2-40B4-BE49-F238E27FC236}">
                <a16:creationId xmlns:a16="http://schemas.microsoft.com/office/drawing/2014/main" id="{C934E219-F984-8D49-8EF4-496553C754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95" y="5923681"/>
            <a:ext cx="597640" cy="528440"/>
          </a:xfrm>
          <a:prstGeom prst="rect">
            <a:avLst/>
          </a:prstGeom>
        </p:spPr>
      </p:pic>
      <p:pic>
        <p:nvPicPr>
          <p:cNvPr id="35" name="図 34">
            <a:extLst>
              <a:ext uri="{FF2B5EF4-FFF2-40B4-BE49-F238E27FC236}">
                <a16:creationId xmlns:a16="http://schemas.microsoft.com/office/drawing/2014/main" id="{7075438F-0E23-BC41-9129-3F9D64F385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0028" y="5896598"/>
            <a:ext cx="717171" cy="585060"/>
          </a:xfrm>
          <a:prstGeom prst="rect">
            <a:avLst/>
          </a:prstGeom>
        </p:spPr>
      </p:pic>
      <p:pic>
        <p:nvPicPr>
          <p:cNvPr id="37" name="図 36">
            <a:extLst>
              <a:ext uri="{FF2B5EF4-FFF2-40B4-BE49-F238E27FC236}">
                <a16:creationId xmlns:a16="http://schemas.microsoft.com/office/drawing/2014/main" id="{DDB50E80-AE43-AA48-84C6-5A665CCDB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060" y="5890730"/>
            <a:ext cx="383748" cy="603932"/>
          </a:xfrm>
          <a:prstGeom prst="rect">
            <a:avLst/>
          </a:prstGeom>
        </p:spPr>
      </p:pic>
      <p:pic>
        <p:nvPicPr>
          <p:cNvPr id="39" name="図 38">
            <a:extLst>
              <a:ext uri="{FF2B5EF4-FFF2-40B4-BE49-F238E27FC236}">
                <a16:creationId xmlns:a16="http://schemas.microsoft.com/office/drawing/2014/main" id="{C98C309F-013A-CA48-AF04-DB98F9F210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2909" y="5885204"/>
            <a:ext cx="547313" cy="603932"/>
          </a:xfrm>
          <a:prstGeom prst="rect">
            <a:avLst/>
          </a:prstGeom>
        </p:spPr>
      </p:pic>
      <p:pic>
        <p:nvPicPr>
          <p:cNvPr id="43" name="図 42">
            <a:extLst>
              <a:ext uri="{FF2B5EF4-FFF2-40B4-BE49-F238E27FC236}">
                <a16:creationId xmlns:a16="http://schemas.microsoft.com/office/drawing/2014/main" id="{89E9FF1A-1132-7E4F-8966-CD266FCFFA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58552" y="5917677"/>
            <a:ext cx="698297" cy="559895"/>
          </a:xfrm>
          <a:prstGeom prst="rect">
            <a:avLst/>
          </a:prstGeom>
        </p:spPr>
      </p:pic>
      <p:sp>
        <p:nvSpPr>
          <p:cNvPr id="36" name="object 3">
            <a:extLst>
              <a:ext uri="{FF2B5EF4-FFF2-40B4-BE49-F238E27FC236}">
                <a16:creationId xmlns:a16="http://schemas.microsoft.com/office/drawing/2014/main" id="{F16F4D03-10C9-FD44-9947-8D920FFABF6A}"/>
              </a:ext>
            </a:extLst>
          </p:cNvPr>
          <p:cNvSpPr txBox="1"/>
          <p:nvPr/>
        </p:nvSpPr>
        <p:spPr>
          <a:xfrm>
            <a:off x="268605" y="337392"/>
            <a:ext cx="7019290" cy="885563"/>
          </a:xfrm>
          <a:prstGeom prst="rect">
            <a:avLst/>
          </a:prstGeom>
        </p:spPr>
        <p:txBody>
          <a:bodyPr vert="horz" wrap="square" lIns="0" tIns="0" rIns="0" bIns="0" rtlCol="0">
            <a:spAutoFit/>
          </a:bodyPr>
          <a:lstStyle/>
          <a:p>
            <a:pPr marL="12700" rtl="0">
              <a:lnSpc>
                <a:spcPct val="100000"/>
              </a:lnSpc>
              <a:spcBef>
                <a:spcPts val="869"/>
              </a:spcBef>
            </a:pPr>
            <a:r>
              <a:rPr lang="en" sz="1050" b="1" dirty="0">
                <a:solidFill>
                  <a:srgbClr val="231F20"/>
                </a:solidFill>
                <a:latin typeface="Arial" panose="020B0604020202020204" pitchFamily="34" charset="0"/>
                <a:ea typeface="Yu Gothic" panose="020B0400000000000000" pitchFamily="34" charset="-128"/>
                <a:cs typeface="Arial" panose="020B0604020202020204" pitchFamily="34" charset="0"/>
              </a:rPr>
              <a:t>◎ People for whom booster vaccination is recommended</a:t>
            </a:r>
            <a:endParaRPr sz="1050" b="1" dirty="0">
              <a:latin typeface="Arial" panose="020B0604020202020204" pitchFamily="34" charset="0"/>
              <a:ea typeface="Yu Gothic" panose="020B0400000000000000" pitchFamily="34" charset="-128"/>
              <a:cs typeface="Arial" panose="020B0604020202020204" pitchFamily="34" charset="0"/>
            </a:endParaRPr>
          </a:p>
          <a:p>
            <a:pPr marL="12700" rtl="0">
              <a:lnSpc>
                <a:spcPct val="100000"/>
              </a:lnSpc>
              <a:spcBef>
                <a:spcPts val="705"/>
              </a:spcBef>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at high risk of developing serious illness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the elderly and anyone with an underlying medical condition</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a:p>
            <a:pPr marL="12700" rtl="0">
              <a:spcBef>
                <a:spcPts val="360"/>
              </a:spcBef>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who have frequent contact with anyone at high risk of developing serious illness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anyone related to or assisting people at high risk of serious illness (e.g., care workers)</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a:p>
            <a:pPr marL="160020" marR="1094740" indent="-147955" rtl="0">
              <a:lnSpc>
                <a:spcPct val="129900"/>
              </a:lnSpc>
            </a:pPr>
            <a:r>
              <a:rPr lang="en" sz="900" b="1" dirty="0">
                <a:solidFill>
                  <a:srgbClr val="F7941D"/>
                </a:solidFill>
                <a:latin typeface="Arial" panose="020B0604020202020204" pitchFamily="34" charset="0"/>
                <a:ea typeface="Yu Gothic Medium" panose="020B0400000000000000" pitchFamily="34" charset="-128"/>
                <a:cs typeface="Arial" panose="020B0604020202020204" pitchFamily="34" charset="0"/>
              </a:rPr>
              <a:t>・Those who are at high risk of exposure to the virus for occupational reasons</a:t>
            </a:r>
            <a:r>
              <a:rPr lang="en" sz="900" dirty="0">
                <a:solidFill>
                  <a:srgbClr val="231F20"/>
                </a:solidFill>
                <a:latin typeface="Arial" panose="020B0604020202020204" pitchFamily="34" charset="0"/>
                <a:ea typeface="游ゴシック" panose="020B0400000000000000" pitchFamily="50" charset="-128"/>
                <a:cs typeface="Arial" panose="020B0604020202020204" pitchFamily="34" charset="0"/>
              </a:rPr>
              <a:t>, such as medical personnel</a:t>
            </a:r>
            <a:endParaRPr lang="ja-JP" altLang="en-US" sz="900" b="1" dirty="0">
              <a:latin typeface="Arial" panose="020B0604020202020204" pitchFamily="34" charset="0"/>
              <a:ea typeface="Yu Gothic Medium" panose="020B0400000000000000" pitchFamily="34" charset="-128"/>
              <a:cs typeface="Arial" panose="020B0604020202020204" pitchFamily="34" charset="0"/>
            </a:endParaRPr>
          </a:p>
        </p:txBody>
      </p:sp>
      <p:sp>
        <p:nvSpPr>
          <p:cNvPr id="38" name="object 11">
            <a:extLst>
              <a:ext uri="{FF2B5EF4-FFF2-40B4-BE49-F238E27FC236}">
                <a16:creationId xmlns:a16="http://schemas.microsoft.com/office/drawing/2014/main" id="{D1937440-1FD6-46E8-9FCC-C62F57102896}"/>
              </a:ext>
            </a:extLst>
          </p:cNvPr>
          <p:cNvSpPr txBox="1"/>
          <p:nvPr/>
        </p:nvSpPr>
        <p:spPr>
          <a:xfrm>
            <a:off x="6048576" y="6537629"/>
            <a:ext cx="1119514" cy="359073"/>
          </a:xfrm>
          <a:prstGeom prst="rect">
            <a:avLst/>
          </a:prstGeom>
        </p:spPr>
        <p:txBody>
          <a:bodyPr vert="horz" wrap="square" lIns="0" tIns="12700" rIns="0" bIns="0" rtlCol="0">
            <a:spAutoFit/>
          </a:bodyPr>
          <a:lstStyle/>
          <a:p>
            <a:pPr marL="156210" marR="5080" indent="-144145" rtl="0">
              <a:spcBef>
                <a:spcPts val="100"/>
              </a:spcBef>
              <a:tabLst>
                <a:tab pos="753110" algn="l"/>
                <a:tab pos="855980" algn="l"/>
              </a:tabLst>
            </a:pPr>
            <a:r>
              <a:rPr lang="en" sz="750" b="1" dirty="0">
                <a:solidFill>
                  <a:srgbClr val="231F20"/>
                </a:solidFill>
                <a:latin typeface="Arial" panose="020B0604020202020204" pitchFamily="34" charset="0"/>
                <a:ea typeface="Yu Gothic" panose="020B0400000000000000" pitchFamily="34" charset="-128"/>
                <a:cs typeface="Arial" panose="020B0604020202020204" pitchFamily="34" charset="0"/>
              </a:rPr>
              <a:t>Encourage disinfecting with alcohol-based hand sanitizer</a:t>
            </a:r>
            <a:endParaRPr lang="en-US" altLang="ja-JP" sz="750" b="1" dirty="0">
              <a:solidFill>
                <a:srgbClr val="231F20"/>
              </a:solidFill>
              <a:latin typeface="Arial" panose="020B0604020202020204" pitchFamily="34" charset="0"/>
              <a:ea typeface="Yu Gothic" panose="020B0400000000000000" pitchFamily="34" charset="-128"/>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1043</Words>
  <Application>Microsoft Office PowerPoint</Application>
  <PresentationFormat>ユーザー設定</PresentationFormat>
  <Paragraphs>74</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MS PGothic</vt:lpstr>
      <vt:lpstr>Yu Gothic Medium</vt:lpstr>
      <vt:lpstr>Yu Gothic</vt:lpstr>
      <vt:lpstr>Yu Gothic</vt:lpstr>
      <vt:lpstr>Arial</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2022-02-18T12:01:05Z</dcterms:modified>
</cp:coreProperties>
</file>