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sldIdLst>
    <p:sldId id="257" r:id="rId2"/>
    <p:sldId id="259" r:id="rId3"/>
  </p:sldIdLst>
  <p:sldSz cx="7556500" cy="10693400"/>
  <p:notesSz cx="7556500" cy="10693400"/>
  <p:defaultTextStyle>
    <a:defPPr rtl="0">
      <a:defRPr lang="fr-F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作成者" initials="A"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2"/>
    <p:restoredTop sz="94674"/>
  </p:normalViewPr>
  <p:slideViewPr>
    <p:cSldViewPr>
      <p:cViewPr>
        <p:scale>
          <a:sx n="100" d="100"/>
          <a:sy n="100" d="100"/>
        </p:scale>
        <p:origin x="1188"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3/1/2022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body" idx="1"/>
          </p:nvPr>
        </p:nvSpPr>
        <p:spPr/>
        <p:txBody>
          <a:bodyPr lIns="0" tIns="0" rIns="0" bIns="0" rtlCol="0"/>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3/1/2022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rtlCol="0">
            <a:spAutoFit/>
          </a:bodyPr>
          <a:lstStyle>
            <a:lvl1pPr>
              <a:defRPr/>
            </a:lvl1pPr>
          </a:lstStyle>
          <a:p>
            <a:pPr rtl="0"/>
            <a:endParaRPr/>
          </a:p>
        </p:txBody>
      </p:sp>
      <p:sp>
        <p:nvSpPr>
          <p:cNvPr id="5" name="Holder 5"/>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6" name="Holder 6"/>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3/1/2022</a:t>
            </a:fld>
            <a:endParaRPr lang="en-US"/>
          </a:p>
        </p:txBody>
      </p:sp>
      <p:sp>
        <p:nvSpPr>
          <p:cNvPr id="7" name="Holder 7"/>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4" name="Holder 4"/>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3/1/2022</a:t>
            </a:fld>
            <a:endParaRPr lang="en-US"/>
          </a:p>
        </p:txBody>
      </p:sp>
      <p:sp>
        <p:nvSpPr>
          <p:cNvPr id="5" name="Holder 5"/>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3" name="Holder 3"/>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3/1/2022</a:t>
            </a:fld>
            <a:endParaRPr lang="en-US"/>
          </a:p>
        </p:txBody>
      </p:sp>
      <p:sp>
        <p:nvSpPr>
          <p:cNvPr id="4" name="Holder 4"/>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558341" cy="10690428"/>
          </a:xfrm>
          <a:prstGeom prst="rect">
            <a:avLst/>
          </a:prstGeom>
          <a:blipFill>
            <a:blip r:embed="rId7" cstate="print"/>
            <a:stretch>
              <a:fillRect/>
            </a:stretch>
          </a:blipFill>
        </p:spPr>
        <p:txBody>
          <a:bodyPr wrap="square" lIns="0" tIns="0" rIns="0" bIns="0" rtlCol="0"/>
          <a:lstStyle/>
          <a:p>
            <a:pPr rtl="0"/>
            <a:endParaRPr/>
          </a:p>
        </p:txBody>
      </p:sp>
      <p:sp>
        <p:nvSpPr>
          <p:cNvPr id="2" name="Holder 2"/>
          <p:cNvSpPr>
            <a:spLocks noGrp="1"/>
          </p:cNvSpPr>
          <p:nvPr>
            <p:ph type="title"/>
          </p:nvPr>
        </p:nvSpPr>
        <p:spPr>
          <a:xfrm>
            <a:off x="378142" y="427736"/>
            <a:ext cx="6806565" cy="171094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rtlCol="0">
            <a:spAutoFit/>
          </a:bodyPr>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rtlCol="0">
            <a:spAutoFit/>
          </a:bodyPr>
          <a:lstStyle>
            <a:lvl1pPr algn="l">
              <a:defRPr>
                <a:solidFill>
                  <a:schemeClr val="tx1">
                    <a:tint val="75000"/>
                  </a:schemeClr>
                </a:solidFill>
              </a:defRPr>
            </a:lvl1pPr>
          </a:lstStyle>
          <a:p>
            <a:pPr rtl="0"/>
            <a:fld id="{1D8BD707-D9CF-40AE-B4C6-C98DA3205C09}" type="datetimeFigureOut">
              <a:rPr lang="en-US"/>
              <a:t>3/1/2022</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rtlCol="0">
            <a:spAutoFit/>
          </a:bodyPr>
          <a:lstStyle>
            <a:lvl1pPr algn="r">
              <a:defRPr>
                <a:solidFill>
                  <a:schemeClr val="tx1">
                    <a:tint val="75000"/>
                  </a:schemeClr>
                </a:solidFill>
              </a:defRPr>
            </a:lvl1pPr>
          </a:lstStyle>
          <a:p>
            <a:pPr rtl="0"/>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816479"/>
            <a:ext cx="7558405" cy="9142920"/>
          </a:xfrm>
          <a:custGeom>
            <a:avLst/>
            <a:gdLst/>
            <a:ahLst/>
            <a:cxnLst/>
            <a:rect l="l" t="t" r="r" b="b"/>
            <a:pathLst>
              <a:path w="7558405" h="8844280">
                <a:moveTo>
                  <a:pt x="7558341" y="0"/>
                </a:moveTo>
                <a:lnTo>
                  <a:pt x="0" y="0"/>
                </a:lnTo>
                <a:lnTo>
                  <a:pt x="0" y="8843962"/>
                </a:lnTo>
                <a:lnTo>
                  <a:pt x="7558341" y="8843962"/>
                </a:lnTo>
                <a:lnTo>
                  <a:pt x="7558341" y="0"/>
                </a:lnTo>
                <a:close/>
              </a:path>
            </a:pathLst>
          </a:custGeom>
          <a:solidFill>
            <a:srgbClr val="FFEFC6"/>
          </a:solidFill>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4" name="object 4"/>
          <p:cNvSpPr/>
          <p:nvPr/>
        </p:nvSpPr>
        <p:spPr>
          <a:xfrm>
            <a:off x="286334" y="2133620"/>
            <a:ext cx="6984365" cy="8583758"/>
          </a:xfrm>
          <a:custGeom>
            <a:avLst/>
            <a:gdLst/>
            <a:ahLst/>
            <a:cxnLst/>
            <a:rect l="l" t="t" r="r" b="b"/>
            <a:pathLst>
              <a:path w="6984365" h="8304530">
                <a:moveTo>
                  <a:pt x="6984009" y="0"/>
                </a:moveTo>
                <a:lnTo>
                  <a:pt x="0" y="0"/>
                </a:lnTo>
                <a:lnTo>
                  <a:pt x="0" y="8303945"/>
                </a:lnTo>
                <a:lnTo>
                  <a:pt x="6984009" y="8303945"/>
                </a:lnTo>
                <a:lnTo>
                  <a:pt x="6984009" y="0"/>
                </a:lnTo>
                <a:close/>
              </a:path>
            </a:pathLst>
          </a:custGeom>
          <a:solidFill>
            <a:srgbClr val="FFFFFF"/>
          </a:solidFill>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6" name="object 6"/>
          <p:cNvSpPr/>
          <p:nvPr/>
        </p:nvSpPr>
        <p:spPr>
          <a:xfrm>
            <a:off x="574344" y="8339158"/>
            <a:ext cx="765506" cy="768350"/>
          </a:xfrm>
          <a:custGeom>
            <a:avLst/>
            <a:gdLst/>
            <a:ahLst/>
            <a:cxnLst/>
            <a:rect l="l" t="t" r="r" b="b"/>
            <a:pathLst>
              <a:path w="649605" h="768350">
                <a:moveTo>
                  <a:pt x="649033" y="0"/>
                </a:moveTo>
                <a:lnTo>
                  <a:pt x="0" y="0"/>
                </a:lnTo>
                <a:lnTo>
                  <a:pt x="0" y="767829"/>
                </a:lnTo>
                <a:lnTo>
                  <a:pt x="649033" y="767829"/>
                </a:lnTo>
                <a:lnTo>
                  <a:pt x="649033" y="0"/>
                </a:lnTo>
                <a:close/>
              </a:path>
            </a:pathLst>
          </a:custGeom>
          <a:solidFill>
            <a:srgbClr val="231F20"/>
          </a:solidFill>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10" name="object 10"/>
          <p:cNvSpPr/>
          <p:nvPr/>
        </p:nvSpPr>
        <p:spPr>
          <a:xfrm>
            <a:off x="574332" y="8339158"/>
            <a:ext cx="5147945" cy="768350"/>
          </a:xfrm>
          <a:custGeom>
            <a:avLst/>
            <a:gdLst/>
            <a:ahLst/>
            <a:cxnLst/>
            <a:rect l="l" t="t" r="r" b="b"/>
            <a:pathLst>
              <a:path w="5147945" h="768350">
                <a:moveTo>
                  <a:pt x="5147614" y="767829"/>
                </a:moveTo>
                <a:lnTo>
                  <a:pt x="0" y="767829"/>
                </a:lnTo>
                <a:lnTo>
                  <a:pt x="0" y="0"/>
                </a:lnTo>
                <a:lnTo>
                  <a:pt x="5147614" y="0"/>
                </a:lnTo>
                <a:lnTo>
                  <a:pt x="5147614" y="767829"/>
                </a:lnTo>
                <a:close/>
              </a:path>
            </a:pathLst>
          </a:custGeom>
          <a:ln w="11620">
            <a:solidFill>
              <a:srgbClr val="231F20"/>
            </a:solidFill>
          </a:ln>
        </p:spPr>
        <p:txBody>
          <a:bodyPr wrap="square" lIns="0" tIns="0" rIns="0" bIns="0" rtlCol="0"/>
          <a:lstStyle/>
          <a:p>
            <a:pPr rtl="0"/>
            <a:endParaRPr>
              <a:latin typeface="Arial" panose="020B0604020202020204" pitchFamily="34" charset="0"/>
              <a:cs typeface="Arial" panose="020B0604020202020204" pitchFamily="34" charset="0"/>
            </a:endParaRPr>
          </a:p>
        </p:txBody>
      </p:sp>
      <p:grpSp>
        <p:nvGrpSpPr>
          <p:cNvPr id="15" name="object 15"/>
          <p:cNvGrpSpPr/>
          <p:nvPr/>
        </p:nvGrpSpPr>
        <p:grpSpPr>
          <a:xfrm>
            <a:off x="568934" y="3631207"/>
            <a:ext cx="6419215" cy="533701"/>
            <a:chOff x="568934" y="3842436"/>
            <a:chExt cx="6419215" cy="407034"/>
          </a:xfrm>
        </p:grpSpPr>
        <p:sp>
          <p:nvSpPr>
            <p:cNvPr id="16" name="object 16"/>
            <p:cNvSpPr/>
            <p:nvPr/>
          </p:nvSpPr>
          <p:spPr>
            <a:xfrm>
              <a:off x="970330" y="3847833"/>
              <a:ext cx="6012180" cy="396240"/>
            </a:xfrm>
            <a:custGeom>
              <a:avLst/>
              <a:gdLst/>
              <a:ahLst/>
              <a:cxnLst/>
              <a:rect l="l" t="t" r="r" b="b"/>
              <a:pathLst>
                <a:path w="6012180" h="396239">
                  <a:moveTo>
                    <a:pt x="0" y="395998"/>
                  </a:moveTo>
                  <a:lnTo>
                    <a:pt x="6012002" y="395998"/>
                  </a:lnTo>
                  <a:lnTo>
                    <a:pt x="6012002" y="0"/>
                  </a:lnTo>
                  <a:lnTo>
                    <a:pt x="0" y="0"/>
                  </a:lnTo>
                  <a:lnTo>
                    <a:pt x="0" y="395998"/>
                  </a:lnTo>
                  <a:close/>
                </a:path>
              </a:pathLst>
            </a:custGeom>
            <a:solidFill>
              <a:srgbClr val="FFF1D0"/>
            </a:solidFill>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17" name="object 17"/>
            <p:cNvSpPr/>
            <p:nvPr/>
          </p:nvSpPr>
          <p:spPr>
            <a:xfrm>
              <a:off x="574332" y="3847833"/>
              <a:ext cx="396240" cy="396240"/>
            </a:xfrm>
            <a:custGeom>
              <a:avLst/>
              <a:gdLst/>
              <a:ahLst/>
              <a:cxnLst/>
              <a:rect l="l" t="t" r="r" b="b"/>
              <a:pathLst>
                <a:path w="396240" h="396239">
                  <a:moveTo>
                    <a:pt x="395998" y="0"/>
                  </a:moveTo>
                  <a:lnTo>
                    <a:pt x="0" y="0"/>
                  </a:lnTo>
                  <a:lnTo>
                    <a:pt x="0" y="395998"/>
                  </a:lnTo>
                  <a:lnTo>
                    <a:pt x="395998" y="395998"/>
                  </a:lnTo>
                  <a:lnTo>
                    <a:pt x="395998" y="0"/>
                  </a:lnTo>
                  <a:close/>
                </a:path>
              </a:pathLst>
            </a:custGeom>
            <a:solidFill>
              <a:srgbClr val="FFCB04"/>
            </a:solidFill>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18" name="object 18"/>
            <p:cNvSpPr/>
            <p:nvPr/>
          </p:nvSpPr>
          <p:spPr>
            <a:xfrm>
              <a:off x="574332" y="3847833"/>
              <a:ext cx="6408420" cy="396240"/>
            </a:xfrm>
            <a:custGeom>
              <a:avLst/>
              <a:gdLst/>
              <a:ahLst/>
              <a:cxnLst/>
              <a:rect l="l" t="t" r="r" b="b"/>
              <a:pathLst>
                <a:path w="6408420" h="396239">
                  <a:moveTo>
                    <a:pt x="6408000" y="395998"/>
                  </a:moveTo>
                  <a:lnTo>
                    <a:pt x="0" y="395998"/>
                  </a:lnTo>
                  <a:lnTo>
                    <a:pt x="0" y="0"/>
                  </a:lnTo>
                  <a:lnTo>
                    <a:pt x="6408000" y="0"/>
                  </a:lnTo>
                  <a:lnTo>
                    <a:pt x="6408000" y="395998"/>
                  </a:lnTo>
                  <a:close/>
                </a:path>
              </a:pathLst>
            </a:custGeom>
            <a:ln w="10795">
              <a:solidFill>
                <a:srgbClr val="FFCB04"/>
              </a:solidFill>
            </a:ln>
          </p:spPr>
          <p:txBody>
            <a:bodyPr wrap="square" lIns="0" tIns="0" rIns="0" bIns="0" rtlCol="0"/>
            <a:lstStyle/>
            <a:p>
              <a:pPr rtl="0"/>
              <a:endParaRPr>
                <a:latin typeface="Arial" panose="020B0604020202020204" pitchFamily="34" charset="0"/>
                <a:cs typeface="Arial" panose="020B0604020202020204" pitchFamily="34" charset="0"/>
              </a:endParaRPr>
            </a:p>
          </p:txBody>
        </p:sp>
      </p:grpSp>
      <p:graphicFrame>
        <p:nvGraphicFramePr>
          <p:cNvPr id="19" name="object 19"/>
          <p:cNvGraphicFramePr>
            <a:graphicFrameLocks noGrp="1"/>
          </p:cNvGraphicFramePr>
          <p:nvPr>
            <p:extLst>
              <p:ext uri="{D42A27DB-BD31-4B8C-83A1-F6EECF244321}">
                <p14:modId xmlns:p14="http://schemas.microsoft.com/office/powerpoint/2010/main" val="580812211"/>
              </p:ext>
            </p:extLst>
          </p:nvPr>
        </p:nvGraphicFramePr>
        <p:xfrm>
          <a:off x="546273" y="6642100"/>
          <a:ext cx="6418579" cy="537404"/>
        </p:xfrm>
        <a:graphic>
          <a:graphicData uri="http://schemas.openxmlformats.org/drawingml/2006/table">
            <a:tbl>
              <a:tblPr firstRow="1" bandRow="1">
                <a:tableStyleId>{2D5ABB26-0587-4C30-8999-92F81FD0307C}</a:tableStyleId>
              </a:tblPr>
              <a:tblGrid>
                <a:gridCol w="401320">
                  <a:extLst>
                    <a:ext uri="{9D8B030D-6E8A-4147-A177-3AD203B41FA5}">
                      <a16:colId xmlns:a16="http://schemas.microsoft.com/office/drawing/2014/main" val="20000"/>
                    </a:ext>
                  </a:extLst>
                </a:gridCol>
                <a:gridCol w="4685665">
                  <a:extLst>
                    <a:ext uri="{9D8B030D-6E8A-4147-A177-3AD203B41FA5}">
                      <a16:colId xmlns:a16="http://schemas.microsoft.com/office/drawing/2014/main" val="20001"/>
                    </a:ext>
                  </a:extLst>
                </a:gridCol>
                <a:gridCol w="1331594">
                  <a:extLst>
                    <a:ext uri="{9D8B030D-6E8A-4147-A177-3AD203B41FA5}">
                      <a16:colId xmlns:a16="http://schemas.microsoft.com/office/drawing/2014/main" val="20002"/>
                    </a:ext>
                  </a:extLst>
                </a:gridCol>
              </a:tblGrid>
              <a:tr h="537404">
                <a:tc>
                  <a:txBody>
                    <a:bodyPr/>
                    <a:lstStyle/>
                    <a:p>
                      <a:pPr rtl="0">
                        <a:lnSpc>
                          <a:spcPct val="100000"/>
                        </a:lnSpc>
                      </a:pPr>
                      <a:endParaRPr sz="100" dirty="0">
                        <a:latin typeface="Times New Roman"/>
                        <a:cs typeface="Times New Roman"/>
                      </a:endParaRPr>
                    </a:p>
                  </a:txBody>
                  <a:tcPr marL="0" marR="0" marT="0" marB="0">
                    <a:solidFill>
                      <a:srgbClr val="FFCB04"/>
                    </a:solidFill>
                  </a:tcPr>
                </a:tc>
                <a:tc>
                  <a:txBody>
                    <a:bodyPr/>
                    <a:lstStyle/>
                    <a:p>
                      <a:pPr rtl="0">
                        <a:lnSpc>
                          <a:spcPct val="100000"/>
                        </a:lnSpc>
                      </a:pPr>
                      <a:endParaRPr sz="100" dirty="0">
                        <a:latin typeface="Times New Roman"/>
                        <a:cs typeface="Times New Roman"/>
                      </a:endParaRPr>
                    </a:p>
                  </a:txBody>
                  <a:tcPr marL="0" marR="0" marT="0" marB="0">
                    <a:lnT w="12700">
                      <a:solidFill>
                        <a:srgbClr val="FFCB04"/>
                      </a:solidFill>
                      <a:prstDash val="solid"/>
                    </a:lnT>
                    <a:lnB w="12700">
                      <a:solidFill>
                        <a:srgbClr val="FFCB04"/>
                      </a:solidFill>
                      <a:prstDash val="solid"/>
                    </a:lnB>
                    <a:solidFill>
                      <a:srgbClr val="FFF1D0"/>
                    </a:solidFill>
                  </a:tcPr>
                </a:tc>
                <a:tc>
                  <a:txBody>
                    <a:bodyPr/>
                    <a:lstStyle/>
                    <a:p>
                      <a:pPr rtl="0">
                        <a:lnSpc>
                          <a:spcPct val="100000"/>
                        </a:lnSpc>
                      </a:pPr>
                      <a:endParaRPr sz="100" dirty="0">
                        <a:latin typeface="Times New Roman"/>
                        <a:cs typeface="Times New Roman"/>
                      </a:endParaRPr>
                    </a:p>
                  </a:txBody>
                  <a:tcPr marL="0" marR="0" marT="0" marB="0">
                    <a:solidFill>
                      <a:srgbClr val="FFCB04"/>
                    </a:solidFill>
                  </a:tcPr>
                </a:tc>
                <a:extLst>
                  <a:ext uri="{0D108BD9-81ED-4DB2-BD59-A6C34878D82A}">
                    <a16:rowId xmlns:a16="http://schemas.microsoft.com/office/drawing/2014/main" val="10000"/>
                  </a:ext>
                </a:extLst>
              </a:tr>
            </a:tbl>
          </a:graphicData>
        </a:graphic>
      </p:graphicFrame>
      <p:sp>
        <p:nvSpPr>
          <p:cNvPr id="21" name="object 2">
            <a:extLst>
              <a:ext uri="{FF2B5EF4-FFF2-40B4-BE49-F238E27FC236}">
                <a16:creationId xmlns:a16="http://schemas.microsoft.com/office/drawing/2014/main" id="{094B7C20-307A-7441-BEA7-DB0880096FA1}"/>
              </a:ext>
            </a:extLst>
          </p:cNvPr>
          <p:cNvSpPr txBox="1"/>
          <p:nvPr/>
        </p:nvSpPr>
        <p:spPr>
          <a:xfrm>
            <a:off x="2547911" y="672273"/>
            <a:ext cx="2042784" cy="261610"/>
          </a:xfrm>
          <a:prstGeom prst="rect">
            <a:avLst/>
          </a:prstGeom>
        </p:spPr>
        <p:txBody>
          <a:bodyPr vert="horz" wrap="square" lIns="0" tIns="0" rIns="0" bIns="0" rtlCol="0">
            <a:spAutoFit/>
          </a:bodyPr>
          <a:lstStyle/>
          <a:p>
            <a:pPr marL="12700" algn="ctr" rtl="0">
              <a:lnSpc>
                <a:spcPct val="100000"/>
              </a:lnSpc>
              <a:spcBef>
                <a:spcPts val="100"/>
              </a:spcBef>
            </a:pPr>
            <a:r>
              <a:rPr lang="fr" sz="1700" b="1" dirty="0">
                <a:solidFill>
                  <a:srgbClr val="231F20"/>
                </a:solidFill>
                <a:latin typeface="Arial" panose="020B0604020202020204" pitchFamily="34" charset="0"/>
                <a:ea typeface="Yu Gothic" panose="020B0400000000000000" pitchFamily="34" charset="-128"/>
                <a:cs typeface="Arial" panose="020B0604020202020204" pitchFamily="34" charset="0"/>
              </a:rPr>
              <a:t>COVID-19</a:t>
            </a:r>
            <a:endParaRPr sz="1700" b="1" dirty="0">
              <a:latin typeface="Arial" panose="020B0604020202020204" pitchFamily="34" charset="0"/>
              <a:ea typeface="Yu Gothic" panose="020B0400000000000000" pitchFamily="34" charset="-128"/>
              <a:cs typeface="Arial" panose="020B0604020202020204" pitchFamily="34" charset="0"/>
            </a:endParaRPr>
          </a:p>
        </p:txBody>
      </p:sp>
      <p:sp>
        <p:nvSpPr>
          <p:cNvPr id="22" name="object 3">
            <a:extLst>
              <a:ext uri="{FF2B5EF4-FFF2-40B4-BE49-F238E27FC236}">
                <a16:creationId xmlns:a16="http://schemas.microsoft.com/office/drawing/2014/main" id="{15B5B022-FD63-0642-8D91-A388877B187C}"/>
              </a:ext>
            </a:extLst>
          </p:cNvPr>
          <p:cNvSpPr txBox="1"/>
          <p:nvPr/>
        </p:nvSpPr>
        <p:spPr>
          <a:xfrm>
            <a:off x="994222" y="884798"/>
            <a:ext cx="5150163" cy="677108"/>
          </a:xfrm>
          <a:prstGeom prst="rect">
            <a:avLst/>
          </a:prstGeom>
        </p:spPr>
        <p:txBody>
          <a:bodyPr vert="horz" wrap="square" lIns="0" tIns="0" rIns="0" bIns="0" rtlCol="0">
            <a:spAutoFit/>
          </a:bodyPr>
          <a:lstStyle/>
          <a:p>
            <a:pPr algn="ctr" rtl="0">
              <a:lnSpc>
                <a:spcPct val="100000"/>
              </a:lnSpc>
              <a:spcBef>
                <a:spcPts val="1020"/>
              </a:spcBef>
            </a:pPr>
            <a:r>
              <a:rPr lang="fr" sz="2200" b="1" dirty="0">
                <a:solidFill>
                  <a:srgbClr val="231F20"/>
                </a:solidFill>
                <a:latin typeface="Arial" panose="020B0604020202020204" pitchFamily="34" charset="0"/>
                <a:ea typeface="Yu Gothic" panose="020B0400000000000000" pitchFamily="34" charset="-128"/>
                <a:cs typeface="Arial" panose="020B0604020202020204" pitchFamily="34" charset="0"/>
              </a:rPr>
              <a:t> Notice concernant la dose de rappel (3</a:t>
            </a:r>
            <a:r>
              <a:rPr lang="fr" sz="2200" b="1" baseline="30000" dirty="0">
                <a:solidFill>
                  <a:srgbClr val="231F20"/>
                </a:solidFill>
                <a:latin typeface="Arial" panose="020B0604020202020204" pitchFamily="34" charset="0"/>
                <a:ea typeface="Yu Gothic" panose="020B0400000000000000" pitchFamily="34" charset="-128"/>
                <a:cs typeface="Arial" panose="020B0604020202020204" pitchFamily="34" charset="0"/>
              </a:rPr>
              <a:t>e</a:t>
            </a:r>
            <a:r>
              <a:rPr lang="fr" sz="2200" b="1" dirty="0">
                <a:solidFill>
                  <a:srgbClr val="231F20"/>
                </a:solidFill>
                <a:latin typeface="Arial" panose="020B0604020202020204" pitchFamily="34" charset="0"/>
                <a:ea typeface="Yu Gothic" panose="020B0400000000000000" pitchFamily="34" charset="-128"/>
                <a:cs typeface="Arial" panose="020B0604020202020204" pitchFamily="34" charset="0"/>
              </a:rPr>
              <a:t> dose)</a:t>
            </a:r>
            <a:endParaRPr sz="2200" b="1" dirty="0">
              <a:latin typeface="Arial" panose="020B0604020202020204" pitchFamily="34" charset="0"/>
              <a:ea typeface="Yu Gothic" panose="020B0400000000000000" pitchFamily="34" charset="-128"/>
              <a:cs typeface="Arial" panose="020B0604020202020204" pitchFamily="34" charset="0"/>
            </a:endParaRPr>
          </a:p>
        </p:txBody>
      </p:sp>
      <p:sp>
        <p:nvSpPr>
          <p:cNvPr id="23" name="object 4">
            <a:extLst>
              <a:ext uri="{FF2B5EF4-FFF2-40B4-BE49-F238E27FC236}">
                <a16:creationId xmlns:a16="http://schemas.microsoft.com/office/drawing/2014/main" id="{C44DA7F9-CAE4-3A49-8974-B92167BAAE39}"/>
              </a:ext>
            </a:extLst>
          </p:cNvPr>
          <p:cNvSpPr txBox="1"/>
          <p:nvPr/>
        </p:nvSpPr>
        <p:spPr>
          <a:xfrm>
            <a:off x="555207" y="4199890"/>
            <a:ext cx="3186430" cy="1423467"/>
          </a:xfrm>
          <a:prstGeom prst="rect">
            <a:avLst/>
          </a:prstGeom>
        </p:spPr>
        <p:txBody>
          <a:bodyPr vert="horz" wrap="square" lIns="0" tIns="0" rIns="0" bIns="0" rtlCol="0">
            <a:spAutoFit/>
          </a:bodyPr>
          <a:lstStyle/>
          <a:p>
            <a:pPr marL="12700" marR="5080" indent="6350" rtl="0">
              <a:lnSpc>
                <a:spcPts val="1100"/>
              </a:lnSpc>
              <a:spcBef>
                <a:spcPts val="100"/>
              </a:spcBef>
            </a:pPr>
            <a:r>
              <a:rPr lang="fr" sz="1100" b="1" dirty="0">
                <a:latin typeface="Arial" panose="020B0604020202020204" pitchFamily="34" charset="0"/>
                <a:ea typeface="Yu Gothic" panose="020B0400000000000000" pitchFamily="34" charset="-128"/>
                <a:cs typeface="Arial" panose="020B0604020202020204" pitchFamily="34" charset="0"/>
              </a:rPr>
              <a:t>Veuillez rechercher un établissement médical ou un centre de vaccination où vous pourrez recevoir le vaccin, </a:t>
            </a:r>
            <a:r>
              <a:rPr lang="fr" sz="1100" b="1" dirty="0">
                <a:solidFill>
                  <a:srgbClr val="F7941D"/>
                </a:solidFill>
                <a:latin typeface="Arial" panose="020B0604020202020204" pitchFamily="34" charset="0"/>
                <a:ea typeface="Yu Gothic" panose="020B0400000000000000" pitchFamily="34" charset="-128"/>
                <a:cs typeface="Arial" panose="020B0604020202020204" pitchFamily="34" charset="0"/>
              </a:rPr>
              <a:t>par l’intermédiaire des supports de communication de votre municipalité </a:t>
            </a:r>
            <a:r>
              <a:rPr lang="fr" sz="1100" b="1" dirty="0">
                <a:latin typeface="Arial" panose="020B0604020202020204" pitchFamily="34" charset="0"/>
                <a:ea typeface="Yu Gothic" panose="020B0400000000000000" pitchFamily="34" charset="-128"/>
                <a:cs typeface="Arial" panose="020B0604020202020204" pitchFamily="34" charset="0"/>
              </a:rPr>
              <a:t>ou</a:t>
            </a:r>
            <a:r>
              <a:rPr lang="fr" sz="1100" b="1" dirty="0">
                <a:solidFill>
                  <a:srgbClr val="F7941D"/>
                </a:solidFill>
                <a:latin typeface="Arial" panose="020B0604020202020204" pitchFamily="34" charset="0"/>
                <a:ea typeface="Yu Gothic" panose="020B0400000000000000" pitchFamily="34" charset="-128"/>
                <a:cs typeface="Arial" panose="020B0604020202020204" pitchFamily="34" charset="0"/>
              </a:rPr>
              <a:t> sur Internet</a:t>
            </a:r>
            <a:r>
              <a:rPr lang="fr" sz="1100" b="1" dirty="0">
                <a:solidFill>
                  <a:srgbClr val="231F20"/>
                </a:solidFill>
                <a:latin typeface="Arial" panose="020B0604020202020204" pitchFamily="34" charset="0"/>
                <a:ea typeface="Yu Gothic" panose="020B0400000000000000" pitchFamily="34" charset="-128"/>
                <a:cs typeface="Arial" panose="020B0604020202020204" pitchFamily="34" charset="0"/>
              </a:rPr>
              <a:t>. </a:t>
            </a:r>
            <a:r>
              <a:rPr lang="fr" sz="1100" b="1" dirty="0">
                <a:solidFill>
                  <a:srgbClr val="F7941D"/>
                </a:solidFill>
                <a:latin typeface="Arial" panose="020B0604020202020204" pitchFamily="34" charset="0"/>
                <a:ea typeface="Yu Gothic" panose="020B0400000000000000" pitchFamily="34" charset="-128"/>
                <a:cs typeface="Arial" panose="020B0604020202020204" pitchFamily="34" charset="0"/>
              </a:rPr>
              <a:t>Par ailleurs, le personnel de santé peut éventuellement se faire vacciner à l’établissement médical où il est employé.</a:t>
            </a:r>
            <a:endParaRPr lang="en-US" altLang="ja-JP" sz="1100" b="1" dirty="0">
              <a:solidFill>
                <a:schemeClr val="accent6"/>
              </a:solidFill>
              <a:latin typeface="Arial" panose="020B0604020202020204" pitchFamily="34" charset="0"/>
              <a:ea typeface="Yu Gothic" panose="020B0400000000000000" pitchFamily="34" charset="-128"/>
              <a:cs typeface="Arial" panose="020B0604020202020204" pitchFamily="34" charset="0"/>
            </a:endParaRPr>
          </a:p>
          <a:p>
            <a:pPr marL="12700" marR="5080" indent="6350" rtl="0">
              <a:lnSpc>
                <a:spcPts val="1100"/>
              </a:lnSpc>
              <a:spcBef>
                <a:spcPts val="100"/>
              </a:spcBef>
            </a:pPr>
            <a:r>
              <a:rPr lang="fr" sz="1100" b="1" dirty="0">
                <a:solidFill>
                  <a:srgbClr val="231F20"/>
                </a:solidFill>
                <a:latin typeface="Arial" panose="020B0604020202020204" pitchFamily="34" charset="0"/>
                <a:ea typeface="Yu Gothic" panose="020B0400000000000000" pitchFamily="34" charset="-128"/>
                <a:cs typeface="Arial" panose="020B0604020202020204" pitchFamily="34" charset="0"/>
              </a:rPr>
              <a:t>Pour davantage d’informations, veuillez contacter votre lieu de travail.</a:t>
            </a:r>
            <a:endParaRPr sz="1100" b="1" dirty="0">
              <a:latin typeface="Arial" panose="020B0604020202020204" pitchFamily="34" charset="0"/>
              <a:ea typeface="Yu Gothic" panose="020B0400000000000000" pitchFamily="34" charset="-128"/>
              <a:cs typeface="Arial" panose="020B0604020202020204" pitchFamily="34" charset="0"/>
            </a:endParaRPr>
          </a:p>
        </p:txBody>
      </p:sp>
      <p:sp>
        <p:nvSpPr>
          <p:cNvPr id="24" name="object 5">
            <a:extLst>
              <a:ext uri="{FF2B5EF4-FFF2-40B4-BE49-F238E27FC236}">
                <a16:creationId xmlns:a16="http://schemas.microsoft.com/office/drawing/2014/main" id="{DFCCFCC0-DCF5-5449-9CD3-8CF68A4A54EF}"/>
              </a:ext>
            </a:extLst>
          </p:cNvPr>
          <p:cNvSpPr txBox="1"/>
          <p:nvPr/>
        </p:nvSpPr>
        <p:spPr>
          <a:xfrm>
            <a:off x="561633" y="5651571"/>
            <a:ext cx="6583045" cy="972061"/>
          </a:xfrm>
          <a:prstGeom prst="rect">
            <a:avLst/>
          </a:prstGeom>
        </p:spPr>
        <p:txBody>
          <a:bodyPr vert="horz" wrap="square" lIns="0" tIns="0" rIns="0" bIns="0" rtlCol="0">
            <a:spAutoFit/>
          </a:bodyPr>
          <a:lstStyle/>
          <a:p>
            <a:pPr marL="12700" rtl="0">
              <a:spcBef>
                <a:spcPts val="434"/>
              </a:spcBef>
            </a:pPr>
            <a:r>
              <a:rPr lang="fr" sz="900" dirty="0">
                <a:solidFill>
                  <a:srgbClr val="231F20"/>
                </a:solidFill>
                <a:latin typeface="Arial" panose="020B0604020202020204" pitchFamily="34" charset="0"/>
                <a:ea typeface="Yu Gothic" panose="020B0400000000000000" pitchFamily="34" charset="-128"/>
                <a:cs typeface="Arial" panose="020B0604020202020204" pitchFamily="34" charset="0"/>
              </a:rPr>
              <a:t>* Vous pouvez contacter votre municipalité si vous ne parvenez pas à trouver un établissement médical ou un centre de vaccination.</a:t>
            </a:r>
            <a:endParaRPr lang="en-US" sz="900" dirty="0">
              <a:latin typeface="Arial" panose="020B0604020202020204" pitchFamily="34" charset="0"/>
              <a:ea typeface="Yu Gothic" panose="020B0400000000000000" pitchFamily="34" charset="-128"/>
              <a:cs typeface="Arial" panose="020B0604020202020204" pitchFamily="34" charset="0"/>
            </a:endParaRPr>
          </a:p>
          <a:p>
            <a:pPr marL="12700" rtl="0">
              <a:spcBef>
                <a:spcPts val="434"/>
              </a:spcBef>
            </a:pPr>
            <a:r>
              <a:rPr lang="fr" sz="900" dirty="0">
                <a:solidFill>
                  <a:srgbClr val="231F20"/>
                </a:solidFill>
                <a:latin typeface="Arial" panose="020B0604020202020204" pitchFamily="34" charset="0"/>
                <a:ea typeface="Yu Gothic" panose="020B0400000000000000" pitchFamily="34" charset="-128"/>
                <a:cs typeface="Arial" panose="020B0604020202020204" pitchFamily="34" charset="0"/>
              </a:rPr>
              <a:t>* Le vaccin doit être administré dans la municipalité où votre résidence est enregistrée (lieu de résidence), sauf si vous êtes par exemple admis dans un hôpital ou un autre établissement.</a:t>
            </a:r>
            <a:endParaRPr lang="en-US" sz="900" dirty="0">
              <a:solidFill>
                <a:srgbClr val="231F20"/>
              </a:solidFill>
              <a:latin typeface="Arial" panose="020B0604020202020204" pitchFamily="34" charset="0"/>
              <a:ea typeface="Yu Gothic" panose="020B0400000000000000" pitchFamily="34" charset="-128"/>
              <a:cs typeface="Arial" panose="020B0604020202020204" pitchFamily="34" charset="0"/>
            </a:endParaRPr>
          </a:p>
          <a:p>
            <a:pPr marL="12700" rtl="0">
              <a:spcBef>
                <a:spcPts val="434"/>
              </a:spcBef>
            </a:pPr>
            <a:r>
              <a:rPr lang="fr" sz="900" dirty="0">
                <a:solidFill>
                  <a:srgbClr val="231F20"/>
                </a:solidFill>
                <a:latin typeface="Arial" panose="020B0604020202020204" pitchFamily="34" charset="0"/>
                <a:ea typeface="Yu Gothic" panose="020B0400000000000000" pitchFamily="34" charset="-128"/>
                <a:cs typeface="Arial" panose="020B0604020202020204" pitchFamily="34" charset="0"/>
              </a:rPr>
              <a:t>  Veuillez consulter le verso de ce document pour les informations sur les vaccinations en dehors de votre lieu de résidence.</a:t>
            </a:r>
            <a:endParaRPr sz="900" dirty="0">
              <a:latin typeface="Arial" panose="020B0604020202020204" pitchFamily="34" charset="0"/>
              <a:ea typeface="Yu Gothic" panose="020B0400000000000000" pitchFamily="34" charset="-128"/>
              <a:cs typeface="Arial" panose="020B0604020202020204" pitchFamily="34" charset="0"/>
            </a:endParaRPr>
          </a:p>
          <a:p>
            <a:pPr marL="12700" rtl="0">
              <a:spcBef>
                <a:spcPts val="340"/>
              </a:spcBef>
            </a:pPr>
            <a:r>
              <a:rPr lang="fr" sz="900" dirty="0">
                <a:solidFill>
                  <a:srgbClr val="231F20"/>
                </a:solidFill>
                <a:latin typeface="Arial" panose="020B0604020202020204" pitchFamily="34" charset="0"/>
                <a:ea typeface="Yu Gothic" panose="020B0400000000000000" pitchFamily="34" charset="-128"/>
                <a:cs typeface="Arial" panose="020B0604020202020204" pitchFamily="34" charset="0"/>
              </a:rPr>
              <a:t>* Il n’est pas possible de prendre rendez-vous directement sur le site web Guide de vaccination COVID-19.</a:t>
            </a:r>
            <a:endParaRPr sz="900" dirty="0">
              <a:latin typeface="Arial" panose="020B0604020202020204" pitchFamily="34" charset="0"/>
              <a:ea typeface="Yu Gothic" panose="020B0400000000000000" pitchFamily="34" charset="-128"/>
              <a:cs typeface="Arial" panose="020B0604020202020204" pitchFamily="34" charset="0"/>
            </a:endParaRPr>
          </a:p>
        </p:txBody>
      </p:sp>
      <p:sp>
        <p:nvSpPr>
          <p:cNvPr id="28" name="object 9">
            <a:extLst>
              <a:ext uri="{FF2B5EF4-FFF2-40B4-BE49-F238E27FC236}">
                <a16:creationId xmlns:a16="http://schemas.microsoft.com/office/drawing/2014/main" id="{923FDC2E-99F0-5B42-87F5-3D61E0D31F88}"/>
              </a:ext>
            </a:extLst>
          </p:cNvPr>
          <p:cNvSpPr txBox="1"/>
          <p:nvPr/>
        </p:nvSpPr>
        <p:spPr>
          <a:xfrm>
            <a:off x="5632450" y="6687855"/>
            <a:ext cx="660400" cy="259045"/>
          </a:xfrm>
          <a:prstGeom prst="rect">
            <a:avLst/>
          </a:prstGeom>
        </p:spPr>
        <p:txBody>
          <a:bodyPr vert="horz" wrap="square" lIns="0" tIns="12700" rIns="0" bIns="0" rtlCol="0">
            <a:spAutoFit/>
          </a:bodyPr>
          <a:lstStyle/>
          <a:p>
            <a:pPr marL="12700" rtl="0">
              <a:lnSpc>
                <a:spcPct val="100000"/>
              </a:lnSpc>
              <a:spcBef>
                <a:spcPts val="100"/>
              </a:spcBef>
            </a:pPr>
            <a:r>
              <a:rPr lang="fr" sz="800" b="1" dirty="0">
                <a:solidFill>
                  <a:srgbClr val="231F20"/>
                </a:solidFill>
                <a:latin typeface="Arial" panose="020B0604020202020204" pitchFamily="34" charset="0"/>
                <a:ea typeface="Yu Gothic" panose="020B0400000000000000" pitchFamily="34" charset="-128"/>
                <a:cs typeface="Arial" panose="020B0604020202020204" pitchFamily="34" charset="0"/>
              </a:rPr>
              <a:t>Frais de vaccination</a:t>
            </a:r>
            <a:endParaRPr sz="800" b="1" dirty="0">
              <a:latin typeface="Arial" panose="020B0604020202020204" pitchFamily="34" charset="0"/>
              <a:ea typeface="Yu Gothic" panose="020B0400000000000000" pitchFamily="34" charset="-128"/>
              <a:cs typeface="Arial" panose="020B0604020202020204" pitchFamily="34" charset="0"/>
            </a:endParaRPr>
          </a:p>
        </p:txBody>
      </p:sp>
      <p:sp>
        <p:nvSpPr>
          <p:cNvPr id="29" name="object 10">
            <a:extLst>
              <a:ext uri="{FF2B5EF4-FFF2-40B4-BE49-F238E27FC236}">
                <a16:creationId xmlns:a16="http://schemas.microsoft.com/office/drawing/2014/main" id="{DB112936-E372-D94C-A36B-4C618FD60AA5}"/>
              </a:ext>
            </a:extLst>
          </p:cNvPr>
          <p:cNvSpPr txBox="1"/>
          <p:nvPr/>
        </p:nvSpPr>
        <p:spPr>
          <a:xfrm>
            <a:off x="5625432" y="6946900"/>
            <a:ext cx="1124618" cy="197490"/>
          </a:xfrm>
          <a:prstGeom prst="rect">
            <a:avLst/>
          </a:prstGeom>
        </p:spPr>
        <p:txBody>
          <a:bodyPr vert="horz" wrap="square" lIns="0" tIns="12700" rIns="0" bIns="0" rtlCol="0">
            <a:spAutoFit/>
          </a:bodyPr>
          <a:lstStyle/>
          <a:p>
            <a:pPr marL="12700" rtl="0">
              <a:lnSpc>
                <a:spcPct val="100000"/>
              </a:lnSpc>
              <a:spcBef>
                <a:spcPts val="100"/>
              </a:spcBef>
            </a:pPr>
            <a:r>
              <a:rPr lang="fr" sz="600" dirty="0">
                <a:solidFill>
                  <a:srgbClr val="231F20"/>
                </a:solidFill>
                <a:latin typeface="Arial" panose="020B0604020202020204" pitchFamily="34" charset="0"/>
                <a:ea typeface="Yu Gothic Medium" panose="020B0400000000000000" pitchFamily="34" charset="-128"/>
                <a:cs typeface="Arial" panose="020B0604020202020204" pitchFamily="34" charset="0"/>
              </a:rPr>
              <a:t>(couverts intégralement par les dépenses publiques) </a:t>
            </a:r>
            <a:endParaRPr sz="600" dirty="0">
              <a:latin typeface="Arial" panose="020B0604020202020204" pitchFamily="34" charset="0"/>
              <a:ea typeface="Yu Gothic Medium" panose="020B0400000000000000" pitchFamily="34" charset="-128"/>
              <a:cs typeface="Arial" panose="020B0604020202020204" pitchFamily="34" charset="0"/>
            </a:endParaRPr>
          </a:p>
        </p:txBody>
      </p:sp>
      <p:sp>
        <p:nvSpPr>
          <p:cNvPr id="30" name="object 11">
            <a:extLst>
              <a:ext uri="{FF2B5EF4-FFF2-40B4-BE49-F238E27FC236}">
                <a16:creationId xmlns:a16="http://schemas.microsoft.com/office/drawing/2014/main" id="{4023A950-7A31-2D4B-839A-D344C8C3CC32}"/>
              </a:ext>
            </a:extLst>
          </p:cNvPr>
          <p:cNvSpPr txBox="1"/>
          <p:nvPr/>
        </p:nvSpPr>
        <p:spPr>
          <a:xfrm>
            <a:off x="1242030" y="8468714"/>
            <a:ext cx="4634058" cy="536044"/>
          </a:xfrm>
          <a:prstGeom prst="rect">
            <a:avLst/>
          </a:prstGeom>
        </p:spPr>
        <p:txBody>
          <a:bodyPr vert="horz" wrap="square" lIns="0" tIns="0" rIns="0" bIns="0" rtlCol="0">
            <a:spAutoFit/>
          </a:bodyPr>
          <a:lstStyle/>
          <a:p>
            <a:pPr marL="176530" rtl="0">
              <a:lnSpc>
                <a:spcPct val="100000"/>
              </a:lnSpc>
              <a:spcBef>
                <a:spcPts val="465"/>
              </a:spcBef>
              <a:tabLst>
                <a:tab pos="746760" algn="l"/>
              </a:tabLst>
            </a:pPr>
            <a:r>
              <a:rPr lang="fr" sz="1050" b="1" dirty="0">
                <a:solidFill>
                  <a:srgbClr val="231F20"/>
                </a:solidFill>
                <a:latin typeface="Arial" panose="020B0604020202020204" pitchFamily="34" charset="0"/>
                <a:ea typeface="Yu Gothic" panose="020B0400000000000000" pitchFamily="34" charset="-128"/>
                <a:cs typeface="Arial" panose="020B0604020202020204" pitchFamily="34" charset="0"/>
              </a:rPr>
              <a:t>・Ensemble des documents de l’enveloppe</a:t>
            </a:r>
            <a:r>
              <a:rPr lang="fr" sz="1050" b="1" dirty="0">
                <a:solidFill>
                  <a:srgbClr val="ED1C24"/>
                </a:solidFill>
                <a:latin typeface="Arial" panose="020B0604020202020204" pitchFamily="34" charset="0"/>
                <a:ea typeface="Yu Gothic" panose="020B0400000000000000" pitchFamily="34" charset="-128"/>
                <a:cs typeface="Arial" panose="020B0604020202020204" pitchFamily="34" charset="0"/>
              </a:rPr>
              <a:t> contenant cette notice</a:t>
            </a:r>
            <a:endParaRPr lang="ja-JP" altLang="en-US" sz="1050" b="1" dirty="0">
              <a:latin typeface="Arial" panose="020B0604020202020204" pitchFamily="34" charset="0"/>
              <a:ea typeface="Yu Gothic" panose="020B0400000000000000" pitchFamily="34" charset="-128"/>
              <a:cs typeface="Arial" panose="020B0604020202020204" pitchFamily="34" charset="0"/>
            </a:endParaRPr>
          </a:p>
          <a:p>
            <a:pPr marL="176530" rtl="0">
              <a:lnSpc>
                <a:spcPct val="100000"/>
              </a:lnSpc>
              <a:spcBef>
                <a:spcPts val="365"/>
              </a:spcBef>
              <a:tabLst>
                <a:tab pos="746760" algn="l"/>
              </a:tabLst>
            </a:pPr>
            <a:r>
              <a:rPr lang="fr" sz="1050" b="1" dirty="0">
                <a:solidFill>
                  <a:srgbClr val="231F20"/>
                </a:solidFill>
                <a:latin typeface="Arial" panose="020B0604020202020204" pitchFamily="34" charset="0"/>
                <a:ea typeface="Yu Gothic" panose="020B0400000000000000" pitchFamily="34" charset="-128"/>
                <a:cs typeface="Arial" panose="020B0604020202020204" pitchFamily="34" charset="0"/>
              </a:rPr>
              <a:t>・</a:t>
            </a:r>
            <a:r>
              <a:rPr lang="fr" sz="1050" b="1" dirty="0">
                <a:solidFill>
                  <a:srgbClr val="ED1C24"/>
                </a:solidFill>
                <a:latin typeface="Arial" panose="020B0604020202020204" pitchFamily="34" charset="0"/>
                <a:ea typeface="Yu Gothic" panose="020B0400000000000000" pitchFamily="34" charset="-128"/>
                <a:cs typeface="Arial" panose="020B0604020202020204" pitchFamily="34" charset="0"/>
              </a:rPr>
              <a:t>Pièce d’identité </a:t>
            </a:r>
            <a:r>
              <a:rPr lang="fr" sz="1050" b="1" dirty="0">
                <a:latin typeface="Arial" panose="020B0604020202020204" pitchFamily="34" charset="0"/>
                <a:ea typeface="Yu Gothic" panose="020B0400000000000000" pitchFamily="34" charset="-128"/>
                <a:cs typeface="Arial" panose="020B0604020202020204" pitchFamily="34" charset="0"/>
              </a:rPr>
              <a:t>(</a:t>
            </a:r>
            <a:r>
              <a:rPr lang="fr" sz="1050" b="1" dirty="0">
                <a:solidFill>
                  <a:srgbClr val="ED1C24"/>
                </a:solidFill>
                <a:latin typeface="Arial" panose="020B0604020202020204" pitchFamily="34" charset="0"/>
                <a:ea typeface="Yu Gothic" panose="020B0400000000000000" pitchFamily="34" charset="-128"/>
                <a:cs typeface="Arial" panose="020B0604020202020204" pitchFamily="34" charset="0"/>
              </a:rPr>
              <a:t>carte My Number, permis de conduire, carte d’assurance maladie</a:t>
            </a:r>
            <a:r>
              <a:rPr lang="fr" sz="1050" b="1" dirty="0">
                <a:solidFill>
                  <a:srgbClr val="231F20"/>
                </a:solidFill>
                <a:latin typeface="Arial" panose="020B0604020202020204" pitchFamily="34" charset="0"/>
                <a:ea typeface="Yu Gothic" panose="020B0400000000000000" pitchFamily="34" charset="-128"/>
                <a:cs typeface="Arial" panose="020B0604020202020204" pitchFamily="34" charset="0"/>
              </a:rPr>
              <a:t>, etc.)</a:t>
            </a:r>
            <a:endParaRPr lang="ja-JP" altLang="en-US" sz="1050" b="1" dirty="0">
              <a:latin typeface="Arial" panose="020B0604020202020204" pitchFamily="34" charset="0"/>
              <a:ea typeface="Yu Gothic" panose="020B0400000000000000" pitchFamily="34" charset="-128"/>
              <a:cs typeface="Arial" panose="020B0604020202020204" pitchFamily="34" charset="0"/>
            </a:endParaRPr>
          </a:p>
        </p:txBody>
      </p:sp>
      <p:sp>
        <p:nvSpPr>
          <p:cNvPr id="31" name="object 12">
            <a:extLst>
              <a:ext uri="{FF2B5EF4-FFF2-40B4-BE49-F238E27FC236}">
                <a16:creationId xmlns:a16="http://schemas.microsoft.com/office/drawing/2014/main" id="{5781A1CA-4D42-E64D-972C-E2ED90A7AD39}"/>
              </a:ext>
            </a:extLst>
          </p:cNvPr>
          <p:cNvSpPr txBox="1"/>
          <p:nvPr/>
        </p:nvSpPr>
        <p:spPr>
          <a:xfrm>
            <a:off x="5956343" y="8244346"/>
            <a:ext cx="1050029" cy="215444"/>
          </a:xfrm>
          <a:prstGeom prst="rect">
            <a:avLst/>
          </a:prstGeom>
        </p:spPr>
        <p:txBody>
          <a:bodyPr vert="horz" wrap="square" lIns="0" tIns="0" rIns="0" bIns="0" rtlCol="0">
            <a:spAutoFit/>
          </a:bodyPr>
          <a:lstStyle/>
          <a:p>
            <a:pPr marL="12700" algn="ctr" rtl="0">
              <a:lnSpc>
                <a:spcPct val="100000"/>
              </a:lnSpc>
              <a:spcBef>
                <a:spcPts val="100"/>
              </a:spcBef>
            </a:pPr>
            <a:r>
              <a:rPr lang="fr" sz="700" dirty="0">
                <a:solidFill>
                  <a:srgbClr val="231F20"/>
                </a:solidFill>
                <a:latin typeface="Arial" panose="020B0604020202020204" pitchFamily="34" charset="0"/>
                <a:ea typeface="Yu Gothic Medium" panose="020B0400000000000000" pitchFamily="34" charset="-128"/>
                <a:cs typeface="Arial" panose="020B0604020202020204" pitchFamily="34" charset="0"/>
              </a:rPr>
              <a:t>Ensemble des documents de l’enveloppe</a:t>
            </a:r>
            <a:endParaRPr sz="700" dirty="0">
              <a:latin typeface="Arial" panose="020B0604020202020204" pitchFamily="34" charset="0"/>
              <a:ea typeface="Yu Gothic Medium" panose="020B0400000000000000" pitchFamily="34" charset="-128"/>
              <a:cs typeface="Arial" panose="020B0604020202020204" pitchFamily="34" charset="0"/>
            </a:endParaRPr>
          </a:p>
        </p:txBody>
      </p:sp>
      <p:sp>
        <p:nvSpPr>
          <p:cNvPr id="33" name="object 14">
            <a:extLst>
              <a:ext uri="{FF2B5EF4-FFF2-40B4-BE49-F238E27FC236}">
                <a16:creationId xmlns:a16="http://schemas.microsoft.com/office/drawing/2014/main" id="{47F8E4D8-335F-D148-B4FF-D5BDCB06974C}"/>
              </a:ext>
            </a:extLst>
          </p:cNvPr>
          <p:cNvSpPr txBox="1"/>
          <p:nvPr/>
        </p:nvSpPr>
        <p:spPr>
          <a:xfrm>
            <a:off x="561638" y="7282737"/>
            <a:ext cx="5845010" cy="168635"/>
          </a:xfrm>
          <a:prstGeom prst="rect">
            <a:avLst/>
          </a:prstGeom>
        </p:spPr>
        <p:txBody>
          <a:bodyPr vert="horz" wrap="square" lIns="0" tIns="14604" rIns="0" bIns="0" rtlCol="0">
            <a:spAutoFit/>
          </a:bodyPr>
          <a:lstStyle/>
          <a:p>
            <a:pPr marL="12700" rtl="0">
              <a:lnSpc>
                <a:spcPct val="100000"/>
              </a:lnSpc>
              <a:spcBef>
                <a:spcPts val="1590"/>
              </a:spcBef>
            </a:pPr>
            <a:r>
              <a:rPr lang="fr" sz="1000" b="1" dirty="0">
                <a:solidFill>
                  <a:srgbClr val="231F20"/>
                </a:solidFill>
                <a:latin typeface="Arial" panose="020B0604020202020204" pitchFamily="34" charset="0"/>
                <a:ea typeface="Yu Gothic" panose="020B0400000000000000" pitchFamily="34" charset="-128"/>
                <a:cs typeface="Arial" panose="020B0604020202020204" pitchFamily="34" charset="0"/>
              </a:rPr>
              <a:t>Veuillez contacter votre municipalité ou un établissement médical acceptant les rendez-vous.</a:t>
            </a:r>
            <a:endParaRPr sz="1000" dirty="0">
              <a:latin typeface="Arial" panose="020B0604020202020204" pitchFamily="34" charset="0"/>
              <a:cs typeface="Arial" panose="020B0604020202020204" pitchFamily="34" charset="0"/>
            </a:endParaRPr>
          </a:p>
        </p:txBody>
      </p:sp>
      <p:sp>
        <p:nvSpPr>
          <p:cNvPr id="34" name="object 15">
            <a:extLst>
              <a:ext uri="{FF2B5EF4-FFF2-40B4-BE49-F238E27FC236}">
                <a16:creationId xmlns:a16="http://schemas.microsoft.com/office/drawing/2014/main" id="{CAEF4F25-86DB-A741-863E-2D7F2E4644E2}"/>
              </a:ext>
            </a:extLst>
          </p:cNvPr>
          <p:cNvSpPr txBox="1"/>
          <p:nvPr/>
        </p:nvSpPr>
        <p:spPr>
          <a:xfrm>
            <a:off x="6307772" y="178409"/>
            <a:ext cx="1070609" cy="176552"/>
          </a:xfrm>
          <a:prstGeom prst="rect">
            <a:avLst/>
          </a:prstGeom>
          <a:solidFill>
            <a:srgbClr val="FFFFFF"/>
          </a:solidFill>
          <a:ln w="7200">
            <a:solidFill>
              <a:srgbClr val="231F20"/>
            </a:solidFill>
          </a:ln>
        </p:spPr>
        <p:txBody>
          <a:bodyPr vert="horz" wrap="square" lIns="0" tIns="19685" rIns="0" bIns="18000" rtlCol="0">
            <a:spAutoFit/>
          </a:bodyPr>
          <a:lstStyle/>
          <a:p>
            <a:pPr marL="60960" rtl="0">
              <a:lnSpc>
                <a:spcPct val="100000"/>
              </a:lnSpc>
              <a:spcBef>
                <a:spcPts val="155"/>
              </a:spcBef>
            </a:pPr>
            <a:r>
              <a:rPr lang="fr" sz="900" dirty="0">
                <a:solidFill>
                  <a:srgbClr val="231F20"/>
                </a:solidFill>
                <a:latin typeface="Arial" panose="020B0604020202020204" pitchFamily="34" charset="0"/>
                <a:ea typeface="MS PGothic" panose="020B0600070205080204" pitchFamily="34" charset="-128"/>
                <a:cs typeface="Arial" panose="020B0604020202020204" pitchFamily="34" charset="0"/>
              </a:rPr>
              <a:t>16 novembre 2021</a:t>
            </a:r>
            <a:endParaRPr sz="900" dirty="0">
              <a:latin typeface="Arial" panose="020B0604020202020204" pitchFamily="34" charset="0"/>
              <a:ea typeface="MS PGothic" panose="020B0600070205080204" pitchFamily="34" charset="-128"/>
              <a:cs typeface="Arial" panose="020B0604020202020204" pitchFamily="34" charset="0"/>
            </a:endParaRPr>
          </a:p>
        </p:txBody>
      </p:sp>
      <p:sp>
        <p:nvSpPr>
          <p:cNvPr id="35" name="object 16">
            <a:extLst>
              <a:ext uri="{FF2B5EF4-FFF2-40B4-BE49-F238E27FC236}">
                <a16:creationId xmlns:a16="http://schemas.microsoft.com/office/drawing/2014/main" id="{34DA75E5-F031-9744-A175-3BA3D7397A10}"/>
              </a:ext>
            </a:extLst>
          </p:cNvPr>
          <p:cNvSpPr txBox="1"/>
          <p:nvPr/>
        </p:nvSpPr>
        <p:spPr>
          <a:xfrm>
            <a:off x="178333" y="178408"/>
            <a:ext cx="2160270" cy="498016"/>
          </a:xfrm>
          <a:prstGeom prst="rect">
            <a:avLst/>
          </a:prstGeom>
          <a:solidFill>
            <a:srgbClr val="FFFFFF"/>
          </a:solidFill>
          <a:ln w="3695">
            <a:solidFill>
              <a:srgbClr val="231F20"/>
            </a:solidFill>
          </a:ln>
        </p:spPr>
        <p:txBody>
          <a:bodyPr vert="horz" wrap="square" lIns="36000" tIns="36000" rIns="0" bIns="0" rtlCol="0">
            <a:spAutoFit/>
          </a:bodyPr>
          <a:lstStyle/>
          <a:p>
            <a:pPr rtl="0">
              <a:lnSpc>
                <a:spcPct val="100000"/>
              </a:lnSpc>
            </a:pPr>
            <a:r>
              <a:rPr lang="ja-JP" altLang="en-US" sz="600" dirty="0" smtClean="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追加接種のお知らせ（フランス語）</a:t>
            </a:r>
            <a:endParaRPr lang="en-US" altLang="ja-JP" sz="600" dirty="0" smtClean="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endParaRPr>
          </a:p>
          <a:p>
            <a:pPr rtl="0">
              <a:lnSpc>
                <a:spcPct val="100000"/>
              </a:lnSpc>
            </a:pPr>
            <a:endParaRPr sz="800" dirty="0">
              <a:latin typeface="メイリオ" panose="020B0604030504040204" pitchFamily="50" charset="-128"/>
              <a:ea typeface="メイリオ" panose="020B0604030504040204" pitchFamily="50" charset="-128"/>
              <a:cs typeface="Arial" panose="020B0604020202020204" pitchFamily="34" charset="0"/>
            </a:endParaRPr>
          </a:p>
          <a:p>
            <a:pPr algn="ctr" rtl="0">
              <a:lnSpc>
                <a:spcPct val="100000"/>
              </a:lnSpc>
            </a:pPr>
            <a:r>
              <a:rPr lang="fr" sz="800" dirty="0">
                <a:solidFill>
                  <a:srgbClr val="231F20"/>
                </a:solidFill>
                <a:latin typeface="Arial" panose="020B0604020202020204" pitchFamily="34" charset="0"/>
                <a:cs typeface="Arial" panose="020B0604020202020204" pitchFamily="34" charset="0"/>
              </a:rPr>
              <a:t>Nom de la municipalité</a:t>
            </a:r>
          </a:p>
          <a:p>
            <a:pPr algn="ctr" rtl="0">
              <a:lnSpc>
                <a:spcPct val="100000"/>
              </a:lnSpc>
            </a:pPr>
            <a:endParaRPr sz="800" dirty="0">
              <a:latin typeface="Arial" panose="020B0604020202020204" pitchFamily="34" charset="0"/>
              <a:cs typeface="Arial" panose="020B0604020202020204" pitchFamily="34" charset="0"/>
            </a:endParaRPr>
          </a:p>
        </p:txBody>
      </p:sp>
      <p:sp>
        <p:nvSpPr>
          <p:cNvPr id="41" name="object 13">
            <a:extLst>
              <a:ext uri="{FF2B5EF4-FFF2-40B4-BE49-F238E27FC236}">
                <a16:creationId xmlns:a16="http://schemas.microsoft.com/office/drawing/2014/main" id="{2C69CC27-F530-8240-8ECB-AD0DEF95D56A}"/>
              </a:ext>
            </a:extLst>
          </p:cNvPr>
          <p:cNvSpPr txBox="1"/>
          <p:nvPr/>
        </p:nvSpPr>
        <p:spPr>
          <a:xfrm>
            <a:off x="561633" y="3040831"/>
            <a:ext cx="6583045" cy="326821"/>
          </a:xfrm>
          <a:prstGeom prst="rect">
            <a:avLst/>
          </a:prstGeom>
        </p:spPr>
        <p:txBody>
          <a:bodyPr vert="horz" wrap="square" lIns="0" tIns="0" rIns="0" bIns="0" rtlCol="0">
            <a:spAutoFit/>
          </a:bodyPr>
          <a:lstStyle/>
          <a:p>
            <a:pPr marL="12700" rtl="0"/>
            <a:r>
              <a:rPr lang="fr" sz="900" dirty="0">
                <a:solidFill>
                  <a:srgbClr val="231F20"/>
                </a:solidFill>
                <a:latin typeface="Arial" panose="020B0604020202020204" pitchFamily="34" charset="0"/>
                <a:ea typeface="Yu Gothic" panose="020B0400000000000000" pitchFamily="34" charset="-128"/>
                <a:cs typeface="Arial" panose="020B0604020202020204" pitchFamily="34" charset="0"/>
              </a:rPr>
              <a:t>* La date d’ouverture des réservations pour la dose de rappel peut varier selon les municipalités.</a:t>
            </a:r>
          </a:p>
          <a:p>
            <a:pPr marL="12700" rtl="0">
              <a:lnSpc>
                <a:spcPct val="150000"/>
              </a:lnSpc>
            </a:pPr>
            <a:r>
              <a:rPr lang="fr" sz="900" dirty="0">
                <a:latin typeface="Arial" panose="020B0604020202020204" pitchFamily="34" charset="0"/>
                <a:ea typeface="Yu Gothic" panose="020B0400000000000000" pitchFamily="34" charset="-128"/>
                <a:cs typeface="Arial" panose="020B0604020202020204" pitchFamily="34" charset="0"/>
              </a:rPr>
              <a:t>* Seules les personnes de 18 ans révolus au moment de la vaccination sont éligibles.</a:t>
            </a:r>
          </a:p>
        </p:txBody>
      </p:sp>
      <p:grpSp>
        <p:nvGrpSpPr>
          <p:cNvPr id="40" name="グループ化 39">
            <a:extLst>
              <a:ext uri="{FF2B5EF4-FFF2-40B4-BE49-F238E27FC236}">
                <a16:creationId xmlns:a16="http://schemas.microsoft.com/office/drawing/2014/main" id="{608731B1-E391-47E4-AF3E-AE92BE5B45ED}"/>
              </a:ext>
            </a:extLst>
          </p:cNvPr>
          <p:cNvGrpSpPr/>
          <p:nvPr/>
        </p:nvGrpSpPr>
        <p:grpSpPr>
          <a:xfrm>
            <a:off x="568934" y="2282478"/>
            <a:ext cx="6419215" cy="407034"/>
            <a:chOff x="568934" y="2321756"/>
            <a:chExt cx="6419215" cy="407034"/>
          </a:xfrm>
        </p:grpSpPr>
        <p:grpSp>
          <p:nvGrpSpPr>
            <p:cNvPr id="11" name="object 11"/>
            <p:cNvGrpSpPr/>
            <p:nvPr/>
          </p:nvGrpSpPr>
          <p:grpSpPr>
            <a:xfrm>
              <a:off x="568934" y="2321756"/>
              <a:ext cx="6419215" cy="407034"/>
              <a:chOff x="568934" y="2379916"/>
              <a:chExt cx="6419215" cy="407034"/>
            </a:xfrm>
          </p:grpSpPr>
          <p:sp>
            <p:nvSpPr>
              <p:cNvPr id="12" name="object 12"/>
              <p:cNvSpPr/>
              <p:nvPr/>
            </p:nvSpPr>
            <p:spPr>
              <a:xfrm>
                <a:off x="970330" y="2385314"/>
                <a:ext cx="6012180" cy="396240"/>
              </a:xfrm>
              <a:custGeom>
                <a:avLst/>
                <a:gdLst/>
                <a:ahLst/>
                <a:cxnLst/>
                <a:rect l="l" t="t" r="r" b="b"/>
                <a:pathLst>
                  <a:path w="6012180" h="396239">
                    <a:moveTo>
                      <a:pt x="0" y="395998"/>
                    </a:moveTo>
                    <a:lnTo>
                      <a:pt x="6012002" y="395998"/>
                    </a:lnTo>
                    <a:lnTo>
                      <a:pt x="6012002" y="0"/>
                    </a:lnTo>
                    <a:lnTo>
                      <a:pt x="0" y="0"/>
                    </a:lnTo>
                    <a:lnTo>
                      <a:pt x="0" y="395998"/>
                    </a:lnTo>
                    <a:close/>
                  </a:path>
                </a:pathLst>
              </a:custGeom>
              <a:solidFill>
                <a:srgbClr val="FFF1D0"/>
              </a:solidFill>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13" name="object 13"/>
              <p:cNvSpPr/>
              <p:nvPr/>
            </p:nvSpPr>
            <p:spPr>
              <a:xfrm>
                <a:off x="574332" y="2385314"/>
                <a:ext cx="396240" cy="396240"/>
              </a:xfrm>
              <a:custGeom>
                <a:avLst/>
                <a:gdLst/>
                <a:ahLst/>
                <a:cxnLst/>
                <a:rect l="l" t="t" r="r" b="b"/>
                <a:pathLst>
                  <a:path w="396240" h="396239">
                    <a:moveTo>
                      <a:pt x="395998" y="0"/>
                    </a:moveTo>
                    <a:lnTo>
                      <a:pt x="0" y="0"/>
                    </a:lnTo>
                    <a:lnTo>
                      <a:pt x="0" y="395998"/>
                    </a:lnTo>
                    <a:lnTo>
                      <a:pt x="395998" y="395998"/>
                    </a:lnTo>
                    <a:lnTo>
                      <a:pt x="395998" y="0"/>
                    </a:lnTo>
                    <a:close/>
                  </a:path>
                </a:pathLst>
              </a:custGeom>
              <a:solidFill>
                <a:srgbClr val="FFCB04"/>
              </a:solidFill>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14" name="object 14"/>
              <p:cNvSpPr/>
              <p:nvPr/>
            </p:nvSpPr>
            <p:spPr>
              <a:xfrm>
                <a:off x="574332" y="2385314"/>
                <a:ext cx="6408420" cy="396240"/>
              </a:xfrm>
              <a:custGeom>
                <a:avLst/>
                <a:gdLst/>
                <a:ahLst/>
                <a:cxnLst/>
                <a:rect l="l" t="t" r="r" b="b"/>
                <a:pathLst>
                  <a:path w="6408420" h="396239">
                    <a:moveTo>
                      <a:pt x="6408000" y="395998"/>
                    </a:moveTo>
                    <a:lnTo>
                      <a:pt x="0" y="395998"/>
                    </a:lnTo>
                    <a:lnTo>
                      <a:pt x="0" y="0"/>
                    </a:lnTo>
                    <a:lnTo>
                      <a:pt x="6408000" y="0"/>
                    </a:lnTo>
                    <a:lnTo>
                      <a:pt x="6408000" y="395998"/>
                    </a:lnTo>
                    <a:close/>
                  </a:path>
                </a:pathLst>
              </a:custGeom>
              <a:ln w="10795">
                <a:solidFill>
                  <a:srgbClr val="FFCB04"/>
                </a:solidFill>
              </a:ln>
            </p:spPr>
            <p:txBody>
              <a:bodyPr wrap="square" lIns="0" tIns="0" rIns="0" bIns="0" rtlCol="0"/>
              <a:lstStyle/>
              <a:p>
                <a:pPr rtl="0"/>
                <a:endParaRPr>
                  <a:latin typeface="Arial" panose="020B0604020202020204" pitchFamily="34" charset="0"/>
                  <a:cs typeface="Arial" panose="020B0604020202020204" pitchFamily="34" charset="0"/>
                </a:endParaRPr>
              </a:p>
            </p:txBody>
          </p:sp>
        </p:grpSp>
        <p:sp>
          <p:nvSpPr>
            <p:cNvPr id="32" name="object 13">
              <a:extLst>
                <a:ext uri="{FF2B5EF4-FFF2-40B4-BE49-F238E27FC236}">
                  <a16:creationId xmlns:a16="http://schemas.microsoft.com/office/drawing/2014/main" id="{B6F5E361-3E16-974A-AC4B-C7BD6A319D80}"/>
                </a:ext>
              </a:extLst>
            </p:cNvPr>
            <p:cNvSpPr txBox="1"/>
            <p:nvPr/>
          </p:nvSpPr>
          <p:spPr>
            <a:xfrm>
              <a:off x="985393" y="2380610"/>
              <a:ext cx="5322379" cy="276999"/>
            </a:xfrm>
            <a:prstGeom prst="rect">
              <a:avLst/>
            </a:prstGeom>
          </p:spPr>
          <p:txBody>
            <a:bodyPr vert="horz" wrap="square" lIns="0" tIns="0" rIns="0" bIns="0" rtlCol="0">
              <a:spAutoFit/>
            </a:bodyPr>
            <a:lstStyle/>
            <a:p>
              <a:pPr marL="125730" algn="ctr" rtl="0">
                <a:lnSpc>
                  <a:spcPct val="100000"/>
                </a:lnSpc>
                <a:spcBef>
                  <a:spcPts val="100"/>
                </a:spcBef>
                <a:tabLst>
                  <a:tab pos="2467610" algn="l"/>
                  <a:tab pos="2468245" algn="l"/>
                </a:tabLst>
              </a:pPr>
              <a:r>
                <a:rPr lang="fr" b="1" dirty="0">
                  <a:solidFill>
                    <a:srgbClr val="231F20"/>
                  </a:solidFill>
                  <a:latin typeface="Arial" panose="020B0604020202020204" pitchFamily="34" charset="0"/>
                  <a:ea typeface="Yu Gothic" panose="020B0400000000000000" pitchFamily="34" charset="-128"/>
                  <a:cs typeface="Arial" panose="020B0604020202020204" pitchFamily="34" charset="0"/>
                </a:rPr>
                <a:t>Réception du bon de vaccination</a:t>
              </a:r>
              <a:endParaRPr b="1" dirty="0">
                <a:latin typeface="Arial" panose="020B0604020202020204" pitchFamily="34" charset="0"/>
                <a:ea typeface="Yu Gothic" panose="020B0400000000000000" pitchFamily="34" charset="-128"/>
                <a:cs typeface="Arial" panose="020B0604020202020204" pitchFamily="34" charset="0"/>
              </a:endParaRPr>
            </a:p>
          </p:txBody>
        </p:sp>
        <p:sp>
          <p:nvSpPr>
            <p:cNvPr id="43" name="object 13">
              <a:extLst>
                <a:ext uri="{FF2B5EF4-FFF2-40B4-BE49-F238E27FC236}">
                  <a16:creationId xmlns:a16="http://schemas.microsoft.com/office/drawing/2014/main" id="{109CBD8E-30ED-4F46-8942-920A7F32EC10}"/>
                </a:ext>
              </a:extLst>
            </p:cNvPr>
            <p:cNvSpPr txBox="1"/>
            <p:nvPr/>
          </p:nvSpPr>
          <p:spPr>
            <a:xfrm>
              <a:off x="583286" y="2380610"/>
              <a:ext cx="393152" cy="307777"/>
            </a:xfrm>
            <a:prstGeom prst="rect">
              <a:avLst/>
            </a:prstGeom>
          </p:spPr>
          <p:txBody>
            <a:bodyPr vert="horz" wrap="square" lIns="0" tIns="0" rIns="0" bIns="0" rtlCol="0">
              <a:spAutoFit/>
            </a:bodyPr>
            <a:lstStyle/>
            <a:p>
              <a:pPr marL="125730" rtl="0">
                <a:lnSpc>
                  <a:spcPct val="100000"/>
                </a:lnSpc>
                <a:spcBef>
                  <a:spcPts val="100"/>
                </a:spcBef>
                <a:tabLst>
                  <a:tab pos="2467610" algn="l"/>
                  <a:tab pos="2468245" algn="l"/>
                </a:tabLst>
              </a:pPr>
              <a:r>
                <a:rPr lang="fr" sz="2000" b="1">
                  <a:solidFill>
                    <a:srgbClr val="231F20"/>
                  </a:solidFill>
                  <a:latin typeface="Arial" panose="020B0604020202020204" pitchFamily="34" charset="0"/>
                  <a:ea typeface="Yu Gothic" panose="020B0400000000000000" pitchFamily="34" charset="-128"/>
                  <a:cs typeface="Arial" panose="020B0604020202020204" pitchFamily="34" charset="0"/>
                </a:rPr>
                <a:t>1</a:t>
              </a:r>
              <a:endParaRPr sz="2000" b="1" dirty="0">
                <a:latin typeface="Arial" panose="020B0604020202020204" pitchFamily="34" charset="0"/>
                <a:ea typeface="Yu Gothic" panose="020B0400000000000000" pitchFamily="34" charset="-128"/>
                <a:cs typeface="Arial" panose="020B0604020202020204" pitchFamily="34" charset="0"/>
              </a:endParaRPr>
            </a:p>
          </p:txBody>
        </p:sp>
      </p:grpSp>
      <p:sp>
        <p:nvSpPr>
          <p:cNvPr id="44" name="object 13">
            <a:extLst>
              <a:ext uri="{FF2B5EF4-FFF2-40B4-BE49-F238E27FC236}">
                <a16:creationId xmlns:a16="http://schemas.microsoft.com/office/drawing/2014/main" id="{D78259FE-369E-D44A-814A-95D1522D1BB6}"/>
              </a:ext>
            </a:extLst>
          </p:cNvPr>
          <p:cNvSpPr txBox="1"/>
          <p:nvPr/>
        </p:nvSpPr>
        <p:spPr>
          <a:xfrm>
            <a:off x="985392" y="3674106"/>
            <a:ext cx="5381671" cy="461665"/>
          </a:xfrm>
          <a:prstGeom prst="rect">
            <a:avLst/>
          </a:prstGeom>
        </p:spPr>
        <p:txBody>
          <a:bodyPr vert="horz" wrap="square" lIns="0" tIns="0" rIns="0" bIns="0" rtlCol="0">
            <a:spAutoFit/>
          </a:bodyPr>
          <a:lstStyle/>
          <a:p>
            <a:pPr marL="125095" algn="ctr" rtl="0">
              <a:lnSpc>
                <a:spcPts val="1800"/>
              </a:lnSpc>
              <a:tabLst>
                <a:tab pos="1721485" algn="l"/>
                <a:tab pos="1722120" algn="l"/>
              </a:tabLst>
            </a:pPr>
            <a:r>
              <a:rPr lang="fr" b="1" dirty="0">
                <a:solidFill>
                  <a:srgbClr val="231F20"/>
                </a:solidFill>
                <a:latin typeface="Arial" panose="020B0604020202020204" pitchFamily="34" charset="0"/>
                <a:ea typeface="Yu Gothic" panose="020B0400000000000000" pitchFamily="34" charset="-128"/>
                <a:cs typeface="Arial" panose="020B0604020202020204" pitchFamily="34" charset="0"/>
              </a:rPr>
              <a:t>Trouver un établissement médical ou un centre de vaccination</a:t>
            </a:r>
            <a:endParaRPr lang="ja-JP" altLang="en-US" b="1" dirty="0">
              <a:latin typeface="Arial" panose="020B0604020202020204" pitchFamily="34" charset="0"/>
              <a:ea typeface="Yu Gothic" panose="020B0400000000000000" pitchFamily="34" charset="-128"/>
              <a:cs typeface="Arial" panose="020B0604020202020204" pitchFamily="34" charset="0"/>
            </a:endParaRPr>
          </a:p>
        </p:txBody>
      </p:sp>
      <p:sp>
        <p:nvSpPr>
          <p:cNvPr id="45" name="object 13">
            <a:extLst>
              <a:ext uri="{FF2B5EF4-FFF2-40B4-BE49-F238E27FC236}">
                <a16:creationId xmlns:a16="http://schemas.microsoft.com/office/drawing/2014/main" id="{EDA3F01B-99A9-E34F-A1D2-C850D00B2A65}"/>
              </a:ext>
            </a:extLst>
          </p:cNvPr>
          <p:cNvSpPr txBox="1"/>
          <p:nvPr/>
        </p:nvSpPr>
        <p:spPr>
          <a:xfrm>
            <a:off x="583286" y="3710749"/>
            <a:ext cx="393152" cy="307777"/>
          </a:xfrm>
          <a:prstGeom prst="rect">
            <a:avLst/>
          </a:prstGeom>
        </p:spPr>
        <p:txBody>
          <a:bodyPr vert="horz" wrap="square" lIns="0" tIns="0" rIns="0" bIns="0" rtlCol="0">
            <a:spAutoFit/>
          </a:bodyPr>
          <a:lstStyle/>
          <a:p>
            <a:pPr marL="125730" rtl="0">
              <a:lnSpc>
                <a:spcPct val="100000"/>
              </a:lnSpc>
              <a:spcBef>
                <a:spcPts val="100"/>
              </a:spcBef>
              <a:tabLst>
                <a:tab pos="2467610" algn="l"/>
                <a:tab pos="2468245" algn="l"/>
              </a:tabLst>
            </a:pPr>
            <a:r>
              <a:rPr lang="fr" sz="2000" b="1">
                <a:solidFill>
                  <a:srgbClr val="231F20"/>
                </a:solidFill>
                <a:latin typeface="Arial" panose="020B0604020202020204" pitchFamily="34" charset="0"/>
                <a:ea typeface="Yu Gothic" panose="020B0400000000000000" pitchFamily="34" charset="-128"/>
                <a:cs typeface="Arial" panose="020B0604020202020204" pitchFamily="34" charset="0"/>
              </a:rPr>
              <a:t>2</a:t>
            </a:r>
            <a:endParaRPr sz="2000" b="1" dirty="0">
              <a:latin typeface="Arial" panose="020B0604020202020204" pitchFamily="34" charset="0"/>
              <a:ea typeface="Yu Gothic" panose="020B0400000000000000" pitchFamily="34" charset="-128"/>
              <a:cs typeface="Arial" panose="020B0604020202020204" pitchFamily="34" charset="0"/>
            </a:endParaRPr>
          </a:p>
        </p:txBody>
      </p:sp>
      <p:sp>
        <p:nvSpPr>
          <p:cNvPr id="47" name="object 13">
            <a:extLst>
              <a:ext uri="{FF2B5EF4-FFF2-40B4-BE49-F238E27FC236}">
                <a16:creationId xmlns:a16="http://schemas.microsoft.com/office/drawing/2014/main" id="{7D4B7191-BD26-6C49-B405-416B36C4176A}"/>
              </a:ext>
            </a:extLst>
          </p:cNvPr>
          <p:cNvSpPr txBox="1"/>
          <p:nvPr/>
        </p:nvSpPr>
        <p:spPr>
          <a:xfrm>
            <a:off x="583286" y="6789620"/>
            <a:ext cx="5322379" cy="276999"/>
          </a:xfrm>
          <a:prstGeom prst="rect">
            <a:avLst/>
          </a:prstGeom>
        </p:spPr>
        <p:txBody>
          <a:bodyPr vert="horz" wrap="square" lIns="0" tIns="0" rIns="0" bIns="0" rtlCol="0">
            <a:spAutoFit/>
          </a:bodyPr>
          <a:lstStyle/>
          <a:p>
            <a:pPr marL="125095" algn="ctr" rtl="0">
              <a:lnSpc>
                <a:spcPct val="100000"/>
              </a:lnSpc>
              <a:tabLst>
                <a:tab pos="1721485" algn="l"/>
                <a:tab pos="1722120" algn="l"/>
              </a:tabLst>
            </a:pPr>
            <a:r>
              <a:rPr lang="fr" b="1" dirty="0">
                <a:solidFill>
                  <a:srgbClr val="231F20"/>
                </a:solidFill>
                <a:latin typeface="Arial" panose="020B0604020202020204" pitchFamily="34" charset="0"/>
                <a:ea typeface="Yu Gothic" panose="020B0400000000000000" pitchFamily="34" charset="-128"/>
                <a:cs typeface="Arial" panose="020B0604020202020204" pitchFamily="34" charset="0"/>
              </a:rPr>
              <a:t>Prendre rendez-vous et se faire vacciner</a:t>
            </a:r>
            <a:endParaRPr lang="ja-JP" altLang="en-US" b="1" dirty="0">
              <a:latin typeface="Arial" panose="020B0604020202020204" pitchFamily="34" charset="0"/>
              <a:ea typeface="Yu Gothic" panose="020B0400000000000000" pitchFamily="34" charset="-128"/>
              <a:cs typeface="Arial" panose="020B0604020202020204" pitchFamily="34" charset="0"/>
            </a:endParaRPr>
          </a:p>
        </p:txBody>
      </p:sp>
      <p:sp>
        <p:nvSpPr>
          <p:cNvPr id="48" name="object 13">
            <a:extLst>
              <a:ext uri="{FF2B5EF4-FFF2-40B4-BE49-F238E27FC236}">
                <a16:creationId xmlns:a16="http://schemas.microsoft.com/office/drawing/2014/main" id="{43EE7C34-8E31-5346-871B-9484D09F5E5F}"/>
              </a:ext>
            </a:extLst>
          </p:cNvPr>
          <p:cNvSpPr txBox="1"/>
          <p:nvPr/>
        </p:nvSpPr>
        <p:spPr>
          <a:xfrm>
            <a:off x="583286" y="6756913"/>
            <a:ext cx="393152" cy="307777"/>
          </a:xfrm>
          <a:prstGeom prst="rect">
            <a:avLst/>
          </a:prstGeom>
        </p:spPr>
        <p:txBody>
          <a:bodyPr vert="horz" wrap="square" lIns="0" tIns="0" rIns="0" bIns="0" rtlCol="0">
            <a:spAutoFit/>
          </a:bodyPr>
          <a:lstStyle/>
          <a:p>
            <a:pPr marL="125730" rtl="0">
              <a:lnSpc>
                <a:spcPct val="100000"/>
              </a:lnSpc>
              <a:spcBef>
                <a:spcPts val="100"/>
              </a:spcBef>
              <a:tabLst>
                <a:tab pos="2467610" algn="l"/>
                <a:tab pos="2468245" algn="l"/>
              </a:tabLst>
            </a:pPr>
            <a:r>
              <a:rPr lang="fr" sz="2000" b="1" dirty="0">
                <a:solidFill>
                  <a:srgbClr val="231F20"/>
                </a:solidFill>
                <a:latin typeface="Arial" panose="020B0604020202020204" pitchFamily="34" charset="0"/>
                <a:ea typeface="Yu Gothic" panose="020B0400000000000000" pitchFamily="34" charset="-128"/>
                <a:cs typeface="Arial" panose="020B0604020202020204" pitchFamily="34" charset="0"/>
              </a:rPr>
              <a:t>3</a:t>
            </a:r>
            <a:endParaRPr sz="2000" b="1" dirty="0">
              <a:latin typeface="Arial" panose="020B0604020202020204" pitchFamily="34" charset="0"/>
              <a:ea typeface="Yu Gothic" panose="020B0400000000000000" pitchFamily="34" charset="-128"/>
              <a:cs typeface="Arial" panose="020B0604020202020204" pitchFamily="34" charset="0"/>
            </a:endParaRPr>
          </a:p>
        </p:txBody>
      </p:sp>
      <p:sp>
        <p:nvSpPr>
          <p:cNvPr id="49" name="object 13">
            <a:extLst>
              <a:ext uri="{FF2B5EF4-FFF2-40B4-BE49-F238E27FC236}">
                <a16:creationId xmlns:a16="http://schemas.microsoft.com/office/drawing/2014/main" id="{B6BE16AE-9ABE-3F4A-94E3-F97788D0B89B}"/>
              </a:ext>
            </a:extLst>
          </p:cNvPr>
          <p:cNvSpPr txBox="1"/>
          <p:nvPr/>
        </p:nvSpPr>
        <p:spPr>
          <a:xfrm>
            <a:off x="6114108" y="6713767"/>
            <a:ext cx="814684" cy="184666"/>
          </a:xfrm>
          <a:prstGeom prst="rect">
            <a:avLst/>
          </a:prstGeom>
        </p:spPr>
        <p:txBody>
          <a:bodyPr vert="horz" wrap="square" lIns="0" tIns="0" rIns="0" bIns="0" rtlCol="0">
            <a:spAutoFit/>
          </a:bodyPr>
          <a:lstStyle/>
          <a:p>
            <a:pPr marL="125095" algn="ctr" rtl="0">
              <a:lnSpc>
                <a:spcPct val="100000"/>
              </a:lnSpc>
              <a:tabLst>
                <a:tab pos="1721485" algn="l"/>
                <a:tab pos="1722120" algn="l"/>
              </a:tabLst>
            </a:pPr>
            <a:r>
              <a:rPr lang="fr" sz="1200" b="1" dirty="0">
                <a:solidFill>
                  <a:srgbClr val="231F20"/>
                </a:solidFill>
                <a:latin typeface="Arial" panose="020B0604020202020204" pitchFamily="34" charset="0"/>
                <a:ea typeface="Yu Gothic" panose="020B0400000000000000" pitchFamily="34" charset="-128"/>
                <a:cs typeface="Arial" panose="020B0604020202020204" pitchFamily="34" charset="0"/>
              </a:rPr>
              <a:t>GRATUIT</a:t>
            </a:r>
            <a:endParaRPr lang="ja-JP" altLang="en-US" sz="1200" b="1" dirty="0">
              <a:latin typeface="Arial" panose="020B0604020202020204" pitchFamily="34" charset="0"/>
              <a:ea typeface="Yu Gothic" panose="020B0400000000000000" pitchFamily="34" charset="-128"/>
              <a:cs typeface="Arial" panose="020B0604020202020204" pitchFamily="34" charset="0"/>
            </a:endParaRPr>
          </a:p>
        </p:txBody>
      </p:sp>
      <p:grpSp>
        <p:nvGrpSpPr>
          <p:cNvPr id="2" name="グループ化 1">
            <a:extLst>
              <a:ext uri="{FF2B5EF4-FFF2-40B4-BE49-F238E27FC236}">
                <a16:creationId xmlns:a16="http://schemas.microsoft.com/office/drawing/2014/main" id="{1672E227-337F-4AF1-9395-EB4DA61D4240}"/>
              </a:ext>
            </a:extLst>
          </p:cNvPr>
          <p:cNvGrpSpPr/>
          <p:nvPr/>
        </p:nvGrpSpPr>
        <p:grpSpPr>
          <a:xfrm>
            <a:off x="507413" y="7596902"/>
            <a:ext cx="4806840" cy="691028"/>
            <a:chOff x="507413" y="7540044"/>
            <a:chExt cx="4806840" cy="691028"/>
          </a:xfrm>
        </p:grpSpPr>
        <p:sp>
          <p:nvSpPr>
            <p:cNvPr id="8" name="object 8"/>
            <p:cNvSpPr/>
            <p:nvPr/>
          </p:nvSpPr>
          <p:spPr>
            <a:xfrm>
              <a:off x="546273" y="7916702"/>
              <a:ext cx="1626870" cy="284042"/>
            </a:xfrm>
            <a:custGeom>
              <a:avLst/>
              <a:gdLst/>
              <a:ahLst/>
              <a:cxnLst/>
              <a:rect l="l" t="t" r="r" b="b"/>
              <a:pathLst>
                <a:path w="1626870" h="245745">
                  <a:moveTo>
                    <a:pt x="1554403" y="0"/>
                  </a:moveTo>
                  <a:lnTo>
                    <a:pt x="71996" y="0"/>
                  </a:lnTo>
                  <a:lnTo>
                    <a:pt x="44041" y="5680"/>
                  </a:lnTo>
                  <a:lnTo>
                    <a:pt x="21148" y="21148"/>
                  </a:lnTo>
                  <a:lnTo>
                    <a:pt x="5680" y="44041"/>
                  </a:lnTo>
                  <a:lnTo>
                    <a:pt x="0" y="71996"/>
                  </a:lnTo>
                  <a:lnTo>
                    <a:pt x="0" y="173608"/>
                  </a:lnTo>
                  <a:lnTo>
                    <a:pt x="5680" y="201564"/>
                  </a:lnTo>
                  <a:lnTo>
                    <a:pt x="21148" y="224456"/>
                  </a:lnTo>
                  <a:lnTo>
                    <a:pt x="44041" y="239924"/>
                  </a:lnTo>
                  <a:lnTo>
                    <a:pt x="71996" y="245605"/>
                  </a:lnTo>
                  <a:lnTo>
                    <a:pt x="1554403" y="245605"/>
                  </a:lnTo>
                  <a:lnTo>
                    <a:pt x="1582358" y="239924"/>
                  </a:lnTo>
                  <a:lnTo>
                    <a:pt x="1605251" y="224456"/>
                  </a:lnTo>
                  <a:lnTo>
                    <a:pt x="1620719" y="201564"/>
                  </a:lnTo>
                  <a:lnTo>
                    <a:pt x="1626400" y="173608"/>
                  </a:lnTo>
                  <a:lnTo>
                    <a:pt x="1626400" y="71996"/>
                  </a:lnTo>
                  <a:lnTo>
                    <a:pt x="1620719" y="44041"/>
                  </a:lnTo>
                  <a:lnTo>
                    <a:pt x="1605251" y="21148"/>
                  </a:lnTo>
                  <a:lnTo>
                    <a:pt x="1582358" y="5680"/>
                  </a:lnTo>
                  <a:lnTo>
                    <a:pt x="1554403" y="0"/>
                  </a:lnTo>
                  <a:close/>
                </a:path>
              </a:pathLst>
            </a:custGeom>
            <a:solidFill>
              <a:srgbClr val="FFCB04"/>
            </a:solidFill>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9" name="object 9"/>
            <p:cNvSpPr/>
            <p:nvPr/>
          </p:nvSpPr>
          <p:spPr>
            <a:xfrm>
              <a:off x="546273" y="7540044"/>
              <a:ext cx="1626870" cy="304594"/>
            </a:xfrm>
            <a:custGeom>
              <a:avLst/>
              <a:gdLst/>
              <a:ahLst/>
              <a:cxnLst/>
              <a:rect l="l" t="t" r="r" b="b"/>
              <a:pathLst>
                <a:path w="1626870" h="245745">
                  <a:moveTo>
                    <a:pt x="1554403" y="0"/>
                  </a:moveTo>
                  <a:lnTo>
                    <a:pt x="71996" y="0"/>
                  </a:lnTo>
                  <a:lnTo>
                    <a:pt x="44041" y="5680"/>
                  </a:lnTo>
                  <a:lnTo>
                    <a:pt x="21148" y="21148"/>
                  </a:lnTo>
                  <a:lnTo>
                    <a:pt x="5680" y="44041"/>
                  </a:lnTo>
                  <a:lnTo>
                    <a:pt x="0" y="71996"/>
                  </a:lnTo>
                  <a:lnTo>
                    <a:pt x="0" y="173608"/>
                  </a:lnTo>
                  <a:lnTo>
                    <a:pt x="5680" y="201564"/>
                  </a:lnTo>
                  <a:lnTo>
                    <a:pt x="21148" y="224456"/>
                  </a:lnTo>
                  <a:lnTo>
                    <a:pt x="44041" y="239924"/>
                  </a:lnTo>
                  <a:lnTo>
                    <a:pt x="71996" y="245605"/>
                  </a:lnTo>
                  <a:lnTo>
                    <a:pt x="1554403" y="245605"/>
                  </a:lnTo>
                  <a:lnTo>
                    <a:pt x="1582358" y="239924"/>
                  </a:lnTo>
                  <a:lnTo>
                    <a:pt x="1605251" y="224456"/>
                  </a:lnTo>
                  <a:lnTo>
                    <a:pt x="1620719" y="201564"/>
                  </a:lnTo>
                  <a:lnTo>
                    <a:pt x="1626400" y="173608"/>
                  </a:lnTo>
                  <a:lnTo>
                    <a:pt x="1626400" y="71996"/>
                  </a:lnTo>
                  <a:lnTo>
                    <a:pt x="1620719" y="44041"/>
                  </a:lnTo>
                  <a:lnTo>
                    <a:pt x="1605251" y="21148"/>
                  </a:lnTo>
                  <a:lnTo>
                    <a:pt x="1582358" y="5680"/>
                  </a:lnTo>
                  <a:lnTo>
                    <a:pt x="1554403" y="0"/>
                  </a:lnTo>
                  <a:close/>
                </a:path>
              </a:pathLst>
            </a:custGeom>
            <a:solidFill>
              <a:srgbClr val="FFCB04"/>
            </a:solidFill>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26" name="object 7">
              <a:extLst>
                <a:ext uri="{FF2B5EF4-FFF2-40B4-BE49-F238E27FC236}">
                  <a16:creationId xmlns:a16="http://schemas.microsoft.com/office/drawing/2014/main" id="{8ACE09A4-706F-9349-AA98-283AEACF55EA}"/>
                </a:ext>
              </a:extLst>
            </p:cNvPr>
            <p:cNvSpPr txBox="1"/>
            <p:nvPr/>
          </p:nvSpPr>
          <p:spPr>
            <a:xfrm>
              <a:off x="2267951" y="7598417"/>
              <a:ext cx="3030855" cy="246221"/>
            </a:xfrm>
            <a:prstGeom prst="rect">
              <a:avLst/>
            </a:prstGeom>
          </p:spPr>
          <p:txBody>
            <a:bodyPr vert="horz" wrap="square" lIns="0" tIns="0" rIns="0" bIns="0" rtlCol="0">
              <a:spAutoFit/>
            </a:bodyPr>
            <a:lstStyle/>
            <a:p>
              <a:pPr marL="39370" rtl="0">
                <a:lnSpc>
                  <a:spcPct val="100000"/>
                </a:lnSpc>
                <a:spcBef>
                  <a:spcPts val="100"/>
                </a:spcBef>
              </a:pPr>
              <a:r>
                <a:rPr lang="fr" sz="1400" baseline="13888" dirty="0">
                  <a:solidFill>
                    <a:srgbClr val="231F20"/>
                  </a:solidFill>
                  <a:latin typeface="Arial" panose="020B0604020202020204" pitchFamily="34" charset="0"/>
                  <a:ea typeface="Yu Gothic Medium" panose="020B0400000000000000" pitchFamily="34" charset="-128"/>
                  <a:cs typeface="Arial" panose="020B0604020202020204" pitchFamily="34" charset="0"/>
                </a:rPr>
                <a:t>Centre d’appel </a:t>
              </a:r>
              <a:r>
                <a:rPr lang="fr" sz="1400" baseline="13888" dirty="0" smtClean="0">
                  <a:solidFill>
                    <a:srgbClr val="231F20"/>
                  </a:solidFill>
                  <a:latin typeface="Arial" panose="020B0604020202020204" pitchFamily="34" charset="0"/>
                  <a:ea typeface="Yu Gothic Medium" panose="020B0400000000000000" pitchFamily="34" charset="-128"/>
                  <a:cs typeface="Arial" panose="020B0604020202020204" pitchFamily="34" charset="0"/>
                </a:rPr>
                <a:t>: </a:t>
              </a:r>
              <a:r>
                <a:rPr lang="fr" sz="1600" b="1" dirty="0" smtClean="0">
                  <a:solidFill>
                    <a:srgbClr val="231F20"/>
                  </a:solidFill>
                  <a:latin typeface="Arial" panose="020B0604020202020204" pitchFamily="34" charset="0"/>
                  <a:ea typeface="Yu Gothic" panose="020B0400000000000000" pitchFamily="34" charset="-128"/>
                  <a:cs typeface="Arial" panose="020B0604020202020204" pitchFamily="34" charset="0"/>
                </a:rPr>
                <a:t>0000-0000-0000</a:t>
              </a:r>
              <a:endParaRPr sz="1600" b="1" dirty="0">
                <a:latin typeface="Arial" panose="020B0604020202020204" pitchFamily="34" charset="0"/>
                <a:ea typeface="Yu Gothic" panose="020B0400000000000000" pitchFamily="34" charset="-128"/>
                <a:cs typeface="Arial" panose="020B0604020202020204" pitchFamily="34" charset="0"/>
              </a:endParaRPr>
            </a:p>
          </p:txBody>
        </p:sp>
        <p:sp>
          <p:nvSpPr>
            <p:cNvPr id="27" name="object 8">
              <a:extLst>
                <a:ext uri="{FF2B5EF4-FFF2-40B4-BE49-F238E27FC236}">
                  <a16:creationId xmlns:a16="http://schemas.microsoft.com/office/drawing/2014/main" id="{7B36E7BE-0A7C-5441-B18A-3D7881E48435}"/>
                </a:ext>
              </a:extLst>
            </p:cNvPr>
            <p:cNvSpPr txBox="1"/>
            <p:nvPr/>
          </p:nvSpPr>
          <p:spPr>
            <a:xfrm>
              <a:off x="546273" y="7575842"/>
              <a:ext cx="1564318" cy="246221"/>
            </a:xfrm>
            <a:prstGeom prst="rect">
              <a:avLst/>
            </a:prstGeom>
          </p:spPr>
          <p:txBody>
            <a:bodyPr vert="horz" wrap="square" lIns="0" tIns="0" rIns="0" bIns="0" rtlCol="0">
              <a:spAutoFit/>
            </a:bodyPr>
            <a:lstStyle/>
            <a:p>
              <a:pPr algn="ctr" rtl="0">
                <a:lnSpc>
                  <a:spcPct val="100000"/>
                </a:lnSpc>
                <a:spcBef>
                  <a:spcPts val="100"/>
                </a:spcBef>
              </a:pPr>
              <a:r>
                <a:rPr lang="fr" sz="800" b="1" dirty="0">
                  <a:solidFill>
                    <a:srgbClr val="231F20"/>
                  </a:solidFill>
                  <a:latin typeface="Arial" panose="020B0604020202020204" pitchFamily="34" charset="0"/>
                  <a:ea typeface="Yu Gothic" panose="020B0400000000000000" pitchFamily="34" charset="-128"/>
                  <a:cs typeface="Arial" panose="020B0604020202020204" pitchFamily="34" charset="0"/>
                </a:rPr>
                <a:t>Centres de vaccination municipaux</a:t>
              </a:r>
              <a:endParaRPr sz="800" b="1" dirty="0">
                <a:latin typeface="Arial" panose="020B0604020202020204" pitchFamily="34" charset="0"/>
                <a:ea typeface="Yu Gothic" panose="020B0400000000000000" pitchFamily="34" charset="-128"/>
                <a:cs typeface="Arial" panose="020B0604020202020204" pitchFamily="34" charset="0"/>
              </a:endParaRPr>
            </a:p>
          </p:txBody>
        </p:sp>
        <p:sp>
          <p:nvSpPr>
            <p:cNvPr id="50" name="object 8">
              <a:extLst>
                <a:ext uri="{FF2B5EF4-FFF2-40B4-BE49-F238E27FC236}">
                  <a16:creationId xmlns:a16="http://schemas.microsoft.com/office/drawing/2014/main" id="{14B92947-A36D-8E45-AD3D-DD1B1A9103C5}"/>
                </a:ext>
              </a:extLst>
            </p:cNvPr>
            <p:cNvSpPr txBox="1"/>
            <p:nvPr/>
          </p:nvSpPr>
          <p:spPr>
            <a:xfrm>
              <a:off x="507413" y="7939221"/>
              <a:ext cx="1703830" cy="246221"/>
            </a:xfrm>
            <a:prstGeom prst="rect">
              <a:avLst/>
            </a:prstGeom>
          </p:spPr>
          <p:txBody>
            <a:bodyPr vert="horz" wrap="square" lIns="0" tIns="0" rIns="0" bIns="0" rtlCol="0">
              <a:spAutoFit/>
            </a:bodyPr>
            <a:lstStyle/>
            <a:p>
              <a:pPr algn="ctr" rtl="0">
                <a:lnSpc>
                  <a:spcPct val="100000"/>
                </a:lnSpc>
                <a:spcBef>
                  <a:spcPts val="1300"/>
                </a:spcBef>
              </a:pPr>
              <a:r>
                <a:rPr lang="fr" sz="800" b="1" dirty="0">
                  <a:solidFill>
                    <a:srgbClr val="231F20"/>
                  </a:solidFill>
                  <a:latin typeface="Arial" panose="020B0604020202020204" pitchFamily="34" charset="0"/>
                  <a:ea typeface="Yu Gothic" panose="020B0400000000000000" pitchFamily="34" charset="-128"/>
                  <a:cs typeface="Arial" panose="020B0604020202020204" pitchFamily="34" charset="0"/>
                </a:rPr>
                <a:t>Établissements médicaux désignés proches de chez vous</a:t>
              </a:r>
              <a:endParaRPr sz="800" b="1" dirty="0">
                <a:latin typeface="Arial" panose="020B0604020202020204" pitchFamily="34" charset="0"/>
                <a:ea typeface="Yu Gothic" panose="020B0400000000000000" pitchFamily="34" charset="-128"/>
                <a:cs typeface="Arial" panose="020B0604020202020204" pitchFamily="34" charset="0"/>
              </a:endParaRPr>
            </a:p>
          </p:txBody>
        </p:sp>
        <p:sp>
          <p:nvSpPr>
            <p:cNvPr id="51" name="object 7">
              <a:extLst>
                <a:ext uri="{FF2B5EF4-FFF2-40B4-BE49-F238E27FC236}">
                  <a16:creationId xmlns:a16="http://schemas.microsoft.com/office/drawing/2014/main" id="{5F37876B-A916-8246-9679-D053F6099093}"/>
                </a:ext>
              </a:extLst>
            </p:cNvPr>
            <p:cNvSpPr txBox="1"/>
            <p:nvPr/>
          </p:nvSpPr>
          <p:spPr>
            <a:xfrm>
              <a:off x="2283398" y="7889953"/>
              <a:ext cx="3030855" cy="341119"/>
            </a:xfrm>
            <a:prstGeom prst="rect">
              <a:avLst/>
            </a:prstGeom>
          </p:spPr>
          <p:txBody>
            <a:bodyPr vert="horz" wrap="square" lIns="0" tIns="12700" rIns="0" bIns="0" rtlCol="0">
              <a:spAutoFit/>
            </a:bodyPr>
            <a:lstStyle/>
            <a:p>
              <a:pPr marL="38100" rtl="0">
                <a:lnSpc>
                  <a:spcPct val="100000"/>
                </a:lnSpc>
                <a:spcBef>
                  <a:spcPts val="885"/>
                </a:spcBef>
              </a:pPr>
              <a:r>
                <a:rPr lang="fr" sz="1600" b="1" baseline="2314" dirty="0">
                  <a:solidFill>
                    <a:srgbClr val="231F20"/>
                  </a:solidFill>
                  <a:latin typeface="Arial" panose="020B0604020202020204" pitchFamily="34" charset="0"/>
                  <a:ea typeface="Yu Gothic" panose="020B0400000000000000" pitchFamily="34" charset="-128"/>
                  <a:cs typeface="Arial" panose="020B0604020202020204" pitchFamily="34" charset="0"/>
                </a:rPr>
                <a:t>Prise de rendez-vous directement auprès d’un établissement médical</a:t>
              </a:r>
              <a:r>
                <a:rPr lang="ja-JP" altLang="fr-FR" sz="1600" b="1" baseline="2314" dirty="0">
                  <a:solidFill>
                    <a:srgbClr val="231F20"/>
                  </a:solidFill>
                  <a:latin typeface="Arial" panose="020B0604020202020204" pitchFamily="34" charset="0"/>
                  <a:ea typeface="Yu Gothic" panose="020B0400000000000000" pitchFamily="34" charset="-128"/>
                  <a:cs typeface="Arial" panose="020B0604020202020204" pitchFamily="34" charset="0"/>
                </a:rPr>
                <a:t>　</a:t>
              </a:r>
              <a:r>
                <a:rPr lang="fr" sz="800" dirty="0">
                  <a:solidFill>
                    <a:srgbClr val="231F20"/>
                  </a:solidFill>
                  <a:latin typeface="Arial" panose="020B0604020202020204" pitchFamily="34" charset="0"/>
                  <a:ea typeface="Yu Gothic Medium" panose="020B0400000000000000" pitchFamily="34" charset="-128"/>
                  <a:cs typeface="Arial" panose="020B0604020202020204" pitchFamily="34" charset="0"/>
                </a:rPr>
                <a:t>(téléphone, Internet, etc.)</a:t>
              </a:r>
              <a:endParaRPr sz="800" dirty="0">
                <a:latin typeface="Arial" panose="020B0604020202020204" pitchFamily="34" charset="0"/>
                <a:ea typeface="Yu Gothic Medium" panose="020B0400000000000000" pitchFamily="34" charset="-128"/>
                <a:cs typeface="Arial" panose="020B0604020202020204" pitchFamily="34" charset="0"/>
              </a:endParaRPr>
            </a:p>
          </p:txBody>
        </p:sp>
      </p:grpSp>
      <p:sp>
        <p:nvSpPr>
          <p:cNvPr id="52" name="object 11">
            <a:extLst>
              <a:ext uri="{FF2B5EF4-FFF2-40B4-BE49-F238E27FC236}">
                <a16:creationId xmlns:a16="http://schemas.microsoft.com/office/drawing/2014/main" id="{90AF7E14-B2C2-B142-976E-939C5F2AFF47}"/>
              </a:ext>
            </a:extLst>
          </p:cNvPr>
          <p:cNvSpPr txBox="1"/>
          <p:nvPr/>
        </p:nvSpPr>
        <p:spPr>
          <a:xfrm>
            <a:off x="548896" y="9276549"/>
            <a:ext cx="6499860" cy="1190711"/>
          </a:xfrm>
          <a:prstGeom prst="rect">
            <a:avLst/>
          </a:prstGeom>
        </p:spPr>
        <p:txBody>
          <a:bodyPr vert="horz" wrap="square" lIns="0" tIns="0" rIns="0" bIns="0" rtlCol="0">
            <a:spAutoFit/>
          </a:bodyPr>
          <a:lstStyle/>
          <a:p>
            <a:pPr marL="25400" rtl="0">
              <a:lnSpc>
                <a:spcPct val="100000"/>
              </a:lnSpc>
            </a:pPr>
            <a:r>
              <a:rPr lang="fr" sz="900" dirty="0">
                <a:solidFill>
                  <a:srgbClr val="231F20"/>
                </a:solidFill>
                <a:latin typeface="Arial" panose="020B0604020202020204" pitchFamily="34" charset="0"/>
                <a:ea typeface="Yu Gothic Medium" panose="020B0400000000000000" pitchFamily="34" charset="-128"/>
                <a:cs typeface="Arial" panose="020B0604020202020204" pitchFamily="34" charset="0"/>
              </a:rPr>
              <a:t>* L’enveloppe inclut également </a:t>
            </a:r>
            <a:r>
              <a:rPr lang="fr" sz="900" dirty="0">
                <a:solidFill>
                  <a:srgbClr val="FF0000"/>
                </a:solidFill>
                <a:latin typeface="Arial" panose="020B0604020202020204" pitchFamily="34" charset="0"/>
                <a:ea typeface="Yu Gothic Medium" panose="020B0400000000000000" pitchFamily="34" charset="-128"/>
                <a:cs typeface="Arial" panose="020B0604020202020204" pitchFamily="34" charset="0"/>
              </a:rPr>
              <a:t>un </a:t>
            </a:r>
            <a:r>
              <a:rPr lang="fr" sz="900" b="1" dirty="0">
                <a:solidFill>
                  <a:srgbClr val="FF0000"/>
                </a:solidFill>
                <a:latin typeface="Arial" panose="020B0604020202020204" pitchFamily="34" charset="0"/>
                <a:ea typeface="Yu Gothic Medium" panose="020B0400000000000000" pitchFamily="34" charset="-128"/>
                <a:cs typeface="Arial" panose="020B0604020202020204" pitchFamily="34" charset="0"/>
              </a:rPr>
              <a:t>« Formulaire d’examen préliminaire sur lequel le bon de vaccination est imprimé »</a:t>
            </a:r>
            <a:r>
              <a:rPr lang="fr" sz="1350" b="1" baseline="6172" dirty="0">
                <a:solidFill>
                  <a:srgbClr val="FF0000"/>
                </a:solidFill>
                <a:latin typeface="Arial" panose="020B0604020202020204" pitchFamily="34" charset="0"/>
                <a:ea typeface="Yu Gothic Medium" panose="020B0400000000000000" pitchFamily="34" charset="-128"/>
                <a:cs typeface="Arial" panose="020B0604020202020204" pitchFamily="34" charset="0"/>
              </a:rPr>
              <a:t> </a:t>
            </a:r>
            <a:r>
              <a:rPr lang="fr" sz="1350" baseline="6172" dirty="0">
                <a:latin typeface="Arial" panose="020B0604020202020204" pitchFamily="34" charset="0"/>
                <a:ea typeface="Yu Gothic Medium" panose="020B0400000000000000" pitchFamily="34" charset="-128"/>
                <a:cs typeface="Arial" panose="020B0604020202020204" pitchFamily="34" charset="0"/>
              </a:rPr>
              <a:t>et un</a:t>
            </a:r>
            <a:r>
              <a:rPr lang="fr" sz="900" dirty="0">
                <a:latin typeface="Arial" panose="020B0604020202020204" pitchFamily="34" charset="0"/>
                <a:ea typeface="Yu Gothic Medium" panose="020B0400000000000000" pitchFamily="34" charset="-128"/>
                <a:cs typeface="Arial" panose="020B0604020202020204" pitchFamily="34" charset="0"/>
              </a:rPr>
              <a:t> </a:t>
            </a:r>
            <a:r>
              <a:rPr lang="fr" sz="1350" b="1" baseline="6172" dirty="0">
                <a:solidFill>
                  <a:srgbClr val="FF0000"/>
                </a:solidFill>
                <a:latin typeface="Arial" panose="020B0604020202020204" pitchFamily="34" charset="0"/>
                <a:ea typeface="Yu Gothic Medium" panose="020B0400000000000000" pitchFamily="34" charset="-128"/>
                <a:cs typeface="Arial" panose="020B0604020202020204" pitchFamily="34" charset="0"/>
              </a:rPr>
              <a:t>« Certificat de vaccination </a:t>
            </a:r>
            <a:r>
              <a:rPr lang="fr" sz="900" dirty="0">
                <a:solidFill>
                  <a:srgbClr val="FF0000"/>
                </a:solidFill>
                <a:latin typeface="Arial" panose="020B0604020202020204" pitchFamily="34" charset="0"/>
                <a:ea typeface="Yu Gothic Medium" panose="020B0400000000000000" pitchFamily="34" charset="-128"/>
                <a:cs typeface="Arial" panose="020B0604020202020204" pitchFamily="34" charset="0"/>
              </a:rPr>
              <a:t>»</a:t>
            </a:r>
            <a:r>
              <a:rPr lang="fr" sz="900" dirty="0">
                <a:latin typeface="Arial" panose="020B0604020202020204" pitchFamily="34" charset="0"/>
                <a:ea typeface="Yu Gothic Medium" panose="020B0400000000000000" pitchFamily="34" charset="-128"/>
                <a:cs typeface="Arial" panose="020B0604020202020204" pitchFamily="34" charset="0"/>
              </a:rPr>
              <a:t>.</a:t>
            </a:r>
            <a:r>
              <a:rPr lang="fr" sz="900" dirty="0">
                <a:solidFill>
                  <a:srgbClr val="FF0000"/>
                </a:solidFill>
                <a:latin typeface="Arial" panose="020B0604020202020204" pitchFamily="34" charset="0"/>
                <a:ea typeface="Yu Gothic Medium" panose="020B0400000000000000" pitchFamily="34" charset="-128"/>
                <a:cs typeface="Arial" panose="020B0604020202020204" pitchFamily="34" charset="0"/>
              </a:rPr>
              <a:t> </a:t>
            </a:r>
            <a:r>
              <a:rPr lang="fr" sz="900" dirty="0">
                <a:solidFill>
                  <a:srgbClr val="231F20"/>
                </a:solidFill>
                <a:latin typeface="Arial" panose="020B0604020202020204" pitchFamily="34" charset="0"/>
                <a:ea typeface="Yu Gothic Medium" panose="020B0400000000000000" pitchFamily="34" charset="-128"/>
                <a:cs typeface="Arial" panose="020B0604020202020204" pitchFamily="34" charset="0"/>
              </a:rPr>
              <a:t>Veuillez soigneusement les conserver pour ne pas les égarer.</a:t>
            </a:r>
            <a:endParaRPr sz="900" dirty="0">
              <a:latin typeface="Arial" panose="020B0604020202020204" pitchFamily="34" charset="0"/>
              <a:ea typeface="Yu Gothic Medium" panose="020B0400000000000000" pitchFamily="34" charset="-128"/>
              <a:cs typeface="Arial" panose="020B0604020202020204" pitchFamily="34" charset="0"/>
            </a:endParaRPr>
          </a:p>
          <a:p>
            <a:pPr marL="104139" rtl="0">
              <a:lnSpc>
                <a:spcPct val="100000"/>
              </a:lnSpc>
              <a:spcBef>
                <a:spcPts val="335"/>
              </a:spcBef>
            </a:pPr>
            <a:r>
              <a:rPr lang="fr" sz="900" dirty="0">
                <a:solidFill>
                  <a:srgbClr val="231F20"/>
                </a:solidFill>
                <a:latin typeface="Arial" panose="020B0604020202020204" pitchFamily="34" charset="0"/>
                <a:ea typeface="Yu Gothic Medium" panose="020B0400000000000000" pitchFamily="34" charset="-128"/>
                <a:cs typeface="Arial" panose="020B0604020202020204" pitchFamily="34" charset="0"/>
              </a:rPr>
              <a:t>(Le bon de vaccination et le certificat de vaccination peuvent être rassemblés en un même document.)</a:t>
            </a:r>
            <a:endParaRPr sz="900" dirty="0">
              <a:latin typeface="Arial" panose="020B0604020202020204" pitchFamily="34" charset="0"/>
              <a:ea typeface="Yu Gothic Medium" panose="020B0400000000000000" pitchFamily="34" charset="-128"/>
              <a:cs typeface="Arial" panose="020B0604020202020204" pitchFamily="34" charset="0"/>
            </a:endParaRPr>
          </a:p>
          <a:p>
            <a:pPr marL="140335" marR="137160" indent="-115570" rtl="0">
              <a:lnSpc>
                <a:spcPct val="131200"/>
              </a:lnSpc>
              <a:spcBef>
                <a:spcPts val="5"/>
              </a:spcBef>
            </a:pPr>
            <a:r>
              <a:rPr lang="fr" sz="900" dirty="0">
                <a:solidFill>
                  <a:srgbClr val="231F20"/>
                </a:solidFill>
                <a:latin typeface="Arial" panose="020B0604020202020204" pitchFamily="34" charset="0"/>
                <a:ea typeface="Yu Gothic Medium" panose="020B0400000000000000" pitchFamily="34" charset="-128"/>
                <a:cs typeface="Arial" panose="020B0604020202020204" pitchFamily="34" charset="0"/>
              </a:rPr>
              <a:t>* Avant la vaccination, veuillez prendre votre température chez vous. Si vous avez de la fièvre ou que vous ne vous sentez pas bien, contactez le service municipal ou l’établissement médical où vous avez pris rendez-vous pour la vaccination et vous abstenir de vous faire vacciner ce jour-là.</a:t>
            </a:r>
            <a:endParaRPr sz="900" dirty="0">
              <a:latin typeface="Arial" panose="020B0604020202020204" pitchFamily="34" charset="0"/>
              <a:ea typeface="Yu Gothic Medium" panose="020B0400000000000000" pitchFamily="34" charset="-128"/>
              <a:cs typeface="Arial" panose="020B0604020202020204" pitchFamily="34" charset="0"/>
            </a:endParaRPr>
          </a:p>
          <a:p>
            <a:pPr marL="25400" rtl="0">
              <a:lnSpc>
                <a:spcPct val="100000"/>
              </a:lnSpc>
              <a:spcBef>
                <a:spcPts val="285"/>
              </a:spcBef>
            </a:pPr>
            <a:r>
              <a:rPr lang="fr" sz="900" dirty="0">
                <a:solidFill>
                  <a:srgbClr val="231F20"/>
                </a:solidFill>
                <a:latin typeface="Arial" panose="020B0604020202020204" pitchFamily="34" charset="0"/>
                <a:ea typeface="Yu Gothic Medium" panose="020B0400000000000000" pitchFamily="34" charset="-128"/>
                <a:cs typeface="Arial" panose="020B0604020202020204" pitchFamily="34" charset="0"/>
              </a:rPr>
              <a:t>* Pour la vaccination, veuillez porter </a:t>
            </a:r>
            <a:r>
              <a:rPr lang="fr" sz="1500" b="1" u="sng" baseline="2777" dirty="0">
                <a:solidFill>
                  <a:srgbClr val="F7941D"/>
                </a:solidFill>
                <a:latin typeface="Arial" panose="020B0604020202020204" pitchFamily="34" charset="0"/>
                <a:ea typeface="Yu Gothic Medium" panose="020B0400000000000000" pitchFamily="34" charset="-128"/>
                <a:cs typeface="Arial" panose="020B0604020202020204" pitchFamily="34" charset="0"/>
              </a:rPr>
              <a:t>des vêtements permettant de rapidement dégager votre bras</a:t>
            </a:r>
            <a:r>
              <a:rPr lang="fr" sz="900" dirty="0">
                <a:solidFill>
                  <a:srgbClr val="231F20"/>
                </a:solidFill>
                <a:latin typeface="Arial" panose="020B0604020202020204" pitchFamily="34" charset="0"/>
                <a:ea typeface="Yu Gothic Medium" panose="020B0400000000000000" pitchFamily="34" charset="-128"/>
                <a:cs typeface="Arial" panose="020B0604020202020204" pitchFamily="34" charset="0"/>
              </a:rPr>
              <a:t>.</a:t>
            </a:r>
            <a:endParaRPr sz="900" dirty="0">
              <a:latin typeface="Arial" panose="020B0604020202020204" pitchFamily="34" charset="0"/>
              <a:ea typeface="Yu Gothic Medium" panose="020B0400000000000000" pitchFamily="34" charset="-128"/>
              <a:cs typeface="Arial" panose="020B0604020202020204" pitchFamily="34" charset="0"/>
            </a:endParaRPr>
          </a:p>
        </p:txBody>
      </p:sp>
      <p:sp>
        <p:nvSpPr>
          <p:cNvPr id="53" name="object 12">
            <a:extLst>
              <a:ext uri="{FF2B5EF4-FFF2-40B4-BE49-F238E27FC236}">
                <a16:creationId xmlns:a16="http://schemas.microsoft.com/office/drawing/2014/main" id="{131ABDBE-26A3-4E4F-B1BD-8251D1872295}"/>
              </a:ext>
            </a:extLst>
          </p:cNvPr>
          <p:cNvSpPr txBox="1"/>
          <p:nvPr/>
        </p:nvSpPr>
        <p:spPr>
          <a:xfrm>
            <a:off x="5989944" y="9106407"/>
            <a:ext cx="1252174" cy="107722"/>
          </a:xfrm>
          <a:prstGeom prst="rect">
            <a:avLst/>
          </a:prstGeom>
        </p:spPr>
        <p:txBody>
          <a:bodyPr vert="horz" wrap="square" lIns="0" tIns="0" rIns="0" bIns="0" rtlCol="0">
            <a:spAutoFit/>
          </a:bodyPr>
          <a:lstStyle/>
          <a:p>
            <a:pPr marR="217804" algn="r" rtl="0">
              <a:lnSpc>
                <a:spcPct val="100000"/>
              </a:lnSpc>
              <a:spcBef>
                <a:spcPts val="1095"/>
              </a:spcBef>
            </a:pPr>
            <a:r>
              <a:rPr lang="fr" sz="700" dirty="0">
                <a:solidFill>
                  <a:srgbClr val="231F20"/>
                </a:solidFill>
                <a:latin typeface="Arial" panose="020B0604020202020204" pitchFamily="34" charset="0"/>
                <a:ea typeface="Yu Gothic Medium" panose="020B0400000000000000" pitchFamily="34" charset="-128"/>
                <a:cs typeface="Arial" panose="020B0604020202020204" pitchFamily="34" charset="0"/>
              </a:rPr>
              <a:t>Carte My Number, etc.</a:t>
            </a:r>
            <a:endParaRPr lang="ja-JP" altLang="en-US" sz="700" dirty="0">
              <a:latin typeface="Arial" panose="020B0604020202020204" pitchFamily="34" charset="0"/>
              <a:ea typeface="Yu Gothic Medium" panose="020B0400000000000000" pitchFamily="34" charset="-128"/>
              <a:cs typeface="Arial" panose="020B0604020202020204" pitchFamily="34" charset="0"/>
            </a:endParaRPr>
          </a:p>
        </p:txBody>
      </p:sp>
      <p:sp>
        <p:nvSpPr>
          <p:cNvPr id="54" name="object 11">
            <a:extLst>
              <a:ext uri="{FF2B5EF4-FFF2-40B4-BE49-F238E27FC236}">
                <a16:creationId xmlns:a16="http://schemas.microsoft.com/office/drawing/2014/main" id="{A1D2C849-B615-8047-A06C-85DF73302A57}"/>
              </a:ext>
            </a:extLst>
          </p:cNvPr>
          <p:cNvSpPr txBox="1"/>
          <p:nvPr/>
        </p:nvSpPr>
        <p:spPr>
          <a:xfrm>
            <a:off x="507413" y="8527006"/>
            <a:ext cx="793577" cy="359073"/>
          </a:xfrm>
          <a:prstGeom prst="rect">
            <a:avLst/>
          </a:prstGeom>
        </p:spPr>
        <p:txBody>
          <a:bodyPr vert="horz" wrap="square" lIns="0" tIns="0" rIns="0" bIns="0" rtlCol="0">
            <a:spAutoFit/>
          </a:bodyPr>
          <a:lstStyle/>
          <a:p>
            <a:pPr marL="176530" rtl="0">
              <a:lnSpc>
                <a:spcPct val="100000"/>
              </a:lnSpc>
              <a:spcBef>
                <a:spcPts val="465"/>
              </a:spcBef>
              <a:tabLst>
                <a:tab pos="746760" algn="l"/>
              </a:tabLst>
            </a:pPr>
            <a:r>
              <a:rPr lang="fr" sz="800" b="1" dirty="0">
                <a:solidFill>
                  <a:schemeClr val="bg1"/>
                </a:solidFill>
                <a:latin typeface="Arial" panose="020B0604020202020204" pitchFamily="34" charset="0"/>
                <a:ea typeface="游ゴシック" panose="020B0400000000000000" pitchFamily="50" charset="-128"/>
                <a:cs typeface="Arial" panose="020B0604020202020204" pitchFamily="34" charset="0"/>
              </a:rPr>
              <a:t>Documents</a:t>
            </a:r>
            <a:endParaRPr sz="1050" b="1" dirty="0">
              <a:solidFill>
                <a:schemeClr val="bg1"/>
              </a:solidFill>
              <a:latin typeface="Arial" panose="020B0604020202020204" pitchFamily="34" charset="0"/>
              <a:ea typeface="游ゴシック" panose="020B0400000000000000" pitchFamily="50" charset="-128"/>
              <a:cs typeface="Arial" panose="020B0604020202020204" pitchFamily="34" charset="0"/>
            </a:endParaRPr>
          </a:p>
          <a:p>
            <a:pPr marL="176530" rtl="0">
              <a:lnSpc>
                <a:spcPct val="100000"/>
              </a:lnSpc>
              <a:spcBef>
                <a:spcPts val="365"/>
              </a:spcBef>
              <a:tabLst>
                <a:tab pos="746760" algn="l"/>
              </a:tabLst>
            </a:pPr>
            <a:r>
              <a:rPr lang="fr" sz="1200" b="1" baseline="15432" dirty="0">
                <a:solidFill>
                  <a:schemeClr val="bg1"/>
                </a:solidFill>
                <a:latin typeface="Arial" panose="020B0604020202020204" pitchFamily="34" charset="0"/>
                <a:ea typeface="游ゴシック" panose="020B0400000000000000" pitchFamily="50" charset="-128"/>
                <a:cs typeface="Arial" panose="020B0604020202020204" pitchFamily="34" charset="0"/>
              </a:rPr>
              <a:t>à présenter</a:t>
            </a:r>
            <a:endParaRPr sz="1050" b="1" dirty="0">
              <a:solidFill>
                <a:schemeClr val="bg1"/>
              </a:solidFill>
              <a:latin typeface="Arial" panose="020B0604020202020204" pitchFamily="34" charset="0"/>
              <a:ea typeface="游ゴシック" panose="020B0400000000000000" pitchFamily="50" charset="-128"/>
              <a:cs typeface="Arial" panose="020B0604020202020204" pitchFamily="34" charset="0"/>
            </a:endParaRPr>
          </a:p>
        </p:txBody>
      </p:sp>
      <p:grpSp>
        <p:nvGrpSpPr>
          <p:cNvPr id="42" name="グループ化 41">
            <a:extLst>
              <a:ext uri="{FF2B5EF4-FFF2-40B4-BE49-F238E27FC236}">
                <a16:creationId xmlns:a16="http://schemas.microsoft.com/office/drawing/2014/main" id="{1E65CD50-B0F8-EE46-8E8A-8195640B017A}"/>
              </a:ext>
            </a:extLst>
          </p:cNvPr>
          <p:cNvGrpSpPr/>
          <p:nvPr/>
        </p:nvGrpSpPr>
        <p:grpSpPr>
          <a:xfrm>
            <a:off x="3646582" y="4378325"/>
            <a:ext cx="3335828" cy="1044575"/>
            <a:chOff x="3646582" y="4420273"/>
            <a:chExt cx="3335828" cy="1044575"/>
          </a:xfrm>
        </p:grpSpPr>
        <p:sp>
          <p:nvSpPr>
            <p:cNvPr id="5" name="object 5"/>
            <p:cNvSpPr/>
            <p:nvPr/>
          </p:nvSpPr>
          <p:spPr>
            <a:xfrm>
              <a:off x="3741638" y="4420273"/>
              <a:ext cx="3240772" cy="1044575"/>
            </a:xfrm>
            <a:custGeom>
              <a:avLst/>
              <a:gdLst/>
              <a:ahLst/>
              <a:cxnLst/>
              <a:rect l="l" t="t" r="r" b="b"/>
              <a:pathLst>
                <a:path w="3060065" h="1044575">
                  <a:moveTo>
                    <a:pt x="3059988" y="1044003"/>
                  </a:moveTo>
                  <a:lnTo>
                    <a:pt x="2015985" y="1044003"/>
                  </a:lnTo>
                  <a:lnTo>
                    <a:pt x="2015985" y="0"/>
                  </a:lnTo>
                  <a:lnTo>
                    <a:pt x="3059988" y="0"/>
                  </a:lnTo>
                  <a:lnTo>
                    <a:pt x="3059988" y="1044003"/>
                  </a:lnTo>
                  <a:close/>
                </a:path>
                <a:path w="3060065" h="1044575">
                  <a:moveTo>
                    <a:pt x="3059988" y="1044003"/>
                  </a:moveTo>
                  <a:lnTo>
                    <a:pt x="0" y="1044003"/>
                  </a:lnTo>
                  <a:lnTo>
                    <a:pt x="0" y="0"/>
                  </a:lnTo>
                  <a:lnTo>
                    <a:pt x="3059988" y="0"/>
                  </a:lnTo>
                  <a:lnTo>
                    <a:pt x="3059988" y="1044003"/>
                  </a:lnTo>
                  <a:close/>
                </a:path>
              </a:pathLst>
            </a:custGeom>
            <a:ln w="11620">
              <a:solidFill>
                <a:srgbClr val="050100"/>
              </a:solidFill>
            </a:ln>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7" name="object 7"/>
            <p:cNvSpPr/>
            <p:nvPr/>
          </p:nvSpPr>
          <p:spPr>
            <a:xfrm>
              <a:off x="5938335" y="4470411"/>
              <a:ext cx="1016799" cy="993851"/>
            </a:xfrm>
            <a:prstGeom prst="rect">
              <a:avLst/>
            </a:prstGeom>
            <a:blipFill>
              <a:blip r:embed="rId2" cstate="print"/>
              <a:stretch>
                <a:fillRect/>
              </a:stretch>
            </a:blipFill>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25" name="object 6">
              <a:extLst>
                <a:ext uri="{FF2B5EF4-FFF2-40B4-BE49-F238E27FC236}">
                  <a16:creationId xmlns:a16="http://schemas.microsoft.com/office/drawing/2014/main" id="{9C45F1CA-E425-834B-AA15-DE27F4C4B458}"/>
                </a:ext>
              </a:extLst>
            </p:cNvPr>
            <p:cNvSpPr txBox="1"/>
            <p:nvPr/>
          </p:nvSpPr>
          <p:spPr>
            <a:xfrm>
              <a:off x="3646582" y="4449973"/>
              <a:ext cx="2119218" cy="743793"/>
            </a:xfrm>
            <a:prstGeom prst="rect">
              <a:avLst/>
            </a:prstGeom>
          </p:spPr>
          <p:txBody>
            <a:bodyPr vert="horz" wrap="square" lIns="0" tIns="50800" rIns="0" bIns="0" rtlCol="0">
              <a:spAutoFit/>
            </a:bodyPr>
            <a:lstStyle/>
            <a:p>
              <a:pPr algn="ctr" rtl="0">
                <a:lnSpc>
                  <a:spcPts val="1000"/>
                </a:lnSpc>
                <a:spcBef>
                  <a:spcPts val="400"/>
                </a:spcBef>
              </a:pPr>
              <a:r>
                <a:rPr lang="fr" sz="900" b="1" dirty="0">
                  <a:solidFill>
                    <a:srgbClr val="231F20"/>
                  </a:solidFill>
                  <a:latin typeface="Arial" panose="020B0604020202020204" pitchFamily="34" charset="0"/>
                  <a:ea typeface="Yu Gothic" panose="020B0400000000000000" pitchFamily="34" charset="-128"/>
                  <a:cs typeface="Arial" panose="020B0604020202020204" pitchFamily="34" charset="0"/>
                </a:rPr>
                <a:t>Site web d’informations générales</a:t>
              </a:r>
            </a:p>
            <a:p>
              <a:pPr algn="ctr" rtl="0">
                <a:lnSpc>
                  <a:spcPts val="1000"/>
                </a:lnSpc>
                <a:spcBef>
                  <a:spcPts val="400"/>
                </a:spcBef>
              </a:pPr>
              <a:r>
                <a:rPr lang="fr" sz="900" b="1" dirty="0">
                  <a:solidFill>
                    <a:srgbClr val="231F20"/>
                  </a:solidFill>
                  <a:latin typeface="Arial" panose="020B0604020202020204" pitchFamily="34" charset="0"/>
                  <a:ea typeface="Yu Gothic" panose="020B0400000000000000" pitchFamily="34" charset="-128"/>
                  <a:cs typeface="Arial" panose="020B0604020202020204" pitchFamily="34" charset="0"/>
                </a:rPr>
                <a:t>sur la vaccination</a:t>
              </a:r>
              <a:endParaRPr sz="900" b="1" dirty="0">
                <a:latin typeface="Arial" panose="020B0604020202020204" pitchFamily="34" charset="0"/>
                <a:ea typeface="Yu Gothic" panose="020B0400000000000000" pitchFamily="34" charset="-128"/>
                <a:cs typeface="Arial" panose="020B0604020202020204" pitchFamily="34" charset="0"/>
              </a:endParaRPr>
            </a:p>
            <a:p>
              <a:pPr marL="23495" algn="ctr" rtl="0">
                <a:lnSpc>
                  <a:spcPts val="1100"/>
                </a:lnSpc>
                <a:spcBef>
                  <a:spcPts val="370"/>
                </a:spcBef>
              </a:pPr>
              <a:r>
                <a:rPr lang="fr" sz="1000" b="1" dirty="0">
                  <a:solidFill>
                    <a:srgbClr val="231F20"/>
                  </a:solidFill>
                  <a:latin typeface="Arial" panose="020B0604020202020204" pitchFamily="34" charset="0"/>
                  <a:ea typeface="Yu Gothic" panose="020B0400000000000000" pitchFamily="34" charset="-128"/>
                  <a:cs typeface="Arial" panose="020B0604020202020204" pitchFamily="34" charset="0"/>
                </a:rPr>
                <a:t>« Guide de vaccination </a:t>
              </a:r>
            </a:p>
            <a:p>
              <a:pPr marL="23495" algn="ctr" rtl="0">
                <a:lnSpc>
                  <a:spcPts val="1100"/>
                </a:lnSpc>
                <a:spcBef>
                  <a:spcPts val="370"/>
                </a:spcBef>
              </a:pPr>
              <a:r>
                <a:rPr lang="fr" sz="1000" b="1" dirty="0">
                  <a:solidFill>
                    <a:srgbClr val="231F20"/>
                  </a:solidFill>
                  <a:latin typeface="Arial" panose="020B0604020202020204" pitchFamily="34" charset="0"/>
                  <a:ea typeface="Yu Gothic" panose="020B0400000000000000" pitchFamily="34" charset="-128"/>
                  <a:cs typeface="Arial" panose="020B0604020202020204" pitchFamily="34" charset="0"/>
                </a:rPr>
                <a:t>COVID-19 </a:t>
              </a:r>
              <a:r>
                <a:rPr lang="fr" sz="1100" b="1" dirty="0">
                  <a:solidFill>
                    <a:srgbClr val="231F20"/>
                  </a:solidFill>
                  <a:latin typeface="Arial" panose="020B0604020202020204" pitchFamily="34" charset="0"/>
                  <a:ea typeface="Yu Gothic" panose="020B0400000000000000" pitchFamily="34" charset="-128"/>
                  <a:cs typeface="Arial" panose="020B0604020202020204" pitchFamily="34" charset="0"/>
                </a:rPr>
                <a:t>»</a:t>
              </a:r>
              <a:endParaRPr sz="1100" b="1" dirty="0">
                <a:latin typeface="Arial" panose="020B0604020202020204" pitchFamily="34" charset="0"/>
                <a:ea typeface="Yu Gothic" panose="020B0400000000000000" pitchFamily="34" charset="-128"/>
                <a:cs typeface="Arial" panose="020B0604020202020204" pitchFamily="34" charset="0"/>
              </a:endParaRPr>
            </a:p>
          </p:txBody>
        </p:sp>
        <p:sp>
          <p:nvSpPr>
            <p:cNvPr id="55" name="object 6">
              <a:extLst>
                <a:ext uri="{FF2B5EF4-FFF2-40B4-BE49-F238E27FC236}">
                  <a16:creationId xmlns:a16="http://schemas.microsoft.com/office/drawing/2014/main" id="{7C2BDBF5-6960-1A47-9E15-28BEF4084769}"/>
                </a:ext>
              </a:extLst>
            </p:cNvPr>
            <p:cNvSpPr txBox="1"/>
            <p:nvPr/>
          </p:nvSpPr>
          <p:spPr>
            <a:xfrm>
              <a:off x="3979423" y="5179436"/>
              <a:ext cx="1695450" cy="205184"/>
            </a:xfrm>
            <a:prstGeom prst="rect">
              <a:avLst/>
            </a:prstGeom>
          </p:spPr>
          <p:txBody>
            <a:bodyPr vert="horz" wrap="square" lIns="0" tIns="50800" rIns="0" bIns="0" rtlCol="0">
              <a:spAutoFit/>
            </a:bodyPr>
            <a:lstStyle/>
            <a:p>
              <a:pPr algn="ctr" rtl="0">
                <a:lnSpc>
                  <a:spcPct val="100000"/>
                </a:lnSpc>
                <a:spcBef>
                  <a:spcPts val="570"/>
                </a:spcBef>
              </a:pPr>
              <a:r>
                <a:rPr lang="fr" sz="1000" b="1" u="sng" dirty="0">
                  <a:solidFill>
                    <a:srgbClr val="2E3092"/>
                  </a:solidFill>
                  <a:latin typeface="Arial" panose="020B0604020202020204" pitchFamily="34" charset="0"/>
                  <a:ea typeface="Yu Gothic" panose="020B0400000000000000" pitchFamily="34" charset="-128"/>
                  <a:cs typeface="Arial" panose="020B0604020202020204" pitchFamily="34" charset="0"/>
                </a:rPr>
                <a:t>https://v-sys.mhlw.go.jp</a:t>
              </a:r>
              <a:endParaRPr sz="1000" b="1" u="sng" dirty="0">
                <a:latin typeface="Arial" panose="020B0604020202020204" pitchFamily="34" charset="0"/>
                <a:ea typeface="Yu Gothic" panose="020B0400000000000000" pitchFamily="34" charset="-128"/>
                <a:cs typeface="Arial" panose="020B0604020202020204" pitchFamily="34" charset="0"/>
              </a:endParaRPr>
            </a:p>
          </p:txBody>
        </p:sp>
      </p:grpSp>
      <p:pic>
        <p:nvPicPr>
          <p:cNvPr id="57" name="図 56">
            <a:extLst>
              <a:ext uri="{FF2B5EF4-FFF2-40B4-BE49-F238E27FC236}">
                <a16:creationId xmlns:a16="http://schemas.microsoft.com/office/drawing/2014/main" id="{2933B6CB-C3F6-D344-837B-DA26A5F0E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907" y="8625060"/>
            <a:ext cx="676978" cy="423799"/>
          </a:xfrm>
          <a:prstGeom prst="rect">
            <a:avLst/>
          </a:prstGeom>
        </p:spPr>
      </p:pic>
      <p:pic>
        <p:nvPicPr>
          <p:cNvPr id="59" name="図 58">
            <a:extLst>
              <a:ext uri="{FF2B5EF4-FFF2-40B4-BE49-F238E27FC236}">
                <a16:creationId xmlns:a16="http://schemas.microsoft.com/office/drawing/2014/main" id="{390C81B3-1CEA-C841-8BB3-77E2F02252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2008" y="7201697"/>
            <a:ext cx="826212" cy="983944"/>
          </a:xfrm>
          <a:prstGeom prst="rect">
            <a:avLst/>
          </a:prstGeom>
        </p:spPr>
      </p:pic>
      <p:sp>
        <p:nvSpPr>
          <p:cNvPr id="60" name="object 13">
            <a:extLst>
              <a:ext uri="{FF2B5EF4-FFF2-40B4-BE49-F238E27FC236}">
                <a16:creationId xmlns:a16="http://schemas.microsoft.com/office/drawing/2014/main" id="{47B7F6B5-F72C-544A-A78B-5A14D06607D3}"/>
              </a:ext>
            </a:extLst>
          </p:cNvPr>
          <p:cNvSpPr txBox="1"/>
          <p:nvPr/>
        </p:nvSpPr>
        <p:spPr>
          <a:xfrm>
            <a:off x="6260672" y="8449618"/>
            <a:ext cx="275861" cy="230832"/>
          </a:xfrm>
          <a:prstGeom prst="rect">
            <a:avLst/>
          </a:prstGeom>
        </p:spPr>
        <p:txBody>
          <a:bodyPr vert="horz" wrap="square" lIns="0" tIns="0" rIns="0" bIns="0" rtlCol="0">
            <a:spAutoFit/>
          </a:bodyPr>
          <a:lstStyle/>
          <a:p>
            <a:pPr marL="125095" algn="ctr" rtl="0">
              <a:lnSpc>
                <a:spcPct val="100000"/>
              </a:lnSpc>
              <a:tabLst>
                <a:tab pos="1721485" algn="l"/>
                <a:tab pos="1722120" algn="l"/>
              </a:tabLst>
            </a:pPr>
            <a:r>
              <a:rPr lang="fr" sz="1500" b="1" dirty="0">
                <a:solidFill>
                  <a:srgbClr val="231F20"/>
                </a:solidFill>
                <a:latin typeface="Arial" panose="020B0604020202020204" pitchFamily="34" charset="0"/>
                <a:ea typeface="Yu Gothic" panose="020B0400000000000000" pitchFamily="34" charset="-128"/>
                <a:cs typeface="Arial" panose="020B0604020202020204" pitchFamily="34" charset="0"/>
              </a:rPr>
              <a:t>＋</a:t>
            </a:r>
            <a:endParaRPr lang="ja-JP" altLang="en-US" sz="1500" b="1" dirty="0">
              <a:latin typeface="Arial" panose="020B0604020202020204" pitchFamily="34" charset="0"/>
              <a:ea typeface="Yu Gothic" panose="020B0400000000000000" pitchFamily="34" charset="-128"/>
              <a:cs typeface="Arial" panose="020B0604020202020204" pitchFamily="34" charset="0"/>
            </a:endParaRPr>
          </a:p>
        </p:txBody>
      </p:sp>
      <p:pic>
        <p:nvPicPr>
          <p:cNvPr id="62" name="図 61">
            <a:extLst>
              <a:ext uri="{FF2B5EF4-FFF2-40B4-BE49-F238E27FC236}">
                <a16:creationId xmlns:a16="http://schemas.microsoft.com/office/drawing/2014/main" id="{6A00E028-7FDB-AB48-AD86-4139D5E7D6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9594" y="675520"/>
            <a:ext cx="832875" cy="1020944"/>
          </a:xfrm>
          <a:prstGeom prst="rect">
            <a:avLst/>
          </a:prstGeom>
        </p:spPr>
      </p:pic>
      <p:pic>
        <p:nvPicPr>
          <p:cNvPr id="64" name="図 63">
            <a:extLst>
              <a:ext uri="{FF2B5EF4-FFF2-40B4-BE49-F238E27FC236}">
                <a16:creationId xmlns:a16="http://schemas.microsoft.com/office/drawing/2014/main" id="{54FCF94F-1817-2343-A370-251840BD0A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5583" y="2298700"/>
            <a:ext cx="1396886" cy="1336589"/>
          </a:xfrm>
          <a:prstGeom prst="rect">
            <a:avLst/>
          </a:prstGeom>
        </p:spPr>
      </p:pic>
      <p:sp>
        <p:nvSpPr>
          <p:cNvPr id="58" name="object 13">
            <a:extLst>
              <a:ext uri="{FF2B5EF4-FFF2-40B4-BE49-F238E27FC236}">
                <a16:creationId xmlns:a16="http://schemas.microsoft.com/office/drawing/2014/main" id="{CAE10004-02D2-D440-8C99-9D14F0033A14}"/>
              </a:ext>
            </a:extLst>
          </p:cNvPr>
          <p:cNvSpPr txBox="1"/>
          <p:nvPr/>
        </p:nvSpPr>
        <p:spPr>
          <a:xfrm>
            <a:off x="561634" y="2763606"/>
            <a:ext cx="5456358" cy="194220"/>
          </a:xfrm>
          <a:prstGeom prst="rect">
            <a:avLst/>
          </a:prstGeom>
        </p:spPr>
        <p:txBody>
          <a:bodyPr vert="horz" wrap="square" lIns="0" tIns="0" rIns="0" bIns="0" rtlCol="0">
            <a:spAutoFit/>
          </a:bodyPr>
          <a:lstStyle/>
          <a:p>
            <a:pPr marL="12700" marR="5080" rtl="0">
              <a:lnSpc>
                <a:spcPct val="142800"/>
              </a:lnSpc>
              <a:spcBef>
                <a:spcPts val="1030"/>
              </a:spcBef>
            </a:pPr>
            <a:r>
              <a:rPr lang="fr" sz="1000" b="1" dirty="0">
                <a:solidFill>
                  <a:srgbClr val="231F20"/>
                </a:solidFill>
                <a:latin typeface="Arial" panose="020B0604020202020204" pitchFamily="34" charset="0"/>
                <a:ea typeface="Yu Gothic" panose="020B0400000000000000" pitchFamily="34" charset="-128"/>
                <a:cs typeface="Arial" panose="020B0604020202020204" pitchFamily="34" charset="0"/>
              </a:rPr>
              <a:t>Vous pouvez vous faire vacciner une fois que vous avez reçu votre bon de vaccination.</a:t>
            </a:r>
            <a:endParaRPr sz="1000" b="1" dirty="0">
              <a:latin typeface="Arial" panose="020B0604020202020204" pitchFamily="34" charset="0"/>
              <a:ea typeface="Yu Gothic" panose="020B0400000000000000" pitchFamily="34" charset="-128"/>
              <a:cs typeface="Arial" panose="020B0604020202020204" pitchFamily="34" charset="0"/>
            </a:endParaRPr>
          </a:p>
        </p:txBody>
      </p:sp>
      <p:grpSp>
        <p:nvGrpSpPr>
          <p:cNvPr id="38" name="グループ化 37">
            <a:extLst>
              <a:ext uri="{FF2B5EF4-FFF2-40B4-BE49-F238E27FC236}">
                <a16:creationId xmlns:a16="http://schemas.microsoft.com/office/drawing/2014/main" id="{152233AB-07DE-45F1-8C3B-B147091544FD}"/>
              </a:ext>
            </a:extLst>
          </p:cNvPr>
          <p:cNvGrpSpPr/>
          <p:nvPr/>
        </p:nvGrpSpPr>
        <p:grpSpPr>
          <a:xfrm>
            <a:off x="2374337" y="1585339"/>
            <a:ext cx="2808605" cy="342265"/>
            <a:chOff x="2374337" y="1755316"/>
            <a:chExt cx="2808605" cy="342265"/>
          </a:xfrm>
        </p:grpSpPr>
        <p:sp>
          <p:nvSpPr>
            <p:cNvPr id="20" name="object 20"/>
            <p:cNvSpPr/>
            <p:nvPr/>
          </p:nvSpPr>
          <p:spPr>
            <a:xfrm>
              <a:off x="2374337" y="1755316"/>
              <a:ext cx="2808605" cy="342265"/>
            </a:xfrm>
            <a:custGeom>
              <a:avLst/>
              <a:gdLst/>
              <a:ahLst/>
              <a:cxnLst/>
              <a:rect l="l" t="t" r="r" b="b"/>
              <a:pathLst>
                <a:path w="2808604" h="342264">
                  <a:moveTo>
                    <a:pt x="2664002" y="0"/>
                  </a:moveTo>
                  <a:lnTo>
                    <a:pt x="143992" y="0"/>
                  </a:lnTo>
                  <a:lnTo>
                    <a:pt x="98610" y="7372"/>
                  </a:lnTo>
                  <a:lnTo>
                    <a:pt x="59099" y="27876"/>
                  </a:lnTo>
                  <a:lnTo>
                    <a:pt x="27880" y="59094"/>
                  </a:lnTo>
                  <a:lnTo>
                    <a:pt x="7373" y="98605"/>
                  </a:lnTo>
                  <a:lnTo>
                    <a:pt x="0" y="143992"/>
                  </a:lnTo>
                  <a:lnTo>
                    <a:pt x="0" y="342010"/>
                  </a:lnTo>
                  <a:lnTo>
                    <a:pt x="2807995" y="342010"/>
                  </a:lnTo>
                  <a:lnTo>
                    <a:pt x="2807995" y="143992"/>
                  </a:lnTo>
                  <a:lnTo>
                    <a:pt x="2800621" y="98605"/>
                  </a:lnTo>
                  <a:lnTo>
                    <a:pt x="2780115" y="59094"/>
                  </a:lnTo>
                  <a:lnTo>
                    <a:pt x="2748895" y="27876"/>
                  </a:lnTo>
                  <a:lnTo>
                    <a:pt x="2709384" y="7372"/>
                  </a:lnTo>
                  <a:lnTo>
                    <a:pt x="2664002" y="0"/>
                  </a:lnTo>
                  <a:close/>
                </a:path>
              </a:pathLst>
            </a:custGeom>
            <a:solidFill>
              <a:srgbClr val="FFCB04"/>
            </a:solidFill>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36" name="object 3">
              <a:extLst>
                <a:ext uri="{FF2B5EF4-FFF2-40B4-BE49-F238E27FC236}">
                  <a16:creationId xmlns:a16="http://schemas.microsoft.com/office/drawing/2014/main" id="{84773936-E686-3A40-B0C0-E978AB1B8138}"/>
                </a:ext>
              </a:extLst>
            </p:cNvPr>
            <p:cNvSpPr txBox="1"/>
            <p:nvPr/>
          </p:nvSpPr>
          <p:spPr>
            <a:xfrm>
              <a:off x="2521378" y="1837963"/>
              <a:ext cx="2421623" cy="215444"/>
            </a:xfrm>
            <a:prstGeom prst="rect">
              <a:avLst/>
            </a:prstGeom>
          </p:spPr>
          <p:txBody>
            <a:bodyPr vert="horz" wrap="square" lIns="0" tIns="0" rIns="0" bIns="0" rtlCol="0">
              <a:spAutoFit/>
            </a:bodyPr>
            <a:lstStyle/>
            <a:p>
              <a:pPr marL="41275" algn="ctr" rtl="0">
                <a:lnSpc>
                  <a:spcPct val="100000"/>
                </a:lnSpc>
                <a:spcBef>
                  <a:spcPts val="1255"/>
                </a:spcBef>
              </a:pPr>
              <a:r>
                <a:rPr lang="fr" sz="1400" b="1" dirty="0">
                  <a:solidFill>
                    <a:srgbClr val="231F20"/>
                  </a:solidFill>
                  <a:latin typeface="Arial" panose="020B0604020202020204" pitchFamily="34" charset="0"/>
                  <a:ea typeface="Yu Gothic" panose="020B0400000000000000" pitchFamily="34" charset="-128"/>
                  <a:cs typeface="Arial" panose="020B0604020202020204" pitchFamily="34" charset="0"/>
                </a:rPr>
                <a:t>Procédure de vaccination</a:t>
              </a:r>
              <a:endParaRPr sz="1400" b="1" dirty="0">
                <a:latin typeface="Arial" panose="020B0604020202020204" pitchFamily="34" charset="0"/>
                <a:ea typeface="Yu Gothic" panose="020B0400000000000000" pitchFamily="34" charset="-128"/>
                <a:cs typeface="Arial" panose="020B060402020202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939" y="286016"/>
            <a:ext cx="7558405" cy="6864350"/>
          </a:xfrm>
          <a:custGeom>
            <a:avLst/>
            <a:gdLst/>
            <a:ahLst/>
            <a:cxnLst/>
            <a:rect l="l" t="t" r="r" b="b"/>
            <a:pathLst>
              <a:path w="7558405" h="6864350">
                <a:moveTo>
                  <a:pt x="0" y="6863956"/>
                </a:moveTo>
                <a:lnTo>
                  <a:pt x="7558341" y="6863956"/>
                </a:lnTo>
                <a:lnTo>
                  <a:pt x="7558341" y="0"/>
                </a:lnTo>
                <a:lnTo>
                  <a:pt x="0" y="0"/>
                </a:lnTo>
                <a:lnTo>
                  <a:pt x="0" y="6863956"/>
                </a:lnTo>
                <a:close/>
              </a:path>
            </a:pathLst>
          </a:custGeom>
          <a:solidFill>
            <a:srgbClr val="FFF4DB"/>
          </a:solidFill>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3" name="object 3"/>
          <p:cNvSpPr/>
          <p:nvPr/>
        </p:nvSpPr>
        <p:spPr>
          <a:xfrm>
            <a:off x="1654568" y="5763419"/>
            <a:ext cx="5544185" cy="1179830"/>
          </a:xfrm>
          <a:custGeom>
            <a:avLst/>
            <a:gdLst/>
            <a:ahLst/>
            <a:cxnLst/>
            <a:rect l="l" t="t" r="r" b="b"/>
            <a:pathLst>
              <a:path w="5544184" h="1179829">
                <a:moveTo>
                  <a:pt x="0" y="1179309"/>
                </a:moveTo>
                <a:lnTo>
                  <a:pt x="5543778" y="1179309"/>
                </a:lnTo>
                <a:lnTo>
                  <a:pt x="5543778" y="0"/>
                </a:lnTo>
                <a:lnTo>
                  <a:pt x="0" y="0"/>
                </a:lnTo>
                <a:lnTo>
                  <a:pt x="0" y="1179309"/>
                </a:lnTo>
                <a:close/>
              </a:path>
            </a:pathLst>
          </a:custGeom>
          <a:solidFill>
            <a:srgbClr val="FFFFFF"/>
          </a:solidFill>
        </p:spPr>
        <p:txBody>
          <a:bodyPr wrap="square" lIns="0" tIns="0" rIns="0" bIns="0" rtlCol="0"/>
          <a:lstStyle/>
          <a:p>
            <a:pPr rtl="0"/>
            <a:endParaRPr>
              <a:latin typeface="Arial" panose="020B0604020202020204" pitchFamily="34" charset="0"/>
              <a:cs typeface="Arial" panose="020B0604020202020204" pitchFamily="34" charset="0"/>
            </a:endParaRPr>
          </a:p>
        </p:txBody>
      </p:sp>
      <p:grpSp>
        <p:nvGrpSpPr>
          <p:cNvPr id="4" name="object 4"/>
          <p:cNvGrpSpPr/>
          <p:nvPr/>
        </p:nvGrpSpPr>
        <p:grpSpPr>
          <a:xfrm>
            <a:off x="-1667" y="7150366"/>
            <a:ext cx="7560309" cy="3540125"/>
            <a:chOff x="-1667" y="7150366"/>
            <a:chExt cx="7560309" cy="3540125"/>
          </a:xfrm>
        </p:grpSpPr>
        <p:sp>
          <p:nvSpPr>
            <p:cNvPr id="5" name="object 5"/>
            <p:cNvSpPr/>
            <p:nvPr/>
          </p:nvSpPr>
          <p:spPr>
            <a:xfrm>
              <a:off x="0" y="7150366"/>
              <a:ext cx="7558405" cy="3540125"/>
            </a:xfrm>
            <a:custGeom>
              <a:avLst/>
              <a:gdLst/>
              <a:ahLst/>
              <a:cxnLst/>
              <a:rect l="l" t="t" r="r" b="b"/>
              <a:pathLst>
                <a:path w="7558405" h="3540125">
                  <a:moveTo>
                    <a:pt x="7558341" y="0"/>
                  </a:moveTo>
                  <a:lnTo>
                    <a:pt x="0" y="0"/>
                  </a:lnTo>
                  <a:lnTo>
                    <a:pt x="0" y="3540061"/>
                  </a:lnTo>
                  <a:lnTo>
                    <a:pt x="7558341" y="3540061"/>
                  </a:lnTo>
                  <a:lnTo>
                    <a:pt x="7558341" y="0"/>
                  </a:lnTo>
                  <a:close/>
                </a:path>
              </a:pathLst>
            </a:custGeom>
            <a:solidFill>
              <a:srgbClr val="FFFFFF"/>
            </a:solidFill>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6" name="object 6"/>
            <p:cNvSpPr/>
            <p:nvPr/>
          </p:nvSpPr>
          <p:spPr>
            <a:xfrm>
              <a:off x="-1667" y="8533691"/>
              <a:ext cx="7560309" cy="0"/>
            </a:xfrm>
            <a:custGeom>
              <a:avLst/>
              <a:gdLst/>
              <a:ahLst/>
              <a:cxnLst/>
              <a:rect l="l" t="t" r="r" b="b"/>
              <a:pathLst>
                <a:path w="7560309">
                  <a:moveTo>
                    <a:pt x="7560005" y="0"/>
                  </a:moveTo>
                  <a:lnTo>
                    <a:pt x="0" y="0"/>
                  </a:lnTo>
                </a:path>
              </a:pathLst>
            </a:custGeom>
            <a:ln w="3594">
              <a:solidFill>
                <a:srgbClr val="231F20"/>
              </a:solidFill>
            </a:ln>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7" name="object 7"/>
            <p:cNvSpPr/>
            <p:nvPr/>
          </p:nvSpPr>
          <p:spPr>
            <a:xfrm>
              <a:off x="358327" y="8035625"/>
              <a:ext cx="5932805" cy="0"/>
            </a:xfrm>
            <a:custGeom>
              <a:avLst/>
              <a:gdLst/>
              <a:ahLst/>
              <a:cxnLst/>
              <a:rect l="l" t="t" r="r" b="b"/>
              <a:pathLst>
                <a:path w="5932805">
                  <a:moveTo>
                    <a:pt x="5932538" y="0"/>
                  </a:moveTo>
                  <a:lnTo>
                    <a:pt x="0" y="0"/>
                  </a:lnTo>
                </a:path>
              </a:pathLst>
            </a:custGeom>
            <a:ln w="10795">
              <a:solidFill>
                <a:srgbClr val="231F20"/>
              </a:solidFill>
            </a:ln>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8" name="object 8"/>
            <p:cNvSpPr/>
            <p:nvPr/>
          </p:nvSpPr>
          <p:spPr>
            <a:xfrm>
              <a:off x="4009261" y="7528091"/>
              <a:ext cx="2101215" cy="332740"/>
            </a:xfrm>
            <a:custGeom>
              <a:avLst/>
              <a:gdLst/>
              <a:ahLst/>
              <a:cxnLst/>
              <a:rect l="l" t="t" r="r" b="b"/>
              <a:pathLst>
                <a:path w="2101215" h="332740">
                  <a:moveTo>
                    <a:pt x="2064613" y="0"/>
                  </a:moveTo>
                  <a:lnTo>
                    <a:pt x="36004" y="0"/>
                  </a:lnTo>
                  <a:lnTo>
                    <a:pt x="22020" y="2843"/>
                  </a:lnTo>
                  <a:lnTo>
                    <a:pt x="10572" y="10582"/>
                  </a:lnTo>
                  <a:lnTo>
                    <a:pt x="2839" y="22031"/>
                  </a:lnTo>
                  <a:lnTo>
                    <a:pt x="0" y="36004"/>
                  </a:lnTo>
                  <a:lnTo>
                    <a:pt x="0" y="296557"/>
                  </a:lnTo>
                  <a:lnTo>
                    <a:pt x="2839" y="310534"/>
                  </a:lnTo>
                  <a:lnTo>
                    <a:pt x="10572" y="321978"/>
                  </a:lnTo>
                  <a:lnTo>
                    <a:pt x="22020" y="329710"/>
                  </a:lnTo>
                  <a:lnTo>
                    <a:pt x="36004" y="332549"/>
                  </a:lnTo>
                  <a:lnTo>
                    <a:pt x="2064613" y="332549"/>
                  </a:lnTo>
                  <a:lnTo>
                    <a:pt x="2078592" y="329710"/>
                  </a:lnTo>
                  <a:lnTo>
                    <a:pt x="2090040" y="321978"/>
                  </a:lnTo>
                  <a:lnTo>
                    <a:pt x="2097776" y="310534"/>
                  </a:lnTo>
                  <a:lnTo>
                    <a:pt x="2100618" y="296557"/>
                  </a:lnTo>
                  <a:lnTo>
                    <a:pt x="2100618" y="36004"/>
                  </a:lnTo>
                  <a:lnTo>
                    <a:pt x="2097776" y="22031"/>
                  </a:lnTo>
                  <a:lnTo>
                    <a:pt x="2090040" y="10582"/>
                  </a:lnTo>
                  <a:lnTo>
                    <a:pt x="2078592" y="2843"/>
                  </a:lnTo>
                  <a:lnTo>
                    <a:pt x="2064613" y="0"/>
                  </a:lnTo>
                  <a:close/>
                </a:path>
              </a:pathLst>
            </a:custGeom>
            <a:solidFill>
              <a:srgbClr val="FFFFFF"/>
            </a:solidFill>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9" name="object 9"/>
            <p:cNvSpPr/>
            <p:nvPr/>
          </p:nvSpPr>
          <p:spPr>
            <a:xfrm>
              <a:off x="5573527" y="7528096"/>
              <a:ext cx="536575" cy="332740"/>
            </a:xfrm>
            <a:custGeom>
              <a:avLst/>
              <a:gdLst/>
              <a:ahLst/>
              <a:cxnLst/>
              <a:rect l="l" t="t" r="r" b="b"/>
              <a:pathLst>
                <a:path w="536575" h="332740">
                  <a:moveTo>
                    <a:pt x="500341" y="0"/>
                  </a:moveTo>
                  <a:lnTo>
                    <a:pt x="0" y="0"/>
                  </a:lnTo>
                  <a:lnTo>
                    <a:pt x="0" y="332549"/>
                  </a:lnTo>
                  <a:lnTo>
                    <a:pt x="500341" y="332549"/>
                  </a:lnTo>
                  <a:lnTo>
                    <a:pt x="514320" y="329708"/>
                  </a:lnTo>
                  <a:lnTo>
                    <a:pt x="525768" y="321973"/>
                  </a:lnTo>
                  <a:lnTo>
                    <a:pt x="533504" y="310528"/>
                  </a:lnTo>
                  <a:lnTo>
                    <a:pt x="536346" y="296557"/>
                  </a:lnTo>
                  <a:lnTo>
                    <a:pt x="536346" y="36004"/>
                  </a:lnTo>
                  <a:lnTo>
                    <a:pt x="533504" y="22025"/>
                  </a:lnTo>
                  <a:lnTo>
                    <a:pt x="525768" y="10577"/>
                  </a:lnTo>
                  <a:lnTo>
                    <a:pt x="514320" y="2841"/>
                  </a:lnTo>
                  <a:lnTo>
                    <a:pt x="500341" y="0"/>
                  </a:lnTo>
                  <a:close/>
                </a:path>
              </a:pathLst>
            </a:custGeom>
            <a:solidFill>
              <a:srgbClr val="231F20"/>
            </a:solidFill>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10" name="object 10"/>
            <p:cNvSpPr/>
            <p:nvPr/>
          </p:nvSpPr>
          <p:spPr>
            <a:xfrm>
              <a:off x="5573527" y="7528096"/>
              <a:ext cx="536575" cy="332740"/>
            </a:xfrm>
            <a:custGeom>
              <a:avLst/>
              <a:gdLst/>
              <a:ahLst/>
              <a:cxnLst/>
              <a:rect l="l" t="t" r="r" b="b"/>
              <a:pathLst>
                <a:path w="536575" h="332740">
                  <a:moveTo>
                    <a:pt x="0" y="0"/>
                  </a:moveTo>
                  <a:lnTo>
                    <a:pt x="500341" y="0"/>
                  </a:lnTo>
                  <a:lnTo>
                    <a:pt x="514320" y="2841"/>
                  </a:lnTo>
                  <a:lnTo>
                    <a:pt x="525768" y="10577"/>
                  </a:lnTo>
                  <a:lnTo>
                    <a:pt x="533504" y="22025"/>
                  </a:lnTo>
                  <a:lnTo>
                    <a:pt x="536346" y="36004"/>
                  </a:lnTo>
                  <a:lnTo>
                    <a:pt x="536346" y="296557"/>
                  </a:lnTo>
                  <a:lnTo>
                    <a:pt x="533504" y="310528"/>
                  </a:lnTo>
                  <a:lnTo>
                    <a:pt x="525768" y="321973"/>
                  </a:lnTo>
                  <a:lnTo>
                    <a:pt x="514320" y="329708"/>
                  </a:lnTo>
                  <a:lnTo>
                    <a:pt x="500341" y="332549"/>
                  </a:lnTo>
                  <a:lnTo>
                    <a:pt x="0" y="332549"/>
                  </a:lnTo>
                </a:path>
              </a:pathLst>
            </a:custGeom>
            <a:ln w="10033">
              <a:solidFill>
                <a:srgbClr val="231F20"/>
              </a:solidFill>
            </a:ln>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11" name="object 11"/>
            <p:cNvSpPr/>
            <p:nvPr/>
          </p:nvSpPr>
          <p:spPr>
            <a:xfrm>
              <a:off x="4009261" y="7528091"/>
              <a:ext cx="2101215" cy="332740"/>
            </a:xfrm>
            <a:custGeom>
              <a:avLst/>
              <a:gdLst/>
              <a:ahLst/>
              <a:cxnLst/>
              <a:rect l="l" t="t" r="r" b="b"/>
              <a:pathLst>
                <a:path w="2101215" h="332740">
                  <a:moveTo>
                    <a:pt x="2100618" y="296557"/>
                  </a:moveTo>
                  <a:lnTo>
                    <a:pt x="2097776" y="310534"/>
                  </a:lnTo>
                  <a:lnTo>
                    <a:pt x="2090040" y="321978"/>
                  </a:lnTo>
                  <a:lnTo>
                    <a:pt x="2078592" y="329710"/>
                  </a:lnTo>
                  <a:lnTo>
                    <a:pt x="2064613" y="332549"/>
                  </a:lnTo>
                  <a:lnTo>
                    <a:pt x="36004" y="332549"/>
                  </a:lnTo>
                  <a:lnTo>
                    <a:pt x="22020" y="329710"/>
                  </a:lnTo>
                  <a:lnTo>
                    <a:pt x="10572" y="321978"/>
                  </a:lnTo>
                  <a:lnTo>
                    <a:pt x="2839" y="310534"/>
                  </a:lnTo>
                  <a:lnTo>
                    <a:pt x="0" y="296557"/>
                  </a:lnTo>
                  <a:lnTo>
                    <a:pt x="0" y="36004"/>
                  </a:lnTo>
                  <a:lnTo>
                    <a:pt x="2839" y="22031"/>
                  </a:lnTo>
                  <a:lnTo>
                    <a:pt x="10572" y="10582"/>
                  </a:lnTo>
                  <a:lnTo>
                    <a:pt x="22020" y="2843"/>
                  </a:lnTo>
                  <a:lnTo>
                    <a:pt x="36004" y="0"/>
                  </a:lnTo>
                  <a:lnTo>
                    <a:pt x="2064613" y="0"/>
                  </a:lnTo>
                  <a:lnTo>
                    <a:pt x="2078592" y="2843"/>
                  </a:lnTo>
                  <a:lnTo>
                    <a:pt x="2090040" y="10582"/>
                  </a:lnTo>
                  <a:lnTo>
                    <a:pt x="2097776" y="22031"/>
                  </a:lnTo>
                  <a:lnTo>
                    <a:pt x="2100618" y="36004"/>
                  </a:lnTo>
                  <a:lnTo>
                    <a:pt x="2100618" y="296557"/>
                  </a:lnTo>
                  <a:close/>
                </a:path>
              </a:pathLst>
            </a:custGeom>
            <a:ln w="10795">
              <a:solidFill>
                <a:srgbClr val="231F20"/>
              </a:solidFill>
            </a:ln>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12" name="object 12"/>
            <p:cNvSpPr/>
            <p:nvPr/>
          </p:nvSpPr>
          <p:spPr>
            <a:xfrm>
              <a:off x="6304802" y="7372388"/>
              <a:ext cx="886886" cy="886879"/>
            </a:xfrm>
            <a:prstGeom prst="rect">
              <a:avLst/>
            </a:prstGeom>
            <a:blipFill>
              <a:blip r:embed="rId2" cstate="print"/>
              <a:stretch>
                <a:fillRect/>
              </a:stretch>
            </a:blipFill>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13" name="object 13"/>
            <p:cNvSpPr/>
            <p:nvPr/>
          </p:nvSpPr>
          <p:spPr>
            <a:xfrm>
              <a:off x="358330" y="7379106"/>
              <a:ext cx="6840220" cy="877569"/>
            </a:xfrm>
            <a:custGeom>
              <a:avLst/>
              <a:gdLst/>
              <a:ahLst/>
              <a:cxnLst/>
              <a:rect l="l" t="t" r="r" b="b"/>
              <a:pathLst>
                <a:path w="6840220" h="877570">
                  <a:moveTo>
                    <a:pt x="6840016" y="877188"/>
                  </a:moveTo>
                  <a:lnTo>
                    <a:pt x="5928537" y="877188"/>
                  </a:lnTo>
                  <a:lnTo>
                    <a:pt x="5928537" y="0"/>
                  </a:lnTo>
                  <a:lnTo>
                    <a:pt x="6840016" y="0"/>
                  </a:lnTo>
                  <a:lnTo>
                    <a:pt x="6840016" y="877188"/>
                  </a:lnTo>
                  <a:close/>
                </a:path>
                <a:path w="6840220" h="877570">
                  <a:moveTo>
                    <a:pt x="6840016" y="877176"/>
                  </a:moveTo>
                  <a:lnTo>
                    <a:pt x="0" y="877176"/>
                  </a:lnTo>
                  <a:lnTo>
                    <a:pt x="0" y="0"/>
                  </a:lnTo>
                  <a:lnTo>
                    <a:pt x="6840016" y="0"/>
                  </a:lnTo>
                  <a:lnTo>
                    <a:pt x="6840016" y="877176"/>
                  </a:lnTo>
                  <a:close/>
                </a:path>
              </a:pathLst>
            </a:custGeom>
            <a:ln w="17995">
              <a:solidFill>
                <a:srgbClr val="231F20"/>
              </a:solidFill>
            </a:ln>
          </p:spPr>
          <p:txBody>
            <a:bodyPr wrap="square" lIns="0" tIns="0" rIns="0" bIns="0" rtlCol="0"/>
            <a:lstStyle/>
            <a:p>
              <a:pPr rtl="0"/>
              <a:endParaRPr>
                <a:latin typeface="Arial" panose="020B0604020202020204" pitchFamily="34" charset="0"/>
                <a:cs typeface="Arial" panose="020B0604020202020204" pitchFamily="34" charset="0"/>
              </a:endParaRPr>
            </a:p>
          </p:txBody>
        </p:sp>
      </p:grpSp>
      <p:grpSp>
        <p:nvGrpSpPr>
          <p:cNvPr id="14" name="object 14"/>
          <p:cNvGrpSpPr/>
          <p:nvPr/>
        </p:nvGrpSpPr>
        <p:grpSpPr>
          <a:xfrm>
            <a:off x="352933" y="5758021"/>
            <a:ext cx="6851015" cy="1190625"/>
            <a:chOff x="352933" y="5660923"/>
            <a:chExt cx="6851015" cy="1190625"/>
          </a:xfrm>
        </p:grpSpPr>
        <p:sp>
          <p:nvSpPr>
            <p:cNvPr id="15" name="object 15"/>
            <p:cNvSpPr/>
            <p:nvPr/>
          </p:nvSpPr>
          <p:spPr>
            <a:xfrm>
              <a:off x="358330" y="5666320"/>
              <a:ext cx="6840220" cy="1179830"/>
            </a:xfrm>
            <a:custGeom>
              <a:avLst/>
              <a:gdLst/>
              <a:ahLst/>
              <a:cxnLst/>
              <a:rect l="l" t="t" r="r" b="b"/>
              <a:pathLst>
                <a:path w="6840220" h="1179829">
                  <a:moveTo>
                    <a:pt x="6840016" y="1179309"/>
                  </a:moveTo>
                  <a:lnTo>
                    <a:pt x="0" y="1179309"/>
                  </a:lnTo>
                  <a:lnTo>
                    <a:pt x="0" y="0"/>
                  </a:lnTo>
                  <a:lnTo>
                    <a:pt x="6840016" y="0"/>
                  </a:lnTo>
                  <a:lnTo>
                    <a:pt x="6840016" y="1179309"/>
                  </a:lnTo>
                  <a:close/>
                </a:path>
              </a:pathLst>
            </a:custGeom>
            <a:ln w="10794">
              <a:solidFill>
                <a:srgbClr val="FFCB04"/>
              </a:solidFill>
            </a:ln>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16" name="object 16"/>
            <p:cNvSpPr/>
            <p:nvPr/>
          </p:nvSpPr>
          <p:spPr>
            <a:xfrm>
              <a:off x="358330" y="5666320"/>
              <a:ext cx="1296670" cy="1179830"/>
            </a:xfrm>
            <a:custGeom>
              <a:avLst/>
              <a:gdLst/>
              <a:ahLst/>
              <a:cxnLst/>
              <a:rect l="l" t="t" r="r" b="b"/>
              <a:pathLst>
                <a:path w="1296670" h="1179829">
                  <a:moveTo>
                    <a:pt x="1296238" y="0"/>
                  </a:moveTo>
                  <a:lnTo>
                    <a:pt x="0" y="0"/>
                  </a:lnTo>
                  <a:lnTo>
                    <a:pt x="0" y="1179309"/>
                  </a:lnTo>
                  <a:lnTo>
                    <a:pt x="1296238" y="1179309"/>
                  </a:lnTo>
                  <a:lnTo>
                    <a:pt x="1296238" y="0"/>
                  </a:lnTo>
                  <a:close/>
                </a:path>
              </a:pathLst>
            </a:custGeom>
            <a:solidFill>
              <a:srgbClr val="FFCB04"/>
            </a:solidFill>
          </p:spPr>
          <p:txBody>
            <a:bodyPr wrap="square" lIns="0" tIns="0" rIns="0" bIns="0" rtlCol="0"/>
            <a:lstStyle/>
            <a:p>
              <a:pPr rtl="0"/>
              <a:endParaRPr>
                <a:latin typeface="Arial" panose="020B0604020202020204" pitchFamily="34" charset="0"/>
                <a:cs typeface="Arial" panose="020B0604020202020204" pitchFamily="34" charset="0"/>
              </a:endParaRPr>
            </a:p>
          </p:txBody>
        </p:sp>
      </p:grpSp>
      <p:sp>
        <p:nvSpPr>
          <p:cNvPr id="17" name="object 17"/>
          <p:cNvSpPr/>
          <p:nvPr/>
        </p:nvSpPr>
        <p:spPr>
          <a:xfrm>
            <a:off x="-1663" y="0"/>
            <a:ext cx="7560309" cy="288290"/>
          </a:xfrm>
          <a:custGeom>
            <a:avLst/>
            <a:gdLst/>
            <a:ahLst/>
            <a:cxnLst/>
            <a:rect l="l" t="t" r="r" b="b"/>
            <a:pathLst>
              <a:path w="7560309" h="288290">
                <a:moveTo>
                  <a:pt x="7560005" y="0"/>
                </a:moveTo>
                <a:lnTo>
                  <a:pt x="0" y="0"/>
                </a:lnTo>
                <a:lnTo>
                  <a:pt x="0" y="287997"/>
                </a:lnTo>
                <a:lnTo>
                  <a:pt x="7560005" y="287997"/>
                </a:lnTo>
                <a:lnTo>
                  <a:pt x="7560005" y="0"/>
                </a:lnTo>
                <a:close/>
              </a:path>
            </a:pathLst>
          </a:custGeom>
          <a:solidFill>
            <a:srgbClr val="FFCB04"/>
          </a:solidFill>
        </p:spPr>
        <p:txBody>
          <a:bodyPr wrap="square" lIns="0" tIns="0" rIns="0" bIns="0" rtlCol="0"/>
          <a:lstStyle/>
          <a:p>
            <a:pPr rtl="0"/>
            <a:endParaRPr>
              <a:latin typeface="Arial" panose="020B0604020202020204" pitchFamily="34" charset="0"/>
              <a:cs typeface="Arial" panose="020B0604020202020204" pitchFamily="34" charset="0"/>
            </a:endParaRPr>
          </a:p>
        </p:txBody>
      </p:sp>
      <p:sp>
        <p:nvSpPr>
          <p:cNvPr id="18" name="object 3">
            <a:extLst>
              <a:ext uri="{FF2B5EF4-FFF2-40B4-BE49-F238E27FC236}">
                <a16:creationId xmlns:a16="http://schemas.microsoft.com/office/drawing/2014/main" id="{8E529BA0-4073-FF49-AA33-D1AF53B693AB}"/>
              </a:ext>
            </a:extLst>
          </p:cNvPr>
          <p:cNvSpPr txBox="1"/>
          <p:nvPr/>
        </p:nvSpPr>
        <p:spPr>
          <a:xfrm>
            <a:off x="280138" y="1539873"/>
            <a:ext cx="7019290" cy="1231106"/>
          </a:xfrm>
          <a:prstGeom prst="rect">
            <a:avLst/>
          </a:prstGeom>
        </p:spPr>
        <p:txBody>
          <a:bodyPr vert="horz" wrap="square" lIns="0" tIns="0" rIns="0" bIns="0" rtlCol="0">
            <a:spAutoFit/>
          </a:bodyPr>
          <a:lstStyle/>
          <a:p>
            <a:pPr rtl="0">
              <a:lnSpc>
                <a:spcPts val="1100"/>
              </a:lnSpc>
              <a:spcBef>
                <a:spcPts val="869"/>
              </a:spcBef>
            </a:pPr>
            <a:r>
              <a:rPr lang="fr" sz="1100" b="1" dirty="0">
                <a:solidFill>
                  <a:srgbClr val="231F20"/>
                </a:solidFill>
                <a:latin typeface="Arial" panose="020B0604020202020204" pitchFamily="34" charset="0"/>
                <a:ea typeface="Yu Gothic" panose="020B0400000000000000" pitchFamily="34" charset="-128"/>
                <a:cs typeface="Arial" panose="020B0604020202020204" pitchFamily="34" charset="0"/>
              </a:rPr>
              <a:t>◎ Concernant la vaccination en dehors du lieu où la résidence est enregistrée (lieu de résidence)</a:t>
            </a:r>
            <a:endParaRPr sz="1100" b="1" dirty="0">
              <a:latin typeface="Arial" panose="020B0604020202020204" pitchFamily="34" charset="0"/>
              <a:ea typeface="Yu Gothic" panose="020B0400000000000000" pitchFamily="34" charset="-128"/>
              <a:cs typeface="Arial" panose="020B0604020202020204" pitchFamily="34" charset="0"/>
            </a:endParaRPr>
          </a:p>
          <a:p>
            <a:pPr marL="87313" indent="-87313" rtl="0">
              <a:lnSpc>
                <a:spcPts val="1100"/>
              </a:lnSpc>
              <a:spcBef>
                <a:spcPts val="200"/>
              </a:spcBef>
            </a:pPr>
            <a:r>
              <a:rPr lang="fr" sz="1000" dirty="0">
                <a:solidFill>
                  <a:srgbClr val="231F20"/>
                </a:solidFill>
                <a:latin typeface="Arial" panose="020B0604020202020204" pitchFamily="34" charset="0"/>
                <a:ea typeface="游ゴシック" panose="020B0400000000000000" pitchFamily="50" charset="-128"/>
                <a:cs typeface="Arial" panose="020B0604020202020204" pitchFamily="34" charset="0"/>
              </a:rPr>
              <a:t>・Personne se faisant vacciner à l’hôpital, un autre établissement médical ou l’institution où elle est admise </a:t>
            </a:r>
            <a:r>
              <a:rPr lang="fr" sz="1000" b="1" dirty="0">
                <a:solidFill>
                  <a:srgbClr val="F7941D"/>
                </a:solidFill>
                <a:latin typeface="Arial" panose="020B0604020202020204" pitchFamily="34" charset="0"/>
                <a:ea typeface="Yu Gothic Medium" panose="020B0400000000000000" pitchFamily="34" charset="-128"/>
                <a:cs typeface="Arial" panose="020B0604020202020204" pitchFamily="34" charset="0"/>
              </a:rPr>
              <a:t>➡ Veuillez consulter votre établissement médical ou institution.</a:t>
            </a:r>
            <a:endParaRPr sz="1000" b="1" dirty="0">
              <a:latin typeface="Arial" panose="020B0604020202020204" pitchFamily="34" charset="0"/>
              <a:ea typeface="Yu Gothic Medium" panose="020B0400000000000000" pitchFamily="34" charset="-128"/>
              <a:cs typeface="Arial" panose="020B0604020202020204" pitchFamily="34" charset="0"/>
            </a:endParaRPr>
          </a:p>
          <a:p>
            <a:pPr marL="87313" indent="-87313" rtl="0">
              <a:lnSpc>
                <a:spcPts val="1100"/>
              </a:lnSpc>
              <a:spcBef>
                <a:spcPts val="200"/>
              </a:spcBef>
            </a:pPr>
            <a:r>
              <a:rPr lang="fr" sz="1000" dirty="0">
                <a:solidFill>
                  <a:srgbClr val="231F20"/>
                </a:solidFill>
                <a:latin typeface="Arial" panose="020B0604020202020204" pitchFamily="34" charset="0"/>
                <a:ea typeface="游ゴシック" panose="020B0400000000000000" pitchFamily="50" charset="-128"/>
                <a:cs typeface="Arial" panose="020B0604020202020204" pitchFamily="34" charset="0"/>
              </a:rPr>
              <a:t>・Personne se faisant vacciner à l’établissement médical où elle suit un traitement pour une affection sous-jacente </a:t>
            </a:r>
            <a:r>
              <a:rPr lang="fr" sz="1000" b="1" dirty="0">
                <a:solidFill>
                  <a:srgbClr val="F7941D"/>
                </a:solidFill>
                <a:latin typeface="Arial" panose="020B0604020202020204" pitchFamily="34" charset="0"/>
                <a:ea typeface="Yu Gothic Medium" panose="020B0400000000000000" pitchFamily="34" charset="-128"/>
                <a:cs typeface="Arial" panose="020B0604020202020204" pitchFamily="34" charset="0"/>
              </a:rPr>
              <a:t>➡ Veuillez consulter votre établissement médical.</a:t>
            </a:r>
            <a:endParaRPr sz="1000" b="1" dirty="0">
              <a:latin typeface="Arial" panose="020B0604020202020204" pitchFamily="34" charset="0"/>
              <a:ea typeface="Yu Gothic Medium" panose="020B0400000000000000" pitchFamily="34" charset="-128"/>
              <a:cs typeface="Arial" panose="020B0604020202020204" pitchFamily="34" charset="0"/>
            </a:endParaRPr>
          </a:p>
          <a:p>
            <a:pPr marL="87313" marR="1094740" indent="-87313" rtl="0">
              <a:lnSpc>
                <a:spcPts val="1100"/>
              </a:lnSpc>
              <a:spcBef>
                <a:spcPts val="200"/>
              </a:spcBef>
            </a:pPr>
            <a:r>
              <a:rPr lang="fr" sz="1000" dirty="0">
                <a:solidFill>
                  <a:srgbClr val="231F20"/>
                </a:solidFill>
                <a:latin typeface="Arial" panose="020B0604020202020204" pitchFamily="34" charset="0"/>
                <a:ea typeface="游ゴシック" panose="020B0400000000000000" pitchFamily="50" charset="-128"/>
                <a:cs typeface="Arial" panose="020B0604020202020204" pitchFamily="34" charset="0"/>
              </a:rPr>
              <a:t>・Personne vivant ailleurs qu’à son lieu de résidence</a:t>
            </a:r>
            <a:r>
              <a:rPr lang="fr-CH" sz="1000" dirty="0">
                <a:solidFill>
                  <a:srgbClr val="231F20"/>
                </a:solidFill>
                <a:latin typeface="Arial" panose="020B0604020202020204" pitchFamily="34" charset="0"/>
                <a:ea typeface="游ゴシック" panose="020B0400000000000000" pitchFamily="50" charset="-128"/>
                <a:cs typeface="Arial" panose="020B0604020202020204" pitchFamily="34" charset="0"/>
              </a:rPr>
              <a:t> </a:t>
            </a:r>
            <a:r>
              <a:rPr lang="fr" sz="1000" b="1" dirty="0">
                <a:solidFill>
                  <a:srgbClr val="F7941D"/>
                </a:solidFill>
                <a:latin typeface="Arial" panose="020B0604020202020204" pitchFamily="34" charset="0"/>
                <a:ea typeface="Yu Gothic Medium" panose="020B0400000000000000" pitchFamily="34" charset="-128"/>
                <a:cs typeface="Arial" panose="020B0604020202020204" pitchFamily="34" charset="0"/>
              </a:rPr>
              <a:t>➡ Vous pouvez éventuellement vous faire vacciner là où vous habitez effectivement. </a:t>
            </a:r>
            <a:endParaRPr lang="en-US" sz="1000" b="1" dirty="0">
              <a:solidFill>
                <a:srgbClr val="F7941D"/>
              </a:solidFill>
              <a:latin typeface="Arial" panose="020B0604020202020204" pitchFamily="34" charset="0"/>
              <a:ea typeface="Yu Gothic Medium" panose="020B0400000000000000" pitchFamily="34" charset="-128"/>
              <a:cs typeface="Arial" panose="020B0604020202020204" pitchFamily="34" charset="0"/>
            </a:endParaRPr>
          </a:p>
          <a:p>
            <a:pPr marL="87313" marR="1094740" indent="-87313" rtl="0">
              <a:lnSpc>
                <a:spcPts val="1100"/>
              </a:lnSpc>
              <a:spcBef>
                <a:spcPts val="200"/>
              </a:spcBef>
            </a:pPr>
            <a:r>
              <a:rPr lang="fr" sz="1000" b="1" dirty="0">
                <a:solidFill>
                  <a:srgbClr val="F7941D"/>
                </a:solidFill>
                <a:latin typeface="Arial" panose="020B0604020202020204" pitchFamily="34" charset="0"/>
                <a:ea typeface="Yu Gothic Medium" panose="020B0400000000000000" pitchFamily="34" charset="-128"/>
                <a:cs typeface="Arial" panose="020B0604020202020204" pitchFamily="34" charset="0"/>
              </a:rPr>
              <a:t>　</a:t>
            </a:r>
            <a:r>
              <a:rPr lang="fr" sz="1000" dirty="0">
                <a:solidFill>
                  <a:srgbClr val="231F20"/>
                </a:solidFill>
                <a:latin typeface="Arial" panose="020B0604020202020204" pitchFamily="34" charset="0"/>
                <a:ea typeface="游ゴシック" panose="020B0400000000000000" pitchFamily="50" charset="-128"/>
                <a:cs typeface="Arial" panose="020B0604020202020204" pitchFamily="34" charset="0"/>
              </a:rPr>
              <a:t>Veuillez consulter le site Internet de la municipalité où vous vivez ou contacter un guichet d’information.</a:t>
            </a:r>
            <a:endParaRPr sz="1000" dirty="0">
              <a:latin typeface="Arial" panose="020B0604020202020204" pitchFamily="34" charset="0"/>
              <a:ea typeface="游ゴシック" panose="020B0400000000000000" pitchFamily="50" charset="-128"/>
              <a:cs typeface="Arial" panose="020B0604020202020204" pitchFamily="34" charset="0"/>
            </a:endParaRPr>
          </a:p>
        </p:txBody>
      </p:sp>
      <p:sp>
        <p:nvSpPr>
          <p:cNvPr id="19" name="object 4">
            <a:extLst>
              <a:ext uri="{FF2B5EF4-FFF2-40B4-BE49-F238E27FC236}">
                <a16:creationId xmlns:a16="http://schemas.microsoft.com/office/drawing/2014/main" id="{3C323C8D-A2C3-044C-BEAA-D13190C342B6}"/>
              </a:ext>
            </a:extLst>
          </p:cNvPr>
          <p:cNvSpPr txBox="1"/>
          <p:nvPr/>
        </p:nvSpPr>
        <p:spPr>
          <a:xfrm>
            <a:off x="484031" y="7455245"/>
            <a:ext cx="3448599" cy="504241"/>
          </a:xfrm>
          <a:prstGeom prst="rect">
            <a:avLst/>
          </a:prstGeom>
        </p:spPr>
        <p:txBody>
          <a:bodyPr vert="horz" wrap="square" lIns="0" tIns="0" rIns="0" bIns="0" rtlCol="0">
            <a:spAutoFit/>
          </a:bodyPr>
          <a:lstStyle/>
          <a:p>
            <a:pPr marL="12700" marR="5080" indent="6985" rtl="0">
              <a:lnSpc>
                <a:spcPts val="1000"/>
              </a:lnSpc>
              <a:spcBef>
                <a:spcPts val="100"/>
              </a:spcBef>
            </a:pPr>
            <a:r>
              <a:rPr lang="fr" sz="800" b="1" dirty="0">
                <a:solidFill>
                  <a:srgbClr val="231F20"/>
                </a:solidFill>
                <a:latin typeface="Arial" panose="020B0604020202020204" pitchFamily="34" charset="0"/>
                <a:ea typeface="Yu Gothic" panose="020B0400000000000000" pitchFamily="34" charset="-128"/>
                <a:cs typeface="Arial" panose="020B0604020202020204" pitchFamily="34" charset="0"/>
              </a:rPr>
              <a:t>Pour plus d’informations sur l’efficacité, la sécurité, etc. du vaccin contre la COVID-19, veuillez consulter la page web « À propos de la COVID-19 » du ministère de la Santé du Travail et des Affaires sociales.</a:t>
            </a:r>
            <a:endParaRPr sz="800" b="1" dirty="0">
              <a:latin typeface="Arial" panose="020B0604020202020204" pitchFamily="34" charset="0"/>
              <a:ea typeface="Yu Gothic" panose="020B0400000000000000" pitchFamily="34" charset="-128"/>
              <a:cs typeface="Arial" panose="020B0604020202020204" pitchFamily="34" charset="0"/>
            </a:endParaRPr>
          </a:p>
        </p:txBody>
      </p:sp>
      <p:sp>
        <p:nvSpPr>
          <p:cNvPr id="20" name="object 5">
            <a:extLst>
              <a:ext uri="{FF2B5EF4-FFF2-40B4-BE49-F238E27FC236}">
                <a16:creationId xmlns:a16="http://schemas.microsoft.com/office/drawing/2014/main" id="{E0F178A4-AA4E-7542-8F2A-E8FA81BC6039}"/>
              </a:ext>
            </a:extLst>
          </p:cNvPr>
          <p:cNvSpPr txBox="1"/>
          <p:nvPr/>
        </p:nvSpPr>
        <p:spPr>
          <a:xfrm>
            <a:off x="476044" y="8084728"/>
            <a:ext cx="5324178" cy="138499"/>
          </a:xfrm>
          <a:prstGeom prst="rect">
            <a:avLst/>
          </a:prstGeom>
        </p:spPr>
        <p:txBody>
          <a:bodyPr vert="horz" wrap="square" lIns="0" tIns="0" rIns="0" bIns="0" rtlCol="0">
            <a:spAutoFit/>
          </a:bodyPr>
          <a:lstStyle/>
          <a:p>
            <a:pPr marL="12700" rtl="0">
              <a:lnSpc>
                <a:spcPct val="100000"/>
              </a:lnSpc>
              <a:spcBef>
                <a:spcPts val="100"/>
              </a:spcBef>
            </a:pPr>
            <a:r>
              <a:rPr lang="fr"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Si vous ne parvenez pas à consulter le site Internet, veuillez vous adresser à votre municipalité.</a:t>
            </a:r>
            <a:endParaRPr sz="900" dirty="0">
              <a:latin typeface="Arial" panose="020B0604020202020204" pitchFamily="34" charset="0"/>
              <a:ea typeface="游ゴシック" panose="020B0400000000000000" pitchFamily="50" charset="-128"/>
              <a:cs typeface="Arial" panose="020B0604020202020204" pitchFamily="34" charset="0"/>
            </a:endParaRPr>
          </a:p>
        </p:txBody>
      </p:sp>
      <p:sp>
        <p:nvSpPr>
          <p:cNvPr id="21" name="object 6">
            <a:extLst>
              <a:ext uri="{FF2B5EF4-FFF2-40B4-BE49-F238E27FC236}">
                <a16:creationId xmlns:a16="http://schemas.microsoft.com/office/drawing/2014/main" id="{8426F7C4-20EF-8E43-BB22-2F60338A776A}"/>
              </a:ext>
            </a:extLst>
          </p:cNvPr>
          <p:cNvSpPr txBox="1"/>
          <p:nvPr/>
        </p:nvSpPr>
        <p:spPr>
          <a:xfrm>
            <a:off x="4079844" y="7641272"/>
            <a:ext cx="1679606" cy="135935"/>
          </a:xfrm>
          <a:prstGeom prst="rect">
            <a:avLst/>
          </a:prstGeom>
        </p:spPr>
        <p:txBody>
          <a:bodyPr vert="horz" wrap="square" lIns="0" tIns="12700" rIns="0" bIns="0" rtlCol="0">
            <a:spAutoFit/>
          </a:bodyPr>
          <a:lstStyle/>
          <a:p>
            <a:pPr marL="12700" rtl="0">
              <a:lnSpc>
                <a:spcPct val="100000"/>
              </a:lnSpc>
              <a:spcBef>
                <a:spcPts val="100"/>
              </a:spcBef>
              <a:tabLst>
                <a:tab pos="1593850" algn="l"/>
              </a:tabLst>
            </a:pPr>
            <a:r>
              <a:rPr lang="fr" sz="800" b="1" dirty="0">
                <a:solidFill>
                  <a:srgbClr val="231F20"/>
                </a:solidFill>
                <a:latin typeface="Arial" panose="020B0604020202020204" pitchFamily="34" charset="0"/>
                <a:ea typeface="Yu Gothic" panose="020B0400000000000000" pitchFamily="34" charset="-128"/>
                <a:cs typeface="Arial" panose="020B0604020202020204" pitchFamily="34" charset="0"/>
              </a:rPr>
              <a:t>MHLW   COVID-19   Vaccin</a:t>
            </a:r>
            <a:r>
              <a:rPr lang="fr" sz="800" b="1" dirty="0">
                <a:solidFill>
                  <a:srgbClr val="231F20"/>
                </a:solidFill>
                <a:latin typeface="Arial" panose="020B0604020202020204" pitchFamily="34" charset="0"/>
                <a:cs typeface="Arial" panose="020B0604020202020204" pitchFamily="34" charset="0"/>
              </a:rPr>
              <a:t>	</a:t>
            </a:r>
            <a:endParaRPr lang="fr" sz="800" b="1" dirty="0">
              <a:solidFill>
                <a:srgbClr val="FFC000"/>
              </a:solidFill>
              <a:latin typeface="Arial" panose="020B0604020202020204" pitchFamily="34" charset="0"/>
              <a:ea typeface="Yu Gothic" panose="020B0400000000000000" pitchFamily="34" charset="-128"/>
              <a:cs typeface="Arial" panose="020B0604020202020204" pitchFamily="34" charset="0"/>
            </a:endParaRPr>
          </a:p>
        </p:txBody>
      </p:sp>
      <p:sp>
        <p:nvSpPr>
          <p:cNvPr id="22" name="object 7">
            <a:extLst>
              <a:ext uri="{FF2B5EF4-FFF2-40B4-BE49-F238E27FC236}">
                <a16:creationId xmlns:a16="http://schemas.microsoft.com/office/drawing/2014/main" id="{E66E7AC4-A26C-6541-AC78-BC0243E978A8}"/>
              </a:ext>
            </a:extLst>
          </p:cNvPr>
          <p:cNvSpPr txBox="1"/>
          <p:nvPr/>
        </p:nvSpPr>
        <p:spPr>
          <a:xfrm>
            <a:off x="345622" y="8818740"/>
            <a:ext cx="1460334" cy="135935"/>
          </a:xfrm>
          <a:prstGeom prst="rect">
            <a:avLst/>
          </a:prstGeom>
        </p:spPr>
        <p:txBody>
          <a:bodyPr vert="horz" wrap="square" lIns="0" tIns="12700" rIns="0" bIns="0" rtlCol="0">
            <a:spAutoFit/>
          </a:bodyPr>
          <a:lstStyle/>
          <a:p>
            <a:pPr marL="12700" rtl="0">
              <a:lnSpc>
                <a:spcPct val="100000"/>
              </a:lnSpc>
              <a:spcBef>
                <a:spcPts val="100"/>
              </a:spcBef>
            </a:pPr>
            <a:r>
              <a:rPr lang="fr" sz="800" dirty="0">
                <a:solidFill>
                  <a:srgbClr val="231F20"/>
                </a:solidFill>
                <a:latin typeface="Arial" panose="020B0604020202020204" pitchFamily="34" charset="0"/>
                <a:ea typeface="Yu Gothic Medium" panose="020B0400000000000000" pitchFamily="34" charset="-128"/>
                <a:cs typeface="Arial" panose="020B0604020202020204" pitchFamily="34" charset="0"/>
              </a:rPr>
              <a:t>Coordonnées de contact</a:t>
            </a:r>
            <a:endParaRPr sz="800" dirty="0">
              <a:latin typeface="Arial" panose="020B0604020202020204" pitchFamily="34" charset="0"/>
              <a:ea typeface="Yu Gothic Medium" panose="020B0400000000000000" pitchFamily="34" charset="-128"/>
              <a:cs typeface="Arial" panose="020B0604020202020204" pitchFamily="34" charset="0"/>
            </a:endParaRPr>
          </a:p>
        </p:txBody>
      </p:sp>
      <p:sp>
        <p:nvSpPr>
          <p:cNvPr id="23" name="object 8">
            <a:extLst>
              <a:ext uri="{FF2B5EF4-FFF2-40B4-BE49-F238E27FC236}">
                <a16:creationId xmlns:a16="http://schemas.microsoft.com/office/drawing/2014/main" id="{55680AF8-7E3D-1147-A4F3-FC56DAE9D03C}"/>
              </a:ext>
            </a:extLst>
          </p:cNvPr>
          <p:cNvSpPr txBox="1"/>
          <p:nvPr/>
        </p:nvSpPr>
        <p:spPr>
          <a:xfrm>
            <a:off x="476044" y="5920468"/>
            <a:ext cx="1108960" cy="705321"/>
          </a:xfrm>
          <a:prstGeom prst="rect">
            <a:avLst/>
          </a:prstGeom>
        </p:spPr>
        <p:txBody>
          <a:bodyPr vert="horz" wrap="square" lIns="0" tIns="0" rIns="0" bIns="0" rtlCol="0">
            <a:spAutoFit/>
          </a:bodyPr>
          <a:lstStyle/>
          <a:p>
            <a:pPr marL="12700" marR="5080" indent="3810" rtl="0">
              <a:lnSpc>
                <a:spcPts val="1100"/>
              </a:lnSpc>
              <a:spcBef>
                <a:spcPts val="100"/>
              </a:spcBef>
            </a:pPr>
            <a:r>
              <a:rPr lang="fr" sz="1000" b="1" dirty="0">
                <a:solidFill>
                  <a:schemeClr val="bg1"/>
                </a:solidFill>
                <a:latin typeface="Arial" panose="020B0604020202020204" pitchFamily="34" charset="0"/>
                <a:ea typeface="Yu Gothic" panose="020B0400000000000000" pitchFamily="34" charset="-128"/>
                <a:cs typeface="Arial" panose="020B0604020202020204" pitchFamily="34" charset="0"/>
              </a:rPr>
              <a:t>Merci de continuer à </a:t>
            </a:r>
            <a:r>
              <a:rPr lang="fr" sz="1000" b="1" dirty="0" smtClean="0">
                <a:solidFill>
                  <a:schemeClr val="bg1"/>
                </a:solidFill>
                <a:latin typeface="Arial" panose="020B0604020202020204" pitchFamily="34" charset="0"/>
                <a:ea typeface="Yu Gothic" panose="020B0400000000000000" pitchFamily="34" charset="-128"/>
                <a:cs typeface="Arial" panose="020B0604020202020204" pitchFamily="34" charset="0"/>
              </a:rPr>
              <a:t>suivre </a:t>
            </a:r>
            <a:r>
              <a:rPr lang="fr" sz="1000" b="1" dirty="0">
                <a:solidFill>
                  <a:schemeClr val="bg1"/>
                </a:solidFill>
                <a:latin typeface="Arial" panose="020B0604020202020204" pitchFamily="34" charset="0"/>
                <a:ea typeface="Yu Gothic" panose="020B0400000000000000" pitchFamily="34" charset="-128"/>
                <a:cs typeface="Arial" panose="020B0604020202020204" pitchFamily="34" charset="0"/>
              </a:rPr>
              <a:t>les mesures de prévention des infections.</a:t>
            </a:r>
          </a:p>
        </p:txBody>
      </p:sp>
      <p:sp>
        <p:nvSpPr>
          <p:cNvPr id="24" name="object 9">
            <a:extLst>
              <a:ext uri="{FF2B5EF4-FFF2-40B4-BE49-F238E27FC236}">
                <a16:creationId xmlns:a16="http://schemas.microsoft.com/office/drawing/2014/main" id="{9342C1BE-6BDC-BF43-9610-6973765CF6B7}"/>
              </a:ext>
            </a:extLst>
          </p:cNvPr>
          <p:cNvSpPr txBox="1"/>
          <p:nvPr/>
        </p:nvSpPr>
        <p:spPr>
          <a:xfrm>
            <a:off x="1559918" y="6638540"/>
            <a:ext cx="2743385" cy="288541"/>
          </a:xfrm>
          <a:prstGeom prst="rect">
            <a:avLst/>
          </a:prstGeom>
        </p:spPr>
        <p:txBody>
          <a:bodyPr vert="horz" wrap="square" lIns="0" tIns="57150" rIns="0" bIns="0" rtlCol="0">
            <a:spAutoFit/>
          </a:bodyPr>
          <a:lstStyle/>
          <a:p>
            <a:pPr marL="201930" algn="ctr" rtl="0">
              <a:lnSpc>
                <a:spcPct val="100000"/>
              </a:lnSpc>
              <a:spcBef>
                <a:spcPts val="350"/>
              </a:spcBef>
            </a:pPr>
            <a:r>
              <a:rPr lang="fr" sz="750" b="1" dirty="0">
                <a:solidFill>
                  <a:srgbClr val="231F20"/>
                </a:solidFill>
                <a:latin typeface="Arial" panose="020B0604020202020204" pitchFamily="34" charset="0"/>
                <a:ea typeface="Yu Gothic" panose="020B0400000000000000" pitchFamily="34" charset="-128"/>
                <a:cs typeface="Arial" panose="020B0604020202020204" pitchFamily="34" charset="0"/>
              </a:rPr>
              <a:t>Évitez les 3-Mitsu  (3C :Concentrations de personnes,  Contacts rapprochés, espaces Clos)</a:t>
            </a:r>
            <a:endParaRPr sz="750" b="1" dirty="0">
              <a:latin typeface="Arial" panose="020B0604020202020204" pitchFamily="34" charset="0"/>
              <a:ea typeface="Yu Gothic" panose="020B0400000000000000" pitchFamily="34" charset="-128"/>
              <a:cs typeface="Arial" panose="020B0604020202020204" pitchFamily="34" charset="0"/>
            </a:endParaRPr>
          </a:p>
        </p:txBody>
      </p:sp>
      <p:sp>
        <p:nvSpPr>
          <p:cNvPr id="25" name="object 10">
            <a:extLst>
              <a:ext uri="{FF2B5EF4-FFF2-40B4-BE49-F238E27FC236}">
                <a16:creationId xmlns:a16="http://schemas.microsoft.com/office/drawing/2014/main" id="{8168CB19-0A76-BE46-BDC5-4120D946F441}"/>
              </a:ext>
            </a:extLst>
          </p:cNvPr>
          <p:cNvSpPr txBox="1"/>
          <p:nvPr/>
        </p:nvSpPr>
        <p:spPr>
          <a:xfrm>
            <a:off x="4366273" y="6572009"/>
            <a:ext cx="752011" cy="128240"/>
          </a:xfrm>
          <a:prstGeom prst="rect">
            <a:avLst/>
          </a:prstGeom>
        </p:spPr>
        <p:txBody>
          <a:bodyPr vert="horz" wrap="square" lIns="0" tIns="12700" rIns="0" bIns="0" rtlCol="0">
            <a:spAutoFit/>
          </a:bodyPr>
          <a:lstStyle/>
          <a:p>
            <a:pPr marL="12700" rtl="0">
              <a:lnSpc>
                <a:spcPct val="100000"/>
              </a:lnSpc>
              <a:spcBef>
                <a:spcPts val="100"/>
              </a:spcBef>
            </a:pPr>
            <a:r>
              <a:rPr lang="fr" sz="750" b="1" dirty="0">
                <a:solidFill>
                  <a:srgbClr val="231F20"/>
                </a:solidFill>
                <a:latin typeface="Arial" panose="020B0604020202020204" pitchFamily="34" charset="0"/>
                <a:ea typeface="Yu Gothic" panose="020B0400000000000000" pitchFamily="34" charset="-128"/>
                <a:cs typeface="Arial" panose="020B0604020202020204" pitchFamily="34" charset="0"/>
              </a:rPr>
              <a:t>Port du masque</a:t>
            </a:r>
            <a:endParaRPr sz="750" b="1" dirty="0">
              <a:latin typeface="Arial" panose="020B0604020202020204" pitchFamily="34" charset="0"/>
              <a:ea typeface="Yu Gothic" panose="020B0400000000000000" pitchFamily="34" charset="-128"/>
              <a:cs typeface="Arial" panose="020B0604020202020204" pitchFamily="34" charset="0"/>
            </a:endParaRPr>
          </a:p>
        </p:txBody>
      </p:sp>
      <p:sp>
        <p:nvSpPr>
          <p:cNvPr id="26" name="object 11">
            <a:extLst>
              <a:ext uri="{FF2B5EF4-FFF2-40B4-BE49-F238E27FC236}">
                <a16:creationId xmlns:a16="http://schemas.microsoft.com/office/drawing/2014/main" id="{23062E70-A748-A544-80BA-086CABFCD695}"/>
              </a:ext>
            </a:extLst>
          </p:cNvPr>
          <p:cNvSpPr txBox="1"/>
          <p:nvPr/>
        </p:nvSpPr>
        <p:spPr>
          <a:xfrm>
            <a:off x="5116292" y="6572250"/>
            <a:ext cx="930946" cy="271998"/>
          </a:xfrm>
          <a:prstGeom prst="rect">
            <a:avLst/>
          </a:prstGeom>
        </p:spPr>
        <p:txBody>
          <a:bodyPr vert="horz" wrap="square" lIns="0" tIns="12700" rIns="0" bIns="0" rtlCol="0">
            <a:spAutoFit/>
          </a:bodyPr>
          <a:lstStyle/>
          <a:p>
            <a:pPr marL="156210" marR="5080" indent="-144145" algn="ctr" rtl="0">
              <a:lnSpc>
                <a:spcPts val="1000"/>
              </a:lnSpc>
              <a:spcBef>
                <a:spcPts val="100"/>
              </a:spcBef>
              <a:tabLst>
                <a:tab pos="753110" algn="l"/>
                <a:tab pos="855980" algn="l"/>
              </a:tabLst>
            </a:pPr>
            <a:r>
              <a:rPr lang="fr" sz="750" b="1" dirty="0">
                <a:solidFill>
                  <a:srgbClr val="231F20"/>
                </a:solidFill>
                <a:latin typeface="Arial" panose="020B0604020202020204" pitchFamily="34" charset="0"/>
                <a:ea typeface="Yu Gothic" panose="020B0400000000000000" pitchFamily="34" charset="-128"/>
                <a:cs typeface="Arial" panose="020B0604020202020204" pitchFamily="34" charset="0"/>
              </a:rPr>
              <a:t>Lavage des mains</a:t>
            </a:r>
            <a:endParaRPr lang="fr-CH" sz="750" b="1" dirty="0">
              <a:solidFill>
                <a:srgbClr val="231F20"/>
              </a:solidFill>
              <a:latin typeface="Arial" panose="020B0604020202020204" pitchFamily="34" charset="0"/>
              <a:ea typeface="Yu Gothic" panose="020B0400000000000000" pitchFamily="34" charset="-128"/>
              <a:cs typeface="Arial" panose="020B0604020202020204" pitchFamily="34" charset="0"/>
            </a:endParaRPr>
          </a:p>
          <a:p>
            <a:pPr marL="156210" marR="5080" indent="-144145" algn="ctr" rtl="0">
              <a:lnSpc>
                <a:spcPts val="1000"/>
              </a:lnSpc>
              <a:spcBef>
                <a:spcPts val="100"/>
              </a:spcBef>
              <a:tabLst>
                <a:tab pos="753110" algn="l"/>
                <a:tab pos="855980" algn="l"/>
              </a:tabLst>
            </a:pPr>
            <a:r>
              <a:rPr lang="fr" sz="750" b="1" dirty="0">
                <a:solidFill>
                  <a:srgbClr val="231F20"/>
                </a:solidFill>
                <a:latin typeface="Arial" panose="020B0604020202020204" pitchFamily="34" charset="0"/>
                <a:ea typeface="Yu Gothic" panose="020B0400000000000000" pitchFamily="34" charset="-128"/>
                <a:cs typeface="Arial" panose="020B0604020202020204" pitchFamily="34" charset="0"/>
              </a:rPr>
              <a:t>avec du savon</a:t>
            </a:r>
            <a:endParaRPr lang="en-US" altLang="ja-JP" sz="750" b="1" dirty="0">
              <a:solidFill>
                <a:srgbClr val="231F20"/>
              </a:solidFill>
              <a:latin typeface="Arial" panose="020B0604020202020204" pitchFamily="34" charset="0"/>
              <a:ea typeface="Yu Gothic" panose="020B0400000000000000" pitchFamily="34" charset="-128"/>
              <a:cs typeface="Arial" panose="020B0604020202020204" pitchFamily="34" charset="0"/>
            </a:endParaRPr>
          </a:p>
        </p:txBody>
      </p:sp>
      <p:sp>
        <p:nvSpPr>
          <p:cNvPr id="27" name="object 3">
            <a:extLst>
              <a:ext uri="{FF2B5EF4-FFF2-40B4-BE49-F238E27FC236}">
                <a16:creationId xmlns:a16="http://schemas.microsoft.com/office/drawing/2014/main" id="{4560EEA9-D560-B54D-9F67-FC37983320C3}"/>
              </a:ext>
            </a:extLst>
          </p:cNvPr>
          <p:cNvSpPr txBox="1"/>
          <p:nvPr/>
        </p:nvSpPr>
        <p:spPr>
          <a:xfrm>
            <a:off x="265427" y="2782133"/>
            <a:ext cx="7066372" cy="964367"/>
          </a:xfrm>
          <a:prstGeom prst="rect">
            <a:avLst/>
          </a:prstGeom>
        </p:spPr>
        <p:txBody>
          <a:bodyPr vert="horz" wrap="square" lIns="0" tIns="0" rIns="0" bIns="0" rtlCol="0">
            <a:spAutoFit/>
          </a:bodyPr>
          <a:lstStyle/>
          <a:p>
            <a:pPr marL="12700" rtl="0">
              <a:lnSpc>
                <a:spcPct val="100000"/>
              </a:lnSpc>
            </a:pPr>
            <a:r>
              <a:rPr lang="fr" sz="1100" b="1" dirty="0">
                <a:solidFill>
                  <a:srgbClr val="231F20"/>
                </a:solidFill>
                <a:latin typeface="Arial" panose="020B0604020202020204" pitchFamily="34" charset="0"/>
                <a:ea typeface="游ゴシック" panose="020B0400000000000000" pitchFamily="50" charset="-128"/>
                <a:cs typeface="Arial" panose="020B0604020202020204" pitchFamily="34" charset="0"/>
              </a:rPr>
              <a:t>◎ Votre consentement est nécessaire pour recevoir le vaccin.</a:t>
            </a:r>
            <a:endParaRPr lang="ja-JP" altLang="en-US" sz="1100" b="1" dirty="0">
              <a:latin typeface="Arial" panose="020B0604020202020204" pitchFamily="34" charset="0"/>
              <a:ea typeface="游ゴシック" panose="020B0400000000000000" pitchFamily="50" charset="-128"/>
              <a:cs typeface="Arial" panose="020B0604020202020204" pitchFamily="34" charset="0"/>
            </a:endParaRPr>
          </a:p>
          <a:p>
            <a:pPr marL="19050" marR="132080" indent="160655" algn="just" rtl="0">
              <a:lnSpc>
                <a:spcPts val="1100"/>
              </a:lnSpc>
              <a:spcBef>
                <a:spcPts val="345"/>
              </a:spcBef>
            </a:pPr>
            <a:r>
              <a:rPr lang="fr" sz="1000" dirty="0">
                <a:solidFill>
                  <a:srgbClr val="231F20"/>
                </a:solidFill>
                <a:latin typeface="Arial" panose="020B0604020202020204" pitchFamily="34" charset="0"/>
                <a:ea typeface="游ゴシック" panose="020B0400000000000000" pitchFamily="50" charset="-128"/>
                <a:cs typeface="Arial" panose="020B0604020202020204" pitchFamily="34" charset="0"/>
              </a:rPr>
              <a:t>Nous vous prions d’accepter ou non de vous faire vacciner sur une base volontaire, en évaluant les bénéfices de la vaccination et les risques des effets secondaires à la lumière de connaissances correctes. Le vaccin ne peut pas être administré sans consentement de votre part.</a:t>
            </a:r>
            <a:endParaRPr lang="ja-JP" altLang="en-US" sz="1000" dirty="0">
              <a:latin typeface="Arial" panose="020B0604020202020204" pitchFamily="34" charset="0"/>
              <a:ea typeface="游ゴシック" panose="020B0400000000000000" pitchFamily="50" charset="-128"/>
              <a:cs typeface="Arial" panose="020B0604020202020204" pitchFamily="34" charset="0"/>
            </a:endParaRPr>
          </a:p>
          <a:p>
            <a:pPr marL="160655" rtl="0">
              <a:lnSpc>
                <a:spcPts val="1100"/>
              </a:lnSpc>
              <a:spcBef>
                <a:spcPts val="360"/>
              </a:spcBef>
            </a:pPr>
            <a:r>
              <a:rPr lang="fr" sz="1000" dirty="0">
                <a:solidFill>
                  <a:srgbClr val="231F20"/>
                </a:solidFill>
                <a:latin typeface="Arial" panose="020B0604020202020204" pitchFamily="34" charset="0"/>
                <a:ea typeface="游ゴシック" panose="020B0400000000000000" pitchFamily="50" charset="-128"/>
                <a:cs typeface="Arial" panose="020B0604020202020204" pitchFamily="34" charset="0"/>
              </a:rPr>
              <a:t>Personne de votre lieu de travail ou de votre entourage ne devrait vous forcer à vous faire vacciner et aucune attitude discriminatoire envers une personne non vaccinée n’est tolérée.</a:t>
            </a:r>
            <a:endParaRPr sz="1000" dirty="0">
              <a:latin typeface="Arial" panose="020B0604020202020204" pitchFamily="34" charset="0"/>
              <a:ea typeface="游ゴシック" panose="020B0400000000000000" pitchFamily="50" charset="-128"/>
              <a:cs typeface="Arial" panose="020B0604020202020204" pitchFamily="34" charset="0"/>
            </a:endParaRPr>
          </a:p>
        </p:txBody>
      </p:sp>
      <p:sp>
        <p:nvSpPr>
          <p:cNvPr id="28" name="object 3">
            <a:extLst>
              <a:ext uri="{FF2B5EF4-FFF2-40B4-BE49-F238E27FC236}">
                <a16:creationId xmlns:a16="http://schemas.microsoft.com/office/drawing/2014/main" id="{79625D33-6AFA-AF4E-905E-F1F3498C01B1}"/>
              </a:ext>
            </a:extLst>
          </p:cNvPr>
          <p:cNvSpPr txBox="1"/>
          <p:nvPr/>
        </p:nvSpPr>
        <p:spPr>
          <a:xfrm>
            <a:off x="233056" y="3770564"/>
            <a:ext cx="7066372" cy="782265"/>
          </a:xfrm>
          <a:prstGeom prst="rect">
            <a:avLst/>
          </a:prstGeom>
        </p:spPr>
        <p:txBody>
          <a:bodyPr vert="horz" wrap="square" lIns="0" tIns="0" rIns="0" bIns="0" rtlCol="0">
            <a:spAutoFit/>
          </a:bodyPr>
          <a:lstStyle/>
          <a:p>
            <a:pPr marL="12700" rtl="0">
              <a:lnSpc>
                <a:spcPts val="1100"/>
              </a:lnSpc>
            </a:pPr>
            <a:r>
              <a:rPr lang="fr" sz="1100" b="1" dirty="0">
                <a:solidFill>
                  <a:srgbClr val="231F20"/>
                </a:solidFill>
                <a:latin typeface="Arial" panose="020B0604020202020204" pitchFamily="34" charset="0"/>
                <a:ea typeface="游ゴシック" panose="020B0400000000000000" pitchFamily="50" charset="-128"/>
                <a:cs typeface="Arial" panose="020B0604020202020204" pitchFamily="34" charset="0"/>
              </a:rPr>
              <a:t>◎ Il existe un système d’aide en cas de problèmes de santé résultant de la vaccination.</a:t>
            </a:r>
            <a:endParaRPr sz="1100" b="1" dirty="0">
              <a:latin typeface="Arial" panose="020B0604020202020204" pitchFamily="34" charset="0"/>
              <a:ea typeface="游ゴシック" panose="020B0400000000000000" pitchFamily="50" charset="-128"/>
              <a:cs typeface="Arial" panose="020B0604020202020204" pitchFamily="34" charset="0"/>
            </a:endParaRPr>
          </a:p>
          <a:p>
            <a:pPr marL="21590" marR="127000" indent="163195" rtl="0">
              <a:lnSpc>
                <a:spcPts val="1100"/>
              </a:lnSpc>
              <a:spcBef>
                <a:spcPts val="345"/>
              </a:spcBef>
            </a:pPr>
            <a:r>
              <a:rPr lang="fr" sz="1000" dirty="0">
                <a:solidFill>
                  <a:srgbClr val="231F20"/>
                </a:solidFill>
                <a:latin typeface="Arial" panose="020B0604020202020204" pitchFamily="34" charset="0"/>
                <a:ea typeface="游ゴシック" panose="020B0400000000000000" pitchFamily="50" charset="-128"/>
                <a:cs typeface="Arial" panose="020B0604020202020204" pitchFamily="34" charset="0"/>
              </a:rPr>
              <a:t>Il peut arriver que la vaccination entraîne des problèmes de santé (maladie ou invalidité). Bien que cela soit extrêmement rare, le risque ne pouvant être totalement écarté, un système d’aide a été mis en place.</a:t>
            </a:r>
          </a:p>
          <a:p>
            <a:pPr marL="21590" marR="127000" indent="163195" rtl="0">
              <a:lnSpc>
                <a:spcPts val="1100"/>
              </a:lnSpc>
              <a:spcBef>
                <a:spcPts val="345"/>
              </a:spcBef>
            </a:pPr>
            <a:r>
              <a:rPr lang="fr" sz="1000" dirty="0">
                <a:solidFill>
                  <a:srgbClr val="231F20"/>
                </a:solidFill>
                <a:latin typeface="Arial" panose="020B0604020202020204" pitchFamily="34" charset="0"/>
                <a:ea typeface="游ゴシック" panose="020B0400000000000000" pitchFamily="50" charset="-128"/>
                <a:cs typeface="Arial" panose="020B0604020202020204" pitchFamily="34" charset="0"/>
              </a:rPr>
              <a:t>Veuillez consulter la municipalité de votre lieu de résidence au sujet des procédures requises pour présenter une demande.</a:t>
            </a:r>
            <a:endParaRPr sz="1000" dirty="0">
              <a:latin typeface="Arial" panose="020B0604020202020204" pitchFamily="34" charset="0"/>
              <a:ea typeface="游ゴシック" panose="020B0400000000000000" pitchFamily="50" charset="-128"/>
              <a:cs typeface="Arial" panose="020B0604020202020204" pitchFamily="34" charset="0"/>
            </a:endParaRPr>
          </a:p>
        </p:txBody>
      </p:sp>
      <p:sp>
        <p:nvSpPr>
          <p:cNvPr id="29" name="object 3">
            <a:extLst>
              <a:ext uri="{FF2B5EF4-FFF2-40B4-BE49-F238E27FC236}">
                <a16:creationId xmlns:a16="http://schemas.microsoft.com/office/drawing/2014/main" id="{942164DC-E9C9-A94A-AAAA-D9A78C0EC72E}"/>
              </a:ext>
            </a:extLst>
          </p:cNvPr>
          <p:cNvSpPr txBox="1"/>
          <p:nvPr/>
        </p:nvSpPr>
        <p:spPr>
          <a:xfrm>
            <a:off x="233056" y="4635943"/>
            <a:ext cx="7019290" cy="1128514"/>
          </a:xfrm>
          <a:prstGeom prst="rect">
            <a:avLst/>
          </a:prstGeom>
        </p:spPr>
        <p:txBody>
          <a:bodyPr vert="horz" wrap="square" lIns="0" tIns="0" rIns="0" bIns="0" rtlCol="0">
            <a:spAutoFit/>
          </a:bodyPr>
          <a:lstStyle/>
          <a:p>
            <a:pPr marL="180975" indent="-168275" rtl="0">
              <a:lnSpc>
                <a:spcPts val="1100"/>
              </a:lnSpc>
            </a:pPr>
            <a:r>
              <a:rPr lang="fr" sz="1100" b="1" dirty="0">
                <a:solidFill>
                  <a:srgbClr val="231F20"/>
                </a:solidFill>
                <a:latin typeface="Arial" panose="020B0604020202020204" pitchFamily="34" charset="0"/>
                <a:ea typeface="游ゴシック" panose="020B0400000000000000" pitchFamily="50" charset="-128"/>
                <a:cs typeface="Arial" panose="020B0604020202020204" pitchFamily="34" charset="0"/>
              </a:rPr>
              <a:t>◎ Même après la vaccination, veuillez continuer </a:t>
            </a:r>
            <a:r>
              <a:rPr lang="fr" sz="1100" b="1" dirty="0">
                <a:latin typeface="Arial" panose="020B0604020202020204" pitchFamily="34" charset="0"/>
                <a:ea typeface="游ゴシック" panose="020B0400000000000000" pitchFamily="50" charset="-128"/>
                <a:cs typeface="Arial" panose="020B0604020202020204" pitchFamily="34" charset="0"/>
              </a:rPr>
              <a:t>à </a:t>
            </a:r>
            <a:r>
              <a:rPr lang="fr-FR" sz="1100" b="1" dirty="0" smtClean="0">
                <a:latin typeface="Arial" panose="020B0604020202020204" pitchFamily="34" charset="0"/>
                <a:ea typeface="游ゴシック" panose="020B0400000000000000" pitchFamily="50" charset="-128"/>
                <a:cs typeface="Arial" panose="020B0604020202020204" pitchFamily="34" charset="0"/>
              </a:rPr>
              <a:t>suivre</a:t>
            </a:r>
            <a:r>
              <a:rPr lang="fr" sz="1100" b="1" dirty="0" smtClean="0">
                <a:latin typeface="Arial" panose="020B0604020202020204" pitchFamily="34" charset="0"/>
                <a:ea typeface="游ゴシック" panose="020B0400000000000000" pitchFamily="50" charset="-128"/>
                <a:cs typeface="Arial" panose="020B0604020202020204" pitchFamily="34" charset="0"/>
              </a:rPr>
              <a:t> </a:t>
            </a:r>
            <a:r>
              <a:rPr lang="fr" sz="1100" b="1" dirty="0">
                <a:latin typeface="Arial" panose="020B0604020202020204" pitchFamily="34" charset="0"/>
                <a:ea typeface="游ゴシック" panose="020B0400000000000000" pitchFamily="50" charset="-128"/>
                <a:cs typeface="Arial" panose="020B0604020202020204" pitchFamily="34" charset="0"/>
              </a:rPr>
              <a:t>les mesures </a:t>
            </a:r>
            <a:r>
              <a:rPr lang="fr" sz="1100" b="1" dirty="0">
                <a:solidFill>
                  <a:srgbClr val="231F20"/>
                </a:solidFill>
                <a:latin typeface="Arial" panose="020B0604020202020204" pitchFamily="34" charset="0"/>
                <a:ea typeface="游ゴシック" panose="020B0400000000000000" pitchFamily="50" charset="-128"/>
                <a:cs typeface="Arial" panose="020B0604020202020204" pitchFamily="34" charset="0"/>
              </a:rPr>
              <a:t>de prévention des infections telles </a:t>
            </a:r>
            <a:r>
              <a:rPr lang="ja-JP" altLang="en-US" sz="1100" b="1" dirty="0" smtClean="0">
                <a:solidFill>
                  <a:srgbClr val="231F20"/>
                </a:solidFill>
                <a:latin typeface="Arial" panose="020B0604020202020204" pitchFamily="34" charset="0"/>
                <a:ea typeface="游ゴシック" panose="020B0400000000000000" pitchFamily="50" charset="-128"/>
                <a:cs typeface="Arial" panose="020B0604020202020204" pitchFamily="34" charset="0"/>
              </a:rPr>
              <a:t>　　</a:t>
            </a:r>
            <a:r>
              <a:rPr lang="fr" sz="1100" b="1" dirty="0" smtClean="0">
                <a:solidFill>
                  <a:srgbClr val="231F20"/>
                </a:solidFill>
                <a:latin typeface="Arial" panose="020B0604020202020204" pitchFamily="34" charset="0"/>
                <a:ea typeface="游ゴシック" panose="020B0400000000000000" pitchFamily="50" charset="-128"/>
                <a:cs typeface="Arial" panose="020B0604020202020204" pitchFamily="34" charset="0"/>
              </a:rPr>
              <a:t>que </a:t>
            </a:r>
            <a:r>
              <a:rPr lang="fr" sz="1100" b="1" dirty="0">
                <a:solidFill>
                  <a:srgbClr val="231F20"/>
                </a:solidFill>
                <a:latin typeface="Arial" panose="020B0604020202020204" pitchFamily="34" charset="0"/>
                <a:ea typeface="游ゴシック" panose="020B0400000000000000" pitchFamily="50" charset="-128"/>
                <a:cs typeface="Arial" panose="020B0604020202020204" pitchFamily="34" charset="0"/>
              </a:rPr>
              <a:t>le port du masque.</a:t>
            </a:r>
            <a:endParaRPr sz="1100" b="1" dirty="0">
              <a:latin typeface="Arial" panose="020B0604020202020204" pitchFamily="34" charset="0"/>
              <a:ea typeface="游ゴシック" panose="020B0400000000000000" pitchFamily="50" charset="-128"/>
              <a:cs typeface="Arial" panose="020B0604020202020204" pitchFamily="34" charset="0"/>
            </a:endParaRPr>
          </a:p>
          <a:p>
            <a:pPr marL="24130" marR="121285" indent="161290" rtl="0">
              <a:lnSpc>
                <a:spcPts val="1100"/>
              </a:lnSpc>
            </a:pPr>
            <a:r>
              <a:rPr lang="fr" sz="1000" dirty="0">
                <a:solidFill>
                  <a:srgbClr val="231F20"/>
                </a:solidFill>
                <a:latin typeface="Arial" panose="020B0604020202020204" pitchFamily="34" charset="0"/>
                <a:ea typeface="游ゴシック" panose="020B0400000000000000" pitchFamily="50" charset="-128"/>
                <a:cs typeface="Arial" panose="020B0604020202020204" pitchFamily="34" charset="0"/>
              </a:rPr>
              <a:t>Même s’il est reconnu que le vaccin contre la COVID-19 est un moyen permettant efficacement de se prémunir contre les infections à la COVID-19, il ne protège pas à 100% contre celles-ci. En outre, les variants du virus peuvent aussi influencer son efficacité.</a:t>
            </a:r>
          </a:p>
          <a:p>
            <a:pPr marL="24130" marR="121285" indent="161290" rtl="0">
              <a:lnSpc>
                <a:spcPts val="1100"/>
              </a:lnSpc>
            </a:pPr>
            <a:r>
              <a:rPr lang="fr" sz="1000" dirty="0">
                <a:solidFill>
                  <a:srgbClr val="231F20"/>
                </a:solidFill>
                <a:latin typeface="Arial" panose="020B0604020202020204" pitchFamily="34" charset="0"/>
                <a:ea typeface="游ゴシック" panose="020B0400000000000000" pitchFamily="50" charset="-128"/>
                <a:cs typeface="Arial" panose="020B0604020202020204" pitchFamily="34" charset="0"/>
              </a:rPr>
              <a:t>Ainsi, nous prions chacun de continuer à appliquer les mesures de prévention des infections. Concrètement, évitez les 3-Mitsu  (3C :Concentrations de personnes,  Contacts rapprochés, espaces Clos), lavez-vous les mains avec du savon et désinfectez-les minutieusement avec de l’alcool désinfectant, etc.</a:t>
            </a:r>
            <a:endParaRPr sz="1000" dirty="0">
              <a:latin typeface="Arial" panose="020B0604020202020204" pitchFamily="34" charset="0"/>
              <a:ea typeface="游ゴシック" panose="020B0400000000000000" pitchFamily="50" charset="-128"/>
              <a:cs typeface="Arial" panose="020B0604020202020204" pitchFamily="34" charset="0"/>
            </a:endParaRPr>
          </a:p>
        </p:txBody>
      </p:sp>
      <p:pic>
        <p:nvPicPr>
          <p:cNvPr id="31" name="図 30">
            <a:extLst>
              <a:ext uri="{FF2B5EF4-FFF2-40B4-BE49-F238E27FC236}">
                <a16:creationId xmlns:a16="http://schemas.microsoft.com/office/drawing/2014/main" id="{F66BEA9A-CE34-8549-98F6-F67E15D6F0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956" y="5885934"/>
            <a:ext cx="641679" cy="566187"/>
          </a:xfrm>
          <a:prstGeom prst="rect">
            <a:avLst/>
          </a:prstGeom>
        </p:spPr>
      </p:pic>
      <p:pic>
        <p:nvPicPr>
          <p:cNvPr id="33" name="図 32">
            <a:extLst>
              <a:ext uri="{FF2B5EF4-FFF2-40B4-BE49-F238E27FC236}">
                <a16:creationId xmlns:a16="http://schemas.microsoft.com/office/drawing/2014/main" id="{C934E219-F984-8D49-8EF4-496553C754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3195" y="5923681"/>
            <a:ext cx="597640" cy="528440"/>
          </a:xfrm>
          <a:prstGeom prst="rect">
            <a:avLst/>
          </a:prstGeom>
        </p:spPr>
      </p:pic>
      <p:pic>
        <p:nvPicPr>
          <p:cNvPr id="35" name="図 34">
            <a:extLst>
              <a:ext uri="{FF2B5EF4-FFF2-40B4-BE49-F238E27FC236}">
                <a16:creationId xmlns:a16="http://schemas.microsoft.com/office/drawing/2014/main" id="{7075438F-0E23-BC41-9129-3F9D64F385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0028" y="5896598"/>
            <a:ext cx="717171" cy="585060"/>
          </a:xfrm>
          <a:prstGeom prst="rect">
            <a:avLst/>
          </a:prstGeom>
        </p:spPr>
      </p:pic>
      <p:pic>
        <p:nvPicPr>
          <p:cNvPr id="37" name="図 36">
            <a:extLst>
              <a:ext uri="{FF2B5EF4-FFF2-40B4-BE49-F238E27FC236}">
                <a16:creationId xmlns:a16="http://schemas.microsoft.com/office/drawing/2014/main" id="{DDB50E80-AE43-AA48-84C6-5A665CCDB6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0060" y="5890730"/>
            <a:ext cx="383748" cy="603932"/>
          </a:xfrm>
          <a:prstGeom prst="rect">
            <a:avLst/>
          </a:prstGeom>
        </p:spPr>
      </p:pic>
      <p:pic>
        <p:nvPicPr>
          <p:cNvPr id="39" name="図 38">
            <a:extLst>
              <a:ext uri="{FF2B5EF4-FFF2-40B4-BE49-F238E27FC236}">
                <a16:creationId xmlns:a16="http://schemas.microsoft.com/office/drawing/2014/main" id="{C98C309F-013A-CA48-AF04-DB98F9F210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2909" y="5885204"/>
            <a:ext cx="547313" cy="603932"/>
          </a:xfrm>
          <a:prstGeom prst="rect">
            <a:avLst/>
          </a:prstGeom>
        </p:spPr>
      </p:pic>
      <p:pic>
        <p:nvPicPr>
          <p:cNvPr id="43" name="図 42">
            <a:extLst>
              <a:ext uri="{FF2B5EF4-FFF2-40B4-BE49-F238E27FC236}">
                <a16:creationId xmlns:a16="http://schemas.microsoft.com/office/drawing/2014/main" id="{89E9FF1A-1132-7E4F-8966-CD266FCFFA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58552" y="5917677"/>
            <a:ext cx="698297" cy="559895"/>
          </a:xfrm>
          <a:prstGeom prst="rect">
            <a:avLst/>
          </a:prstGeom>
        </p:spPr>
      </p:pic>
      <p:sp>
        <p:nvSpPr>
          <p:cNvPr id="36" name="object 3">
            <a:extLst>
              <a:ext uri="{FF2B5EF4-FFF2-40B4-BE49-F238E27FC236}">
                <a16:creationId xmlns:a16="http://schemas.microsoft.com/office/drawing/2014/main" id="{F16F4D03-10C9-FD44-9947-8D920FFABF6A}"/>
              </a:ext>
            </a:extLst>
          </p:cNvPr>
          <p:cNvSpPr txBox="1"/>
          <p:nvPr/>
        </p:nvSpPr>
        <p:spPr>
          <a:xfrm>
            <a:off x="293278" y="325524"/>
            <a:ext cx="7019290" cy="1064394"/>
          </a:xfrm>
          <a:prstGeom prst="rect">
            <a:avLst/>
          </a:prstGeom>
        </p:spPr>
        <p:txBody>
          <a:bodyPr vert="horz" wrap="square" lIns="0" tIns="0" rIns="0" bIns="0" rtlCol="0">
            <a:spAutoFit/>
          </a:bodyPr>
          <a:lstStyle/>
          <a:p>
            <a:pPr marL="12700" rtl="0">
              <a:lnSpc>
                <a:spcPts val="1100"/>
              </a:lnSpc>
            </a:pPr>
            <a:r>
              <a:rPr lang="fr" sz="1100" b="1" dirty="0">
                <a:solidFill>
                  <a:srgbClr val="231F20"/>
                </a:solidFill>
                <a:latin typeface="Arial" panose="020B0604020202020204" pitchFamily="34" charset="0"/>
                <a:ea typeface="Yu Gothic" panose="020B0400000000000000" pitchFamily="34" charset="-128"/>
                <a:cs typeface="Arial" panose="020B0604020202020204" pitchFamily="34" charset="0"/>
              </a:rPr>
              <a:t>◎ Personnes pour lesquelles une dose de rappel est particulièrement recommandée</a:t>
            </a:r>
            <a:endParaRPr sz="1100" b="1" dirty="0">
              <a:latin typeface="Arial" panose="020B0604020202020204" pitchFamily="34" charset="0"/>
              <a:ea typeface="Yu Gothic" panose="020B0400000000000000" pitchFamily="34" charset="-128"/>
              <a:cs typeface="Arial" panose="020B0604020202020204" pitchFamily="34" charset="0"/>
            </a:endParaRPr>
          </a:p>
          <a:p>
            <a:pPr marL="92075" indent="-80963" rtl="0">
              <a:lnSpc>
                <a:spcPts val="1100"/>
              </a:lnSpc>
              <a:spcBef>
                <a:spcPts val="200"/>
              </a:spcBef>
            </a:pPr>
            <a:r>
              <a:rPr lang="fr" sz="1000" dirty="0">
                <a:solidFill>
                  <a:srgbClr val="231F20"/>
                </a:solidFill>
                <a:latin typeface="Arial" panose="020B0604020202020204" pitchFamily="34" charset="0"/>
                <a:ea typeface="游ゴシック" panose="020B0400000000000000" pitchFamily="50" charset="-128"/>
                <a:cs typeface="Arial" panose="020B0604020202020204" pitchFamily="34" charset="0"/>
              </a:rPr>
              <a:t>・« </a:t>
            </a:r>
            <a:r>
              <a:rPr lang="fr" sz="1000" b="1" dirty="0">
                <a:solidFill>
                  <a:srgbClr val="F7941D"/>
                </a:solidFill>
                <a:latin typeface="Arial" panose="020B0604020202020204" pitchFamily="34" charset="0"/>
                <a:ea typeface="Yu Gothic Medium" panose="020B0400000000000000" pitchFamily="34" charset="-128"/>
                <a:cs typeface="Arial" panose="020B0604020202020204" pitchFamily="34" charset="0"/>
              </a:rPr>
              <a:t>Personnes présentant un risque d’aggravation important </a:t>
            </a:r>
            <a:r>
              <a:rPr lang="fr" sz="1000" dirty="0">
                <a:solidFill>
                  <a:srgbClr val="231F20"/>
                </a:solidFill>
                <a:latin typeface="Arial" panose="020B0604020202020204" pitchFamily="34" charset="0"/>
                <a:ea typeface="游ゴシック" panose="020B0400000000000000" pitchFamily="50" charset="-128"/>
                <a:cs typeface="Arial" panose="020B0604020202020204" pitchFamily="34" charset="0"/>
              </a:rPr>
              <a:t>», telles que les personnes âgées, personnes atteintes d’affections sous-jacentes, etc.</a:t>
            </a:r>
            <a:endParaRPr lang="ja-JP" altLang="en-US" sz="1000" b="1" dirty="0">
              <a:latin typeface="Arial" panose="020B0604020202020204" pitchFamily="34" charset="0"/>
              <a:ea typeface="Yu Gothic Medium" panose="020B0400000000000000" pitchFamily="34" charset="-128"/>
              <a:cs typeface="Arial" panose="020B0604020202020204" pitchFamily="34" charset="0"/>
            </a:endParaRPr>
          </a:p>
          <a:p>
            <a:pPr marL="92075" indent="-80963" rtl="0">
              <a:lnSpc>
                <a:spcPts val="1100"/>
              </a:lnSpc>
              <a:spcBef>
                <a:spcPts val="200"/>
              </a:spcBef>
            </a:pPr>
            <a:r>
              <a:rPr lang="fr" sz="1000" dirty="0">
                <a:solidFill>
                  <a:srgbClr val="231F20"/>
                </a:solidFill>
                <a:latin typeface="Arial" panose="020B0604020202020204" pitchFamily="34" charset="0"/>
                <a:ea typeface="游ゴシック" panose="020B0400000000000000" pitchFamily="50" charset="-128"/>
                <a:cs typeface="Arial" panose="020B0604020202020204" pitchFamily="34" charset="0"/>
              </a:rPr>
              <a:t>・« </a:t>
            </a:r>
            <a:r>
              <a:rPr lang="fr" sz="1000" b="1" dirty="0">
                <a:solidFill>
                  <a:srgbClr val="F7941D"/>
                </a:solidFill>
                <a:latin typeface="Arial" panose="020B0604020202020204" pitchFamily="34" charset="0"/>
                <a:ea typeface="Yu Gothic Medium" panose="020B0400000000000000" pitchFamily="34" charset="-128"/>
                <a:cs typeface="Arial" panose="020B0604020202020204" pitchFamily="34" charset="0"/>
              </a:rPr>
              <a:t>Personnes fréquemment en contact avec d’autres présentant un risque d’aggravation important</a:t>
            </a:r>
            <a:r>
              <a:rPr lang="fr" sz="1000" dirty="0">
                <a:solidFill>
                  <a:srgbClr val="231F20"/>
                </a:solidFill>
                <a:latin typeface="Arial" panose="020B0604020202020204" pitchFamily="34" charset="0"/>
                <a:ea typeface="游ゴシック" panose="020B0400000000000000" pitchFamily="50" charset="-128"/>
                <a:cs typeface="Arial" panose="020B0604020202020204" pitchFamily="34" charset="0"/>
              </a:rPr>
              <a:t> », telles que les personnes en rapport avec ces dernières, auxiliaires de vie (personnel soignant, etc.), etc.</a:t>
            </a:r>
            <a:endParaRPr lang="ja-JP" altLang="en-US" sz="1000" b="1" dirty="0">
              <a:latin typeface="Arial" panose="020B0604020202020204" pitchFamily="34" charset="0"/>
              <a:ea typeface="Yu Gothic Medium" panose="020B0400000000000000" pitchFamily="34" charset="-128"/>
              <a:cs typeface="Arial" panose="020B0604020202020204" pitchFamily="34" charset="0"/>
            </a:endParaRPr>
          </a:p>
          <a:p>
            <a:pPr marL="92075" marR="1094740" indent="-80963" rtl="0">
              <a:lnSpc>
                <a:spcPts val="1100"/>
              </a:lnSpc>
              <a:spcBef>
                <a:spcPts val="200"/>
              </a:spcBef>
            </a:pPr>
            <a:r>
              <a:rPr lang="fr" sz="1000" dirty="0">
                <a:solidFill>
                  <a:srgbClr val="231F20"/>
                </a:solidFill>
                <a:latin typeface="Arial" panose="020B0604020202020204" pitchFamily="34" charset="0"/>
                <a:ea typeface="游ゴシック" panose="020B0400000000000000" pitchFamily="50" charset="-128"/>
                <a:cs typeface="Arial" panose="020B0604020202020204" pitchFamily="34" charset="0"/>
              </a:rPr>
              <a:t>・« </a:t>
            </a:r>
            <a:r>
              <a:rPr lang="fr" sz="1000" b="1" dirty="0">
                <a:solidFill>
                  <a:srgbClr val="F7941D"/>
                </a:solidFill>
                <a:latin typeface="Arial" panose="020B0604020202020204" pitchFamily="34" charset="0"/>
                <a:ea typeface="Yu Gothic Medium" panose="020B0400000000000000" pitchFamily="34" charset="-128"/>
                <a:cs typeface="Arial" panose="020B0604020202020204" pitchFamily="34" charset="0"/>
              </a:rPr>
              <a:t>Personnes particulièrement exposées au virus en raison par exemple de leur profession </a:t>
            </a:r>
            <a:r>
              <a:rPr lang="fr" sz="1000" dirty="0">
                <a:solidFill>
                  <a:srgbClr val="231F20"/>
                </a:solidFill>
                <a:latin typeface="Arial" panose="020B0604020202020204" pitchFamily="34" charset="0"/>
                <a:ea typeface="游ゴシック" panose="020B0400000000000000" pitchFamily="50" charset="-128"/>
                <a:cs typeface="Arial" panose="020B0604020202020204" pitchFamily="34" charset="0"/>
              </a:rPr>
              <a:t>»</a:t>
            </a:r>
            <a:r>
              <a:rPr lang="fr-CH" sz="1000" dirty="0">
                <a:solidFill>
                  <a:srgbClr val="231F20"/>
                </a:solidFill>
                <a:latin typeface="Arial" panose="020B0604020202020204" pitchFamily="34" charset="0"/>
                <a:ea typeface="游ゴシック" panose="020B0400000000000000" pitchFamily="50" charset="-128"/>
                <a:cs typeface="Arial" panose="020B0604020202020204" pitchFamily="34" charset="0"/>
              </a:rPr>
              <a:t>, </a:t>
            </a:r>
            <a:r>
              <a:rPr lang="ja-JP" altLang="fr-FR" sz="1000" dirty="0">
                <a:solidFill>
                  <a:srgbClr val="231F20"/>
                </a:solidFill>
                <a:latin typeface="Arial" panose="020B0604020202020204" pitchFamily="34" charset="0"/>
                <a:ea typeface="游ゴシック" panose="020B0400000000000000" pitchFamily="50" charset="-128"/>
                <a:cs typeface="Arial" panose="020B0604020202020204" pitchFamily="34" charset="0"/>
              </a:rPr>
              <a:t>　</a:t>
            </a:r>
            <a:r>
              <a:rPr lang="fr" sz="1000" dirty="0">
                <a:solidFill>
                  <a:srgbClr val="231F20"/>
                </a:solidFill>
                <a:latin typeface="Arial" panose="020B0604020202020204" pitchFamily="34" charset="0"/>
                <a:ea typeface="游ゴシック" panose="020B0400000000000000" pitchFamily="50" charset="-128"/>
                <a:cs typeface="Arial" panose="020B0604020202020204" pitchFamily="34" charset="0"/>
              </a:rPr>
              <a:t>telles que le personnel de </a:t>
            </a:r>
            <a:r>
              <a:rPr lang="fr" sz="1000" dirty="0" smtClean="0">
                <a:solidFill>
                  <a:srgbClr val="231F20"/>
                </a:solidFill>
                <a:latin typeface="Arial" panose="020B0604020202020204" pitchFamily="34" charset="0"/>
                <a:ea typeface="游ゴシック" panose="020B0400000000000000" pitchFamily="50" charset="-128"/>
                <a:cs typeface="Arial" panose="020B0604020202020204" pitchFamily="34" charset="0"/>
              </a:rPr>
              <a:t>santé</a:t>
            </a:r>
            <a:r>
              <a:rPr lang="fr" sz="1000" dirty="0" smtClean="0">
                <a:latin typeface="Arial" panose="020B0604020202020204" pitchFamily="34" charset="0"/>
                <a:ea typeface="游ゴシック" panose="020B0400000000000000" pitchFamily="50" charset="-128"/>
                <a:cs typeface="Arial" panose="020B0604020202020204" pitchFamily="34" charset="0"/>
              </a:rPr>
              <a:t>, etc.</a:t>
            </a:r>
            <a:endParaRPr lang="ja-JP" altLang="en-US" sz="1000" b="1" dirty="0">
              <a:latin typeface="Arial" panose="020B0604020202020204" pitchFamily="34" charset="0"/>
              <a:ea typeface="Yu Gothic Medium" panose="020B0400000000000000" pitchFamily="34" charset="-128"/>
              <a:cs typeface="Arial" panose="020B0604020202020204" pitchFamily="34" charset="0"/>
            </a:endParaRPr>
          </a:p>
        </p:txBody>
      </p:sp>
      <p:sp>
        <p:nvSpPr>
          <p:cNvPr id="38" name="object 11">
            <a:extLst>
              <a:ext uri="{FF2B5EF4-FFF2-40B4-BE49-F238E27FC236}">
                <a16:creationId xmlns:a16="http://schemas.microsoft.com/office/drawing/2014/main" id="{D1937440-1FD6-46E8-9FCC-C62F57102896}"/>
              </a:ext>
            </a:extLst>
          </p:cNvPr>
          <p:cNvSpPr txBox="1"/>
          <p:nvPr/>
        </p:nvSpPr>
        <p:spPr>
          <a:xfrm>
            <a:off x="6049256" y="6536350"/>
            <a:ext cx="1119514" cy="413062"/>
          </a:xfrm>
          <a:prstGeom prst="rect">
            <a:avLst/>
          </a:prstGeom>
        </p:spPr>
        <p:txBody>
          <a:bodyPr vert="horz" wrap="square" lIns="0" tIns="12700" rIns="0" bIns="0" rtlCol="0">
            <a:spAutoFit/>
          </a:bodyPr>
          <a:lstStyle/>
          <a:p>
            <a:pPr marL="156210" marR="5080" indent="-144145" rtl="0">
              <a:lnSpc>
                <a:spcPts val="1000"/>
              </a:lnSpc>
              <a:spcBef>
                <a:spcPts val="100"/>
              </a:spcBef>
              <a:tabLst>
                <a:tab pos="753110" algn="l"/>
                <a:tab pos="855980" algn="l"/>
              </a:tabLst>
            </a:pPr>
            <a:r>
              <a:rPr lang="fr" sz="750" b="1" dirty="0">
                <a:solidFill>
                  <a:srgbClr val="231F20"/>
                </a:solidFill>
                <a:latin typeface="Arial" panose="020B0604020202020204" pitchFamily="34" charset="0"/>
                <a:ea typeface="Yu Gothic" panose="020B0400000000000000" pitchFamily="34" charset="-128"/>
                <a:cs typeface="Arial" panose="020B0604020202020204" pitchFamily="34" charset="0"/>
              </a:rPr>
              <a:t>Désinfection minutieuse</a:t>
            </a:r>
          </a:p>
          <a:p>
            <a:pPr marL="156210" marR="5080" indent="-144145" algn="ctr" rtl="0">
              <a:lnSpc>
                <a:spcPts val="1000"/>
              </a:lnSpc>
              <a:spcBef>
                <a:spcPts val="100"/>
              </a:spcBef>
              <a:tabLst>
                <a:tab pos="753110" algn="l"/>
                <a:tab pos="855980" algn="l"/>
              </a:tabLst>
            </a:pPr>
            <a:r>
              <a:rPr lang="fr" sz="750" b="1" dirty="0">
                <a:solidFill>
                  <a:srgbClr val="231F20"/>
                </a:solidFill>
                <a:latin typeface="Arial" panose="020B0604020202020204" pitchFamily="34" charset="0"/>
                <a:ea typeface="Yu Gothic" panose="020B0400000000000000" pitchFamily="34" charset="-128"/>
                <a:cs typeface="Arial" panose="020B0604020202020204" pitchFamily="34" charset="0"/>
              </a:rPr>
              <a:t>des mains avec de</a:t>
            </a:r>
          </a:p>
          <a:p>
            <a:pPr marL="156210" marR="5080" indent="-144145" algn="ctr" rtl="0">
              <a:lnSpc>
                <a:spcPts val="1000"/>
              </a:lnSpc>
              <a:spcBef>
                <a:spcPts val="100"/>
              </a:spcBef>
              <a:tabLst>
                <a:tab pos="753110" algn="l"/>
                <a:tab pos="855980" algn="l"/>
              </a:tabLst>
            </a:pPr>
            <a:r>
              <a:rPr lang="fr-CH" sz="750" b="1" dirty="0">
                <a:solidFill>
                  <a:srgbClr val="231F20"/>
                </a:solidFill>
                <a:latin typeface="Arial" panose="020B0604020202020204" pitchFamily="34" charset="0"/>
                <a:ea typeface="Yu Gothic" panose="020B0400000000000000" pitchFamily="34" charset="-128"/>
                <a:cs typeface="Arial" panose="020B0604020202020204" pitchFamily="34" charset="0"/>
              </a:rPr>
              <a:t>l</a:t>
            </a:r>
            <a:r>
              <a:rPr lang="fr" sz="750" b="1" dirty="0">
                <a:solidFill>
                  <a:srgbClr val="231F20"/>
                </a:solidFill>
                <a:latin typeface="Arial" panose="020B0604020202020204" pitchFamily="34" charset="0"/>
                <a:ea typeface="Yu Gothic" panose="020B0400000000000000" pitchFamily="34" charset="-128"/>
                <a:cs typeface="Arial" panose="020B0604020202020204" pitchFamily="34" charset="0"/>
              </a:rPr>
              <a:t>’alcool désinfectant</a:t>
            </a:r>
            <a:endParaRPr lang="en-US" altLang="ja-JP" sz="750" b="1" dirty="0">
              <a:solidFill>
                <a:srgbClr val="231F20"/>
              </a:solidFill>
              <a:latin typeface="Arial" panose="020B0604020202020204" pitchFamily="34" charset="0"/>
              <a:ea typeface="Yu Gothic" panose="020B0400000000000000" pitchFamily="34" charset="-128"/>
              <a:cs typeface="Arial" panose="020B0604020202020204" pitchFamily="34" charset="0"/>
            </a:endParaRPr>
          </a:p>
        </p:txBody>
      </p:sp>
      <p:sp>
        <p:nvSpPr>
          <p:cNvPr id="30" name="テキスト ボックス 29">
            <a:extLst>
              <a:ext uri="{FF2B5EF4-FFF2-40B4-BE49-F238E27FC236}">
                <a16:creationId xmlns:a16="http://schemas.microsoft.com/office/drawing/2014/main" id="{D6575817-122F-41F2-AA7C-06F444587E8E}"/>
              </a:ext>
            </a:extLst>
          </p:cNvPr>
          <p:cNvSpPr txBox="1"/>
          <p:nvPr/>
        </p:nvSpPr>
        <p:spPr>
          <a:xfrm>
            <a:off x="1752192" y="6416191"/>
            <a:ext cx="741891" cy="276999"/>
          </a:xfrm>
          <a:prstGeom prst="rect">
            <a:avLst/>
          </a:prstGeom>
          <a:noFill/>
        </p:spPr>
        <p:txBody>
          <a:bodyPr wrap="square" rtlCol="0">
            <a:spAutoFit/>
          </a:bodyPr>
          <a:lstStyle/>
          <a:p>
            <a:r>
              <a:rPr kumimoji="1" lang="fr" altLang="ja-JP" sz="600" b="1" i="0" u="none" strike="noStrike" kern="1200" cap="none" spc="0" normalizeH="0" baseline="0" noProof="0" dirty="0">
                <a:ln>
                  <a:noFill/>
                </a:ln>
                <a:solidFill>
                  <a:srgbClr val="231F20"/>
                </a:solidFill>
                <a:effectLst/>
                <a:uLnTx/>
                <a:uFillTx/>
                <a:latin typeface="Arial" panose="020B0604020202020204" pitchFamily="34" charset="0"/>
                <a:ea typeface="Yu Gothic" panose="020B0400000000000000" pitchFamily="34" charset="-128"/>
                <a:cs typeface="Arial" panose="020B0604020202020204" pitchFamily="34" charset="0"/>
              </a:rPr>
              <a:t>Concentration</a:t>
            </a:r>
          </a:p>
          <a:p>
            <a:pPr algn="ctr"/>
            <a:r>
              <a:rPr kumimoji="1" lang="fr" altLang="ja-JP" sz="600" b="1" i="0" u="none" strike="noStrike" kern="1200" cap="none" spc="0" normalizeH="0" baseline="0" noProof="0" dirty="0">
                <a:ln>
                  <a:noFill/>
                </a:ln>
                <a:solidFill>
                  <a:srgbClr val="231F20"/>
                </a:solidFill>
                <a:effectLst/>
                <a:uLnTx/>
                <a:uFillTx/>
                <a:latin typeface="Arial" panose="020B0604020202020204" pitchFamily="34" charset="0"/>
                <a:ea typeface="Yu Gothic" panose="020B0400000000000000" pitchFamily="34" charset="-128"/>
                <a:cs typeface="Arial" panose="020B0604020202020204" pitchFamily="34" charset="0"/>
              </a:rPr>
              <a:t>de personnes</a:t>
            </a:r>
            <a:endParaRPr kumimoji="1" lang="ja-JP" altLang="en-US" dirty="0"/>
          </a:p>
        </p:txBody>
      </p:sp>
      <p:sp>
        <p:nvSpPr>
          <p:cNvPr id="32" name="テキスト ボックス 31">
            <a:extLst>
              <a:ext uri="{FF2B5EF4-FFF2-40B4-BE49-F238E27FC236}">
                <a16:creationId xmlns:a16="http://schemas.microsoft.com/office/drawing/2014/main" id="{7B4CC8E8-FF79-4BC3-943E-90EFF8762D66}"/>
              </a:ext>
            </a:extLst>
          </p:cNvPr>
          <p:cNvSpPr txBox="1"/>
          <p:nvPr/>
        </p:nvSpPr>
        <p:spPr>
          <a:xfrm>
            <a:off x="2694999" y="6416343"/>
            <a:ext cx="776833" cy="276999"/>
          </a:xfrm>
          <a:prstGeom prst="rect">
            <a:avLst/>
          </a:prstGeom>
          <a:noFill/>
        </p:spPr>
        <p:txBody>
          <a:bodyPr wrap="square" rtlCol="0">
            <a:spAutoFit/>
          </a:bodyPr>
          <a:lstStyle/>
          <a:p>
            <a:r>
              <a:rPr kumimoji="1" lang="fr" altLang="ja-JP" sz="600" b="1" i="0" u="none" strike="noStrike" kern="1200" cap="none" spc="0" normalizeH="0" baseline="0" noProof="0" dirty="0">
                <a:ln>
                  <a:noFill/>
                </a:ln>
                <a:solidFill>
                  <a:srgbClr val="231F20"/>
                </a:solidFill>
                <a:effectLst/>
                <a:uLnTx/>
                <a:uFillTx/>
                <a:latin typeface="Arial" panose="020B0604020202020204" pitchFamily="34" charset="0"/>
                <a:ea typeface="Yu Gothic" panose="020B0400000000000000" pitchFamily="34" charset="-128"/>
                <a:cs typeface="Arial" panose="020B0604020202020204" pitchFamily="34" charset="0"/>
              </a:rPr>
              <a:t>Contacts rapprochés</a:t>
            </a:r>
            <a:endParaRPr kumimoji="1" lang="ja-JP" altLang="en-US" dirty="0"/>
          </a:p>
        </p:txBody>
      </p:sp>
      <p:sp>
        <p:nvSpPr>
          <p:cNvPr id="34" name="テキスト ボックス 33">
            <a:extLst>
              <a:ext uri="{FF2B5EF4-FFF2-40B4-BE49-F238E27FC236}">
                <a16:creationId xmlns:a16="http://schemas.microsoft.com/office/drawing/2014/main" id="{64C42C9E-18A9-4D2B-A8B0-2067EE07269C}"/>
              </a:ext>
            </a:extLst>
          </p:cNvPr>
          <p:cNvSpPr txBox="1"/>
          <p:nvPr/>
        </p:nvSpPr>
        <p:spPr>
          <a:xfrm>
            <a:off x="3525797" y="6451747"/>
            <a:ext cx="713898" cy="184666"/>
          </a:xfrm>
          <a:prstGeom prst="rect">
            <a:avLst/>
          </a:prstGeom>
          <a:noFill/>
        </p:spPr>
        <p:txBody>
          <a:bodyPr wrap="square" rtlCol="0">
            <a:spAutoFit/>
          </a:bodyPr>
          <a:lstStyle/>
          <a:p>
            <a:pPr marL="12700" marR="0" lvl="0" indent="0" algn="l" defTabSz="914400" rtl="0" eaLnBrk="1" fontAlgn="auto" latinLnBrk="0" hangingPunct="1">
              <a:lnSpc>
                <a:spcPct val="100000"/>
              </a:lnSpc>
              <a:spcBef>
                <a:spcPts val="450"/>
              </a:spcBef>
              <a:spcAft>
                <a:spcPts val="0"/>
              </a:spcAft>
              <a:buClrTx/>
              <a:buSzTx/>
              <a:buFontTx/>
              <a:buNone/>
              <a:tabLst>
                <a:tab pos="847725" algn="l"/>
                <a:tab pos="1791335" algn="l"/>
              </a:tabLst>
              <a:defRPr/>
            </a:pPr>
            <a:r>
              <a:rPr kumimoji="1" lang="vi-VN" altLang="ja-JP" sz="600" b="1" i="0" u="none" strike="noStrike" kern="1200" cap="none" spc="0" normalizeH="0" baseline="0" noProof="0" dirty="0">
                <a:ln>
                  <a:noFill/>
                </a:ln>
                <a:solidFill>
                  <a:srgbClr val="231F20"/>
                </a:solidFill>
                <a:effectLst/>
                <a:uLnTx/>
                <a:uFillTx/>
                <a:latin typeface="Arial" panose="020B0604020202020204" pitchFamily="34" charset="0"/>
                <a:ea typeface="Yu Gothic" panose="020B0400000000000000" pitchFamily="34" charset="-128"/>
                <a:cs typeface="Arial" panose="020B0604020202020204" pitchFamily="34" charset="0"/>
              </a:rPr>
              <a:t>Espaces Clos</a:t>
            </a:r>
            <a:endParaRPr kumimoji="1" lang="vi-VN" altLang="ja-JP" sz="600" b="1" i="0" u="none" strike="noStrike" kern="1200" cap="none" spc="0" normalizeH="0" baseline="0" noProof="0" dirty="0">
              <a:ln>
                <a:noFill/>
              </a:ln>
              <a:solidFill>
                <a:prstClr val="black"/>
              </a:solidFill>
              <a:effectLst/>
              <a:uLnTx/>
              <a:uFillTx/>
              <a:latin typeface="Arial" panose="020B0604020202020204" pitchFamily="34" charset="0"/>
              <a:ea typeface="Yu Gothic" panose="020B0400000000000000" pitchFamily="34" charset="-128"/>
              <a:cs typeface="Arial" panose="020B0604020202020204" pitchFamily="34" charset="0"/>
            </a:endParaRPr>
          </a:p>
        </p:txBody>
      </p:sp>
      <p:sp>
        <p:nvSpPr>
          <p:cNvPr id="40" name="テキスト ボックス 39">
            <a:extLst>
              <a:ext uri="{FF2B5EF4-FFF2-40B4-BE49-F238E27FC236}">
                <a16:creationId xmlns:a16="http://schemas.microsoft.com/office/drawing/2014/main" id="{37B51E07-184A-497C-ABF1-C934472ADA6C}"/>
              </a:ext>
            </a:extLst>
          </p:cNvPr>
          <p:cNvSpPr txBox="1"/>
          <p:nvPr/>
        </p:nvSpPr>
        <p:spPr>
          <a:xfrm>
            <a:off x="5498392" y="7614679"/>
            <a:ext cx="724124" cy="200055"/>
          </a:xfrm>
          <a:prstGeom prst="rect">
            <a:avLst/>
          </a:prstGeom>
          <a:noFill/>
        </p:spPr>
        <p:txBody>
          <a:bodyPr wrap="square" rtlCol="0">
            <a:spAutoFit/>
          </a:bodyPr>
          <a:lstStyle/>
          <a:p>
            <a:r>
              <a:rPr lang="fr" altLang="ja-JP" sz="700" b="1" dirty="0">
                <a:solidFill>
                  <a:schemeClr val="bg1"/>
                </a:solidFill>
                <a:latin typeface="Arial" panose="020B0604020202020204" pitchFamily="34" charset="0"/>
                <a:ea typeface="Yu Gothic" panose="020B0400000000000000" pitchFamily="34" charset="-128"/>
                <a:cs typeface="Arial" panose="020B0604020202020204" pitchFamily="34" charset="0"/>
              </a:rPr>
              <a:t> Recherche</a:t>
            </a:r>
            <a:endParaRPr kumimoji="1" lang="ja-JP" altLang="en-US" sz="16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1116</Words>
  <Application>Microsoft Office PowerPoint</Application>
  <PresentationFormat>ユーザー設定</PresentationFormat>
  <Paragraphs>81</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ＭＳ Ｐゴシック</vt:lpstr>
      <vt:lpstr>ＭＳ Ｐゴシック</vt:lpstr>
      <vt:lpstr>Yu Gothic Medium</vt:lpstr>
      <vt:lpstr>メイリオ</vt:lpstr>
      <vt:lpstr>游ゴシック</vt:lpstr>
      <vt:lpstr>游ゴシック</vt:lpstr>
      <vt:lpstr>Arial</vt:lpstr>
      <vt:lpstr>Calibri</vt:lpstr>
      <vt:lpstr>Times New Roman</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2022-03-01T04:36:53Z</dcterms:modified>
</cp:coreProperties>
</file>