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59" r:id="rId3"/>
  </p:sldIdLst>
  <p:sldSz cx="7556500" cy="10693400"/>
  <p:notesSz cx="7556500" cy="10693400"/>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p:scale>
          <a:sx n="100" d="100"/>
          <a:sy n="100" d="100"/>
        </p:scale>
        <p:origin x="118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pPr rtl="0"/>
            <a:endParaRPr dirty="0"/>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3/8/2022</a:t>
            </a:fld>
            <a:endParaRPr lang="en-US" dirty="0"/>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16479"/>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4" name="object 4"/>
          <p:cNvSpPr/>
          <p:nvPr/>
        </p:nvSpPr>
        <p:spPr>
          <a:xfrm>
            <a:off x="282144" y="2047619"/>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6" name="object 6"/>
          <p:cNvSpPr/>
          <p:nvPr/>
        </p:nvSpPr>
        <p:spPr>
          <a:xfrm>
            <a:off x="574344" y="8339158"/>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0" name="object 10"/>
          <p:cNvSpPr/>
          <p:nvPr/>
        </p:nvSpPr>
        <p:spPr>
          <a:xfrm>
            <a:off x="574332" y="8339158"/>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nvGrpSpPr>
          <p:cNvPr id="15" name="object 15"/>
          <p:cNvGrpSpPr/>
          <p:nvPr/>
        </p:nvGrpSpPr>
        <p:grpSpPr>
          <a:xfrm>
            <a:off x="568934" y="3631208"/>
            <a:ext cx="6419215" cy="407034"/>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1243456764"/>
              </p:ext>
            </p:extLst>
          </p:nvPr>
        </p:nvGraphicFramePr>
        <p:xfrm>
          <a:off x="568934" y="6550450"/>
          <a:ext cx="6418579" cy="6523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652398">
                <a:tc>
                  <a:txBody>
                    <a:bodyPr/>
                    <a:lstStyle/>
                    <a:p>
                      <a:pPr rtl="0">
                        <a:lnSpc>
                          <a:spcPct val="100000"/>
                        </a:lnSpc>
                      </a:pPr>
                      <a:endParaRPr sz="100" dirty="0">
                        <a:latin typeface="Times New Roman"/>
                        <a:cs typeface="Times New Roman"/>
                      </a:endParaRPr>
                    </a:p>
                  </a:txBody>
                  <a:tcPr marL="0" marR="0" marT="0" marB="0">
                    <a:solidFill>
                      <a:srgbClr val="FFCB04"/>
                    </a:solidFill>
                  </a:tcPr>
                </a:tc>
                <a:tc>
                  <a:txBody>
                    <a:bodyPr/>
                    <a:lstStyle/>
                    <a:p>
                      <a:pPr rtl="0">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0">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1492250" y="955273"/>
            <a:ext cx="4530132" cy="520655"/>
          </a:xfrm>
          <a:prstGeom prst="rect">
            <a:avLst/>
          </a:prstGeom>
        </p:spPr>
        <p:txBody>
          <a:bodyPr vert="horz" wrap="square" lIns="0" tIns="0" rIns="0" bIns="0" rtlCol="0">
            <a:spAutoFit/>
          </a:bodyPr>
          <a:lstStyle/>
          <a:p>
            <a:pPr marL="12700" algn="ctr" rtl="0">
              <a:lnSpc>
                <a:spcPct val="100000"/>
              </a:lnSpc>
              <a:spcBef>
                <a:spcPts val="100"/>
              </a:spcBef>
            </a:pP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Notice</a:t>
            </a:r>
            <a:r>
              <a:rPr lang="ja-JP" altLang="en-US"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on</a:t>
            </a:r>
            <a:r>
              <a:rPr lang="en"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COVID-19 </a:t>
            </a:r>
            <a:r>
              <a:rPr lang="en" b="1" dirty="0">
                <a:solidFill>
                  <a:srgbClr val="231F20"/>
                </a:solidFill>
                <a:latin typeface="Arial" panose="020B0604020202020204" pitchFamily="34" charset="0"/>
                <a:ea typeface="Yu Gothic" panose="020B0400000000000000" pitchFamily="34" charset="-128"/>
                <a:cs typeface="Arial" panose="020B0604020202020204" pitchFamily="34" charset="0"/>
              </a:rPr>
              <a:t>booster </a:t>
            </a: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shots</a:t>
            </a:r>
          </a:p>
          <a:p>
            <a:pPr marL="12700" algn="ctr" rtl="0">
              <a:lnSpc>
                <a:spcPct val="100000"/>
              </a:lnSpc>
              <a:spcBef>
                <a:spcPts val="100"/>
              </a:spcBef>
            </a:pPr>
            <a:r>
              <a:rPr lang="en" sz="15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1500" b="1" dirty="0">
                <a:solidFill>
                  <a:srgbClr val="231F20"/>
                </a:solidFill>
                <a:latin typeface="Arial" panose="020B0604020202020204" pitchFamily="34" charset="0"/>
                <a:ea typeface="Yu Gothic" panose="020B0400000000000000" pitchFamily="34" charset="-128"/>
                <a:cs typeface="Arial" panose="020B0604020202020204" pitchFamily="34" charset="0"/>
              </a:rPr>
              <a:t>(3rd dose)</a:t>
            </a:r>
            <a:endParaRPr sz="1500" b="1" dirty="0">
              <a:latin typeface="Arial" panose="020B0604020202020204" pitchFamily="34" charset="0"/>
              <a:ea typeface="Yu Gothic" panose="020B0400000000000000" pitchFamily="34" charset="-128"/>
              <a:cs typeface="Arial" panose="020B0604020202020204" pitchFamily="34" charset="0"/>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739644" y="1018422"/>
            <a:ext cx="4118363" cy="338554"/>
          </a:xfrm>
          <a:prstGeom prst="rect">
            <a:avLst/>
          </a:prstGeom>
        </p:spPr>
        <p:txBody>
          <a:bodyPr vert="horz" wrap="square" lIns="0" tIns="0" rIns="0" bIns="0" rtlCol="0">
            <a:spAutoFit/>
          </a:bodyPr>
          <a:lstStyle/>
          <a:p>
            <a:pPr algn="ctr" rtl="0">
              <a:lnSpc>
                <a:spcPct val="100000"/>
              </a:lnSpc>
              <a:spcBef>
                <a:spcPts val="1020"/>
              </a:spcBef>
            </a:pPr>
            <a:endParaRPr sz="2200" b="1" dirty="0">
              <a:latin typeface="Arial" panose="020B0604020202020204" pitchFamily="34" charset="0"/>
              <a:ea typeface="Yu Gothic" panose="020B0400000000000000" pitchFamily="34" charset="-128"/>
              <a:cs typeface="Arial" panose="020B0604020202020204" pitchFamily="34" charset="0"/>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555207" y="4199890"/>
            <a:ext cx="3186430" cy="1028487"/>
          </a:xfrm>
          <a:prstGeom prst="rect">
            <a:avLst/>
          </a:prstGeom>
        </p:spPr>
        <p:txBody>
          <a:bodyPr vert="horz" wrap="square" lIns="0" tIns="0" rIns="0" bIns="0" rtlCol="0">
            <a:spAutoFit/>
          </a:bodyPr>
          <a:lstStyle/>
          <a:p>
            <a:pPr marL="12700" marR="5080" indent="6350" rtl="0">
              <a:spcBef>
                <a:spcPts val="100"/>
              </a:spcBef>
            </a:pP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Check your local municipal newsletter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or</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 online</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to find medical facilities and vaccination sites where you can receive the vaccine. </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Medical workers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may be able to</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 receive the vaccination at the medical institution where they work.</a:t>
            </a:r>
            <a:endParaRPr lang="en-US" altLang="ja-JP" sz="110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2700" marR="5080" indent="6350" rtl="0">
              <a:spcBef>
                <a:spcPts val="100"/>
              </a:spcBef>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For more details, check with your workplace.</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561634" y="5468431"/>
            <a:ext cx="6583045" cy="833562"/>
          </a:xfrm>
          <a:prstGeom prst="rect">
            <a:avLst/>
          </a:prstGeom>
        </p:spPr>
        <p:txBody>
          <a:bodyPr vert="horz" wrap="square" lIns="0" tIns="0" rIns="0" bIns="0" rtlCol="0">
            <a:spAutoFit/>
          </a:bodyPr>
          <a:lstStyle/>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*If you are unable to find a medical institution or vaccination site, you can also ask your local municipality.</a:t>
            </a:r>
            <a:endParaRPr lang="en-US"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*Except for those who are hospitalized or resident at a facility, in principle, you will receive a vaccine at the municipality (registered address) listed on your certificate of residence.</a:t>
            </a:r>
            <a:endParaRPr lang="en-US" sz="900"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   Please see the reverse side for information about vaccinations outside of your area of residence (registered address).</a:t>
            </a:r>
            <a:endParaRPr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340"/>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*It is not possible to make reservations directly through COVID-19 Vaccine Navi.</a:t>
            </a:r>
            <a:endParaRPr sz="900" dirty="0">
              <a:latin typeface="Arial" panose="020B0604020202020204" pitchFamily="34" charset="0"/>
              <a:ea typeface="Yu Gothic" panose="020B0400000000000000" pitchFamily="34" charset="-128"/>
              <a:cs typeface="Arial" panose="020B0604020202020204" pitchFamily="34" charset="0"/>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699229" y="6578083"/>
            <a:ext cx="542290" cy="335989"/>
          </a:xfrm>
          <a:prstGeom prst="rect">
            <a:avLst/>
          </a:prstGeom>
        </p:spPr>
        <p:txBody>
          <a:bodyPr vert="horz" wrap="square" lIns="0" tIns="12700" rIns="0" bIns="0" rtlCol="0">
            <a:spAutoFit/>
          </a:bodyPr>
          <a:lstStyle/>
          <a:p>
            <a:pPr marL="12700" algn="ctr" rtl="0">
              <a:lnSpc>
                <a:spcPct val="100000"/>
              </a:lnSpc>
              <a:spcBef>
                <a:spcPts val="100"/>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Vaccine cost</a:t>
            </a:r>
            <a:endParaRPr sz="1050" b="1" dirty="0">
              <a:latin typeface="Arial" panose="020B0604020202020204" pitchFamily="34" charset="0"/>
              <a:ea typeface="Yu Gothic" panose="020B0400000000000000" pitchFamily="34" charset="-128"/>
              <a:cs typeface="Arial" panose="020B0604020202020204" pitchFamily="34" charset="0"/>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653630" y="6906826"/>
            <a:ext cx="744182" cy="120546"/>
          </a:xfrm>
          <a:prstGeom prst="rect">
            <a:avLst/>
          </a:prstGeom>
        </p:spPr>
        <p:txBody>
          <a:bodyPr vert="horz" wrap="square" lIns="0" tIns="12700" rIns="0" bIns="0" rtlCol="0">
            <a:spAutoFit/>
          </a:bodyPr>
          <a:lstStyle/>
          <a:p>
            <a:pPr marL="12700" rtl="0">
              <a:lnSpc>
                <a:spcPct val="100000"/>
              </a:lnSpc>
              <a:spcBef>
                <a:spcPts val="100"/>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(publicly funded) </a:t>
            </a:r>
            <a:endParaRPr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110930" y="8437878"/>
            <a:ext cx="4634058" cy="559127"/>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The set of contents inside the envelope</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that held this notice</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a:p>
            <a:pPr marL="176530" rtl="0">
              <a:lnSpc>
                <a:spcPct val="100000"/>
              </a:lnSpc>
              <a:spcBef>
                <a:spcPts val="365"/>
              </a:spcBef>
              <a:tabLst>
                <a:tab pos="746760" algn="l"/>
              </a:tabLst>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Identification documents (Individual Number Card, </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
            </a:r>
            <a:b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b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    </a:t>
            </a:r>
            <a:r>
              <a:rPr lang="en-US" altLang="ja-JP"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D</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river‘s license</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 </a:t>
            </a:r>
            <a:r>
              <a:rPr lang="en-US" altLang="ja-JP"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H</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ealth </a:t>
            </a:r>
            <a:r>
              <a:rPr lang="en-US" altLang="ja-JP"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insurance</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 </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card,</a:t>
            </a:r>
            <a:r>
              <a:rPr lang="en" sz="1100" b="1" dirty="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 sz="1100" b="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Residence Card </a:t>
            </a:r>
            <a:r>
              <a:rPr lang="en" sz="11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etc</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5834469" y="8299155"/>
            <a:ext cx="1126687" cy="107722"/>
          </a:xfrm>
          <a:prstGeom prst="rect">
            <a:avLst/>
          </a:prstGeom>
        </p:spPr>
        <p:txBody>
          <a:bodyPr vert="horz" wrap="square" lIns="0" tIns="0" rIns="0" bIns="0" rtlCol="0">
            <a:spAutoFit/>
          </a:bodyPr>
          <a:lstStyle/>
          <a:p>
            <a:pPr marL="12700" rtl="0">
              <a:lnSpc>
                <a:spcPct val="100000"/>
              </a:lnSpc>
              <a:spcBef>
                <a:spcPts val="100"/>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Set of contents in envelope</a:t>
            </a:r>
            <a:endParaRPr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561637" y="7349412"/>
            <a:ext cx="5898695" cy="199413"/>
          </a:xfrm>
          <a:prstGeom prst="rect">
            <a:avLst/>
          </a:prstGeom>
        </p:spPr>
        <p:txBody>
          <a:bodyPr vert="horz" wrap="square" lIns="0" tIns="14604" rIns="0" bIns="0" rtlCol="0">
            <a:spAutoFit/>
          </a:bodyPr>
          <a:lstStyle/>
          <a:p>
            <a:pPr marL="12700" rtl="0">
              <a:lnSpc>
                <a:spcPct val="100000"/>
              </a:lnSpc>
              <a:spcBef>
                <a:spcPts val="1590"/>
              </a:spcBef>
            </a:pPr>
            <a:r>
              <a:rPr sz="1200" dirty="0">
                <a:latin typeface="Arial" panose="020B0604020202020204" pitchFamily="34" charset="0"/>
                <a:cs typeface="Arial" panose="020B0604020202020204" pitchFamily="34" charset="0"/>
              </a:rPr>
              <a:t>Contact your local municipality or a medical institution that accepts appointments.</a:t>
            </a:r>
            <a:endParaRPr sz="900" dirty="0">
              <a:latin typeface="Arial" panose="020B0604020202020204" pitchFamily="34" charset="0"/>
              <a:cs typeface="Arial" panose="020B0604020202020204" pitchFamily="34" charset="0"/>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243104" y="178409"/>
            <a:ext cx="999884" cy="176552"/>
          </a:xfrm>
          <a:prstGeom prst="rect">
            <a:avLst/>
          </a:prstGeom>
          <a:solidFill>
            <a:srgbClr val="FFFFFF"/>
          </a:solidFill>
          <a:ln w="7200">
            <a:solidFill>
              <a:srgbClr val="231F20"/>
            </a:solidFill>
          </a:ln>
        </p:spPr>
        <p:txBody>
          <a:bodyPr vert="horz" wrap="square" lIns="0" tIns="19685" rIns="0" bIns="18000" rtlCol="0">
            <a:spAutoFit/>
          </a:bodyPr>
          <a:lstStyle/>
          <a:p>
            <a:pPr marL="60960" algn="ctr" rtl="0">
              <a:lnSpc>
                <a:spcPct val="100000"/>
              </a:lnSpc>
              <a:spcBef>
                <a:spcPts val="155"/>
              </a:spcBef>
            </a:pPr>
            <a:r>
              <a:rPr lang="en-US" altLang="ja-JP" sz="900" dirty="0" smtClean="0">
                <a:solidFill>
                  <a:srgbClr val="231F20"/>
                </a:solidFill>
                <a:latin typeface="Arial" panose="020B0604020202020204" pitchFamily="34" charset="0"/>
                <a:ea typeface="MS PGothic" panose="020B0600070205080204" pitchFamily="34" charset="-128"/>
                <a:cs typeface="Arial" panose="020B0604020202020204" pitchFamily="34" charset="0"/>
              </a:rPr>
              <a:t>Mach</a:t>
            </a:r>
            <a:r>
              <a:rPr lang="en" sz="900" dirty="0" smtClean="0">
                <a:solidFill>
                  <a:srgbClr val="231F20"/>
                </a:solidFill>
                <a:latin typeface="Arial" panose="020B0604020202020204" pitchFamily="34" charset="0"/>
                <a:ea typeface="MS PGothic" panose="020B0600070205080204" pitchFamily="34" charset="-128"/>
                <a:cs typeface="Arial" panose="020B0604020202020204" pitchFamily="34" charset="0"/>
              </a:rPr>
              <a:t> </a:t>
            </a:r>
            <a:r>
              <a:rPr lang="en-US" altLang="ja-JP" sz="900" dirty="0" smtClean="0">
                <a:solidFill>
                  <a:srgbClr val="231F20"/>
                </a:solidFill>
                <a:latin typeface="Arial" panose="020B0604020202020204" pitchFamily="34" charset="0"/>
                <a:ea typeface="MS PGothic" panose="020B0600070205080204" pitchFamily="34" charset="-128"/>
                <a:cs typeface="Arial" panose="020B0604020202020204" pitchFamily="34" charset="0"/>
              </a:rPr>
              <a:t>08</a:t>
            </a:r>
            <a:r>
              <a:rPr lang="en" sz="900" dirty="0" smtClean="0">
                <a:solidFill>
                  <a:srgbClr val="231F20"/>
                </a:solidFill>
                <a:latin typeface="Arial" panose="020B0604020202020204" pitchFamily="34" charset="0"/>
                <a:ea typeface="MS PGothic" panose="020B0600070205080204" pitchFamily="34" charset="-128"/>
                <a:cs typeface="Arial" panose="020B0604020202020204" pitchFamily="34" charset="0"/>
              </a:rPr>
              <a:t>, 202</a:t>
            </a:r>
            <a:r>
              <a:rPr lang="en-US" altLang="ja-JP" sz="900" dirty="0" smtClean="0">
                <a:solidFill>
                  <a:srgbClr val="231F20"/>
                </a:solidFill>
                <a:latin typeface="Arial" panose="020B0604020202020204" pitchFamily="34" charset="0"/>
                <a:ea typeface="MS PGothic" panose="020B0600070205080204" pitchFamily="34" charset="-128"/>
                <a:cs typeface="Arial" panose="020B0604020202020204" pitchFamily="34" charset="0"/>
              </a:rPr>
              <a:t>2</a:t>
            </a:r>
            <a:endParaRPr sz="900" dirty="0">
              <a:latin typeface="Arial" panose="020B0604020202020204" pitchFamily="34" charset="0"/>
              <a:ea typeface="MS PGothic" panose="020B0600070205080204" pitchFamily="34" charset="-128"/>
              <a:cs typeface="Arial" panose="020B0604020202020204" pitchFamily="34" charset="0"/>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667294"/>
          </a:xfrm>
          <a:prstGeom prst="rect">
            <a:avLst/>
          </a:prstGeom>
          <a:solidFill>
            <a:srgbClr val="FFFFFF"/>
          </a:solidFill>
          <a:ln w="3695">
            <a:solidFill>
              <a:srgbClr val="231F20"/>
            </a:solidFill>
          </a:ln>
        </p:spPr>
        <p:txBody>
          <a:bodyPr vert="horz" wrap="square" lIns="36000" tIns="36000" rIns="36000" bIns="0" rtlCol="0">
            <a:spAutoFit/>
          </a:bodyPr>
          <a:lstStyle/>
          <a:p>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追加接種のお知らせ</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（英語）</a:t>
            </a:r>
            <a:endParaRPr lang="en-US" altLang="ja-JP"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a:p>
            <a:pPr algn="ctr" rtl="0">
              <a:lnSpc>
                <a:spcPct val="100000"/>
              </a:lnSpc>
            </a:pPr>
            <a:endParaRPr lang="en" sz="1100" dirty="0">
              <a:latin typeface="Arial" panose="020B0604020202020204" pitchFamily="34" charset="0"/>
              <a:cs typeface="Arial" panose="020B0604020202020204" pitchFamily="34" charset="0"/>
            </a:endParaRPr>
          </a:p>
          <a:p>
            <a:pPr algn="ctr" rtl="0">
              <a:lnSpc>
                <a:spcPct val="100000"/>
              </a:lnSpc>
            </a:pPr>
            <a:r>
              <a:rPr lang="en" sz="800" dirty="0">
                <a:solidFill>
                  <a:srgbClr val="231F20"/>
                </a:solidFill>
                <a:latin typeface="Arial" panose="020B0604020202020204" pitchFamily="34" charset="0"/>
                <a:cs typeface="Arial" panose="020B0604020202020204" pitchFamily="34" charset="0"/>
              </a:rPr>
              <a:t>Name of local municipality</a:t>
            </a:r>
          </a:p>
          <a:p>
            <a:pPr algn="ctr" rtl="0">
              <a:lnSpc>
                <a:spcPct val="100000"/>
              </a:lnSpc>
            </a:pPr>
            <a:endParaRPr lang="en" sz="800" dirty="0">
              <a:solidFill>
                <a:srgbClr val="231F20"/>
              </a:solidFill>
              <a:latin typeface="Arial" panose="020B0604020202020204" pitchFamily="34" charset="0"/>
              <a:cs typeface="Arial" panose="020B0604020202020204" pitchFamily="34" charset="0"/>
            </a:endParaRPr>
          </a:p>
          <a:p>
            <a:pPr algn="ctr" rtl="0">
              <a:lnSpc>
                <a:spcPct val="100000"/>
              </a:lnSpc>
            </a:pPr>
            <a:endParaRPr sz="800" dirty="0">
              <a:latin typeface="Arial" panose="020B0604020202020204" pitchFamily="34" charset="0"/>
              <a:cs typeface="Arial" panose="020B0604020202020204" pitchFamily="34" charset="0"/>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4" y="3063914"/>
            <a:ext cx="5296374" cy="346249"/>
          </a:xfrm>
          <a:prstGeom prst="rect">
            <a:avLst/>
          </a:prstGeom>
        </p:spPr>
        <p:txBody>
          <a:bodyPr vert="horz" wrap="square" lIns="0" tIns="0" rIns="0" bIns="0" rtlCol="0">
            <a:spAutoFit/>
          </a:bodyPr>
          <a:lstStyle/>
          <a:p>
            <a:pPr marL="12700" rtl="0"/>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*The start date for taking reservations for booster </a:t>
            </a:r>
            <a:r>
              <a:rPr lang="en-US" altLang="ja-JP" sz="900" dirty="0" smtClean="0">
                <a:solidFill>
                  <a:srgbClr val="231F20"/>
                </a:solidFill>
                <a:latin typeface="Arial" panose="020B0604020202020204" pitchFamily="34" charset="0"/>
                <a:ea typeface="Yu Gothic" panose="020B0400000000000000" pitchFamily="34" charset="-128"/>
                <a:cs typeface="Arial" panose="020B0604020202020204" pitchFamily="34" charset="0"/>
              </a:rPr>
              <a:t>shots</a:t>
            </a:r>
            <a:r>
              <a:rPr lang="en" sz="900"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will vary depending on your local municipality.</a:t>
            </a:r>
          </a:p>
          <a:p>
            <a:pPr marL="12700" rtl="0">
              <a:lnSpc>
                <a:spcPct val="150000"/>
              </a:lnSpc>
            </a:pPr>
            <a:r>
              <a:rPr lang="en" sz="900" dirty="0">
                <a:latin typeface="Arial" panose="020B0604020202020204" pitchFamily="34" charset="0"/>
                <a:ea typeface="Yu Gothic" panose="020B0400000000000000" pitchFamily="34" charset="-128"/>
                <a:cs typeface="Arial" panose="020B0604020202020204" pitchFamily="34" charset="0"/>
              </a:rPr>
              <a:t>*You must be 18 years </a:t>
            </a:r>
            <a:r>
              <a:rPr lang="en" sz="900" dirty="0" smtClean="0">
                <a:latin typeface="Arial" panose="020B0604020202020204" pitchFamily="34" charset="0"/>
                <a:ea typeface="Yu Gothic" panose="020B0400000000000000" pitchFamily="34" charset="-128"/>
                <a:cs typeface="Arial" panose="020B0604020202020204" pitchFamily="34" charset="0"/>
              </a:rPr>
              <a:t>of age or older </a:t>
            </a:r>
            <a:r>
              <a:rPr lang="en" sz="900" dirty="0">
                <a:latin typeface="Arial" panose="020B0604020202020204" pitchFamily="34" charset="0"/>
                <a:ea typeface="Yu Gothic" panose="020B0400000000000000" pitchFamily="34" charset="-128"/>
                <a:cs typeface="Arial" panose="020B0604020202020204" pitchFamily="34" charset="0"/>
              </a:rPr>
              <a:t>at the time of vaccination.</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282478"/>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307777"/>
            </a:xfrm>
            <a:prstGeom prst="rect">
              <a:avLst/>
            </a:prstGeom>
          </p:spPr>
          <p:txBody>
            <a:bodyPr vert="horz" wrap="square" lIns="0" tIns="0" rIns="0" bIns="0" rtlCol="0">
              <a:spAutoFit/>
            </a:bodyPr>
            <a:lstStyle/>
            <a:p>
              <a:pPr marL="125730" algn="ctr" rtl="0">
                <a:lnSpc>
                  <a:spcPct val="100000"/>
                </a:lnSpc>
                <a:spcBef>
                  <a:spcPts val="100"/>
                </a:spcBef>
                <a:tabLst>
                  <a:tab pos="2467610" algn="l"/>
                  <a:tab pos="2468245"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Your vaccination voucher arrives</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a:solidFill>
                    <a:srgbClr val="231F20"/>
                  </a:solidFill>
                  <a:latin typeface="Arial" panose="020B0604020202020204" pitchFamily="34" charset="0"/>
                  <a:ea typeface="Yu Gothic" panose="020B0400000000000000" pitchFamily="34" charset="-128"/>
                  <a:cs typeface="Arial" panose="020B0604020202020204" pitchFamily="34" charset="0"/>
                </a:rPr>
                <a:t>1</a:t>
              </a:r>
              <a:endParaRPr sz="2000" b="1" dirty="0">
                <a:latin typeface="Arial" panose="020B0604020202020204" pitchFamily="34" charset="0"/>
                <a:ea typeface="Yu Gothic" panose="020B0400000000000000" pitchFamily="34" charset="-128"/>
                <a:cs typeface="Arial" panose="020B0604020202020204" pitchFamily="34" charset="0"/>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3" y="3710749"/>
            <a:ext cx="5848177"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Find a medical institution or vaccination site</a:t>
            </a:r>
            <a:endParaRPr lang="ja-JP" altLang="en-US"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3710749"/>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a:solidFill>
                  <a:srgbClr val="231F20"/>
                </a:solidFill>
                <a:latin typeface="Arial" panose="020B0604020202020204" pitchFamily="34" charset="0"/>
                <a:ea typeface="Yu Gothic" panose="020B0400000000000000" pitchFamily="34" charset="-128"/>
                <a:cs typeface="Arial" panose="020B0604020202020204" pitchFamily="34" charset="0"/>
              </a:rPr>
              <a:t>2</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976735" y="6601196"/>
            <a:ext cx="4476913" cy="615553"/>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Make an appointment, </a:t>
            </a:r>
          </a:p>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and get the vaccine</a:t>
            </a:r>
            <a:endParaRPr lang="ja-JP" altLang="en-US"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83286" y="6714017"/>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3</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198944" y="6620977"/>
            <a:ext cx="744182" cy="400110"/>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1300" b="1" dirty="0">
                <a:solidFill>
                  <a:srgbClr val="231F20"/>
                </a:solidFill>
                <a:latin typeface="Arial" panose="020B0604020202020204" pitchFamily="34" charset="0"/>
                <a:ea typeface="Yu Gothic" panose="020B0400000000000000" pitchFamily="34" charset="-128"/>
                <a:cs typeface="Arial" panose="020B0604020202020204" pitchFamily="34" charset="0"/>
              </a:rPr>
              <a:t>Free of charge</a:t>
            </a:r>
            <a:endParaRPr lang="ja-JP" altLang="en-US" sz="13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46273" y="7580144"/>
            <a:ext cx="5914059" cy="707898"/>
            <a:chOff x="546273" y="7523286"/>
            <a:chExt cx="5914059" cy="707898"/>
          </a:xfrm>
        </p:grpSpPr>
        <p:sp>
          <p:nvSpPr>
            <p:cNvPr id="8" name="object 8"/>
            <p:cNvSpPr/>
            <p:nvPr/>
          </p:nvSpPr>
          <p:spPr>
            <a:xfrm>
              <a:off x="546273" y="7908047"/>
              <a:ext cx="1626870" cy="323137"/>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9" name="object 9"/>
            <p:cNvSpPr/>
            <p:nvPr/>
          </p:nvSpPr>
          <p:spPr>
            <a:xfrm>
              <a:off x="546273" y="7523286"/>
              <a:ext cx="1626870" cy="337217"/>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58900" y="7603293"/>
              <a:ext cx="3030855" cy="246221"/>
            </a:xfrm>
            <a:prstGeom prst="rect">
              <a:avLst/>
            </a:prstGeom>
          </p:spPr>
          <p:txBody>
            <a:bodyPr vert="horz" wrap="square" lIns="0" tIns="0" rIns="0" bIns="0" rtlCol="0">
              <a:spAutoFit/>
            </a:bodyPr>
            <a:lstStyle/>
            <a:p>
              <a:pPr marL="39370" rtl="0">
                <a:lnSpc>
                  <a:spcPct val="100000"/>
                </a:lnSpc>
                <a:spcBef>
                  <a:spcPts val="100"/>
                </a:spcBef>
              </a:pPr>
              <a:r>
                <a:rPr lang="en" sz="1400" baseline="13888" dirty="0">
                  <a:solidFill>
                    <a:srgbClr val="231F20"/>
                  </a:solidFill>
                  <a:latin typeface="Arial" panose="020B0604020202020204" pitchFamily="34" charset="0"/>
                  <a:ea typeface="Yu Gothic Medium" panose="020B0400000000000000" pitchFamily="34" charset="-128"/>
                  <a:cs typeface="Arial" panose="020B0604020202020204" pitchFamily="34" charset="0"/>
                </a:rPr>
                <a:t>Call Center: </a:t>
              </a:r>
              <a:r>
                <a:rPr lang="en" sz="1600" b="1" dirty="0">
                  <a:solidFill>
                    <a:srgbClr val="231F20"/>
                  </a:solidFill>
                  <a:latin typeface="Arial" panose="020B0604020202020204" pitchFamily="34" charset="0"/>
                  <a:ea typeface="Yu Gothic" panose="020B0400000000000000" pitchFamily="34" charset="-128"/>
                  <a:cs typeface="Arial" panose="020B0604020202020204" pitchFamily="34" charset="0"/>
                </a:rPr>
                <a:t>0000-0000-0000</a:t>
              </a:r>
              <a:endParaRPr sz="1600" b="1" dirty="0">
                <a:latin typeface="Arial" panose="020B0604020202020204" pitchFamily="34" charset="0"/>
                <a:ea typeface="Yu Gothic" panose="020B0400000000000000" pitchFamily="34" charset="-128"/>
                <a:cs typeface="Arial" panose="020B0604020202020204" pitchFamily="34" charset="0"/>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701213" y="7567304"/>
              <a:ext cx="1222698" cy="276999"/>
            </a:xfrm>
            <a:prstGeom prst="rect">
              <a:avLst/>
            </a:prstGeom>
          </p:spPr>
          <p:txBody>
            <a:bodyPr vert="horz" wrap="square" lIns="0" tIns="0" rIns="0" bIns="0" rtlCol="0">
              <a:spAutoFit/>
            </a:bodyPr>
            <a:lstStyle/>
            <a:p>
              <a:pPr algn="ctr" rtl="0">
                <a:lnSpc>
                  <a:spcPct val="100000"/>
                </a:lnSpc>
                <a:spcBef>
                  <a:spcPts val="1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Vaccination site in local municipality</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701213" y="7903150"/>
              <a:ext cx="1316990" cy="276999"/>
            </a:xfrm>
            <a:prstGeom prst="rect">
              <a:avLst/>
            </a:prstGeom>
          </p:spPr>
          <p:txBody>
            <a:bodyPr vert="horz" wrap="square" lIns="0" tIns="0" rIns="0" bIns="0" rtlCol="0">
              <a:spAutoFit/>
            </a:bodyPr>
            <a:lstStyle/>
            <a:p>
              <a:pPr algn="ctr" rtl="0">
                <a:lnSpc>
                  <a:spcPct val="100000"/>
                </a:lnSpc>
                <a:spcBef>
                  <a:spcPts val="13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Designated medical institution in your area</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58900" y="7927716"/>
              <a:ext cx="4201432" cy="300082"/>
            </a:xfrm>
            <a:prstGeom prst="rect">
              <a:avLst/>
            </a:prstGeom>
          </p:spPr>
          <p:txBody>
            <a:bodyPr vert="horz" wrap="square" lIns="0" tIns="12700" rIns="0" bIns="0" rtlCol="0">
              <a:spAutoFit/>
            </a:bodyPr>
            <a:lstStyle/>
            <a:p>
              <a:pPr marL="38100" rtl="0">
                <a:lnSpc>
                  <a:spcPct val="100000"/>
                </a:lnSpc>
              </a:pPr>
              <a:r>
                <a:rPr lang="en" sz="1600" b="1" baseline="2314" dirty="0">
                  <a:solidFill>
                    <a:srgbClr val="231F20"/>
                  </a:solidFill>
                  <a:latin typeface="Arial" panose="020B0604020202020204" pitchFamily="34" charset="0"/>
                  <a:ea typeface="Yu Gothic" panose="020B0400000000000000" pitchFamily="34" charset="-128"/>
                  <a:cs typeface="Arial" panose="020B0604020202020204" pitchFamily="34" charset="0"/>
                </a:rPr>
                <a:t>Make an appointment directly at a medical institution</a:t>
              </a:r>
            </a:p>
            <a:p>
              <a:pPr marL="38100" rtl="0">
                <a:lnSpc>
                  <a:spcPct val="100000"/>
                </a:lnSpc>
              </a:pPr>
              <a:r>
                <a:rPr lang="en" sz="800" dirty="0">
                  <a:solidFill>
                    <a:srgbClr val="231F20"/>
                  </a:solidFill>
                  <a:latin typeface="Arial" panose="020B0604020202020204" pitchFamily="34" charset="0"/>
                  <a:ea typeface="Yu Gothic Medium" panose="020B0400000000000000" pitchFamily="34" charset="-128"/>
                  <a:cs typeface="Arial" panose="020B0604020202020204" pitchFamily="34" charset="0"/>
                </a:rPr>
                <a:t>(by phone, online, etc.)</a:t>
              </a:r>
              <a:endParaRPr sz="800" dirty="0">
                <a:latin typeface="Arial" panose="020B0604020202020204" pitchFamily="34" charset="0"/>
                <a:ea typeface="Yu Gothic Medium" panose="020B0400000000000000" pitchFamily="34" charset="-128"/>
                <a:cs typeface="Arial" panose="020B0604020202020204" pitchFamily="34" charset="0"/>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8896" y="9276549"/>
            <a:ext cx="6499860" cy="993862"/>
          </a:xfrm>
          <a:prstGeom prst="rect">
            <a:avLst/>
          </a:prstGeom>
        </p:spPr>
        <p:txBody>
          <a:bodyPr vert="horz" wrap="square" lIns="0" tIns="0" rIns="0" bIns="0" rtlCol="0">
            <a:spAutoFit/>
          </a:bodyPr>
          <a:lstStyle/>
          <a:p>
            <a:pPr marL="25400" rtl="0">
              <a:lnSpc>
                <a:spcPct val="100000"/>
              </a:lnSpc>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*Inside the envelope, you will find </a:t>
            </a:r>
            <a:r>
              <a:rPr lang="en" sz="900" dirty="0">
                <a:solidFill>
                  <a:srgbClr val="FF0000"/>
                </a:solidFill>
                <a:latin typeface="Arial" panose="020B0604020202020204" pitchFamily="34" charset="0"/>
                <a:ea typeface="Yu Gothic Medium" panose="020B0400000000000000" pitchFamily="34" charset="-128"/>
                <a:cs typeface="Arial" panose="020B0604020202020204" pitchFamily="34" charset="0"/>
              </a:rPr>
              <a:t>a</a:t>
            </a:r>
            <a:r>
              <a:rPr lang="en" sz="900" b="1" dirty="0">
                <a:solidFill>
                  <a:srgbClr val="FF0000"/>
                </a:solidFill>
                <a:latin typeface="Arial" panose="020B0604020202020204" pitchFamily="34" charset="0"/>
                <a:ea typeface="Yu Gothic Medium" panose="020B0400000000000000" pitchFamily="34" charset="-128"/>
                <a:cs typeface="Arial" panose="020B0604020202020204" pitchFamily="34" charset="0"/>
              </a:rPr>
              <a:t> preliminary examination form with a vaccination voucher printed on it</a:t>
            </a:r>
            <a:r>
              <a:rPr lang="en" sz="900" b="1" dirty="0">
                <a:solidFill>
                  <a:srgbClr val="231F20"/>
                </a:solidFill>
                <a:latin typeface="Arial" panose="020B0604020202020204" pitchFamily="34" charset="0"/>
                <a:ea typeface="Yu Gothic Medium" panose="020B0400000000000000" pitchFamily="34" charset="-128"/>
                <a:cs typeface="Arial" panose="020B0604020202020204" pitchFamily="34" charset="0"/>
              </a:rPr>
              <a:t>,</a:t>
            </a: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as well as a </a:t>
            </a:r>
            <a:r>
              <a:rPr lang="ja" sz="900" b="1" dirty="0">
                <a:solidFill>
                  <a:srgbClr val="FF0000"/>
                </a:solidFill>
                <a:latin typeface="Arial" panose="020B0604020202020204" pitchFamily="34" charset="0"/>
                <a:ea typeface="Yu Gothic Medium" panose="020B0400000000000000" pitchFamily="34" charset="-128"/>
                <a:cs typeface="Arial" panose="020B0604020202020204" pitchFamily="34" charset="0"/>
              </a:rPr>
              <a:t>certificate of vaccination</a:t>
            </a:r>
            <a:r>
              <a:rPr lang="ja"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Please keep these in a safe place, and be sure not to lose them.</a:t>
            </a:r>
            <a:endParaRPr sz="900" dirty="0">
              <a:latin typeface="Arial" panose="020B0604020202020204" pitchFamily="34" charset="0"/>
              <a:ea typeface="Yu Gothic Medium" panose="020B0400000000000000" pitchFamily="34" charset="-128"/>
              <a:cs typeface="Arial" panose="020B0604020202020204" pitchFamily="34" charset="0"/>
            </a:endParaRPr>
          </a:p>
          <a:p>
            <a:pPr marL="104139" rtl="0">
              <a:lnSpc>
                <a:spcPct val="100000"/>
              </a:lnSpc>
              <a:spcBef>
                <a:spcPts val="33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(Some vaccination vouchers are combined with vaccination certificates as an all-in-one document.)</a:t>
            </a:r>
            <a:endParaRPr sz="900" dirty="0">
              <a:latin typeface="Arial" panose="020B0604020202020204" pitchFamily="34" charset="0"/>
              <a:ea typeface="Yu Gothic Medium" panose="020B0400000000000000" pitchFamily="34" charset="-128"/>
              <a:cs typeface="Arial" panose="020B0604020202020204" pitchFamily="34" charset="0"/>
            </a:endParaRPr>
          </a:p>
          <a:p>
            <a:pPr marL="140335" marR="137160" indent="-115570" rtl="0">
              <a:lnSpc>
                <a:spcPct val="131200"/>
              </a:lnSpc>
              <a:spcBef>
                <a:spcPts val="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*Please measure your body temperature at home prior to vaccination. If you clearly have a fever or feel unwell, etc. please refrain from getting vaccinated and contact the municipal office or medical institution where you made your appointment.</a:t>
            </a:r>
            <a:endParaRPr sz="900" dirty="0">
              <a:latin typeface="Arial" panose="020B0604020202020204" pitchFamily="34" charset="0"/>
              <a:ea typeface="Yu Gothic Medium" panose="020B0400000000000000" pitchFamily="34" charset="-128"/>
              <a:cs typeface="Arial" panose="020B0604020202020204" pitchFamily="34" charset="0"/>
            </a:endParaRPr>
          </a:p>
          <a:p>
            <a:pPr marL="25400" rtl="0">
              <a:lnSpc>
                <a:spcPct val="100000"/>
              </a:lnSpc>
              <a:spcBef>
                <a:spcPts val="28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*Be sure to wear </a:t>
            </a:r>
            <a:r>
              <a:rPr lang="ja" sz="900" b="1" u="sng" dirty="0">
                <a:solidFill>
                  <a:srgbClr val="F7941D"/>
                </a:solidFill>
                <a:latin typeface="Arial" panose="020B0604020202020204" pitchFamily="34" charset="0"/>
                <a:ea typeface="Yu Gothic Medium" panose="020B0400000000000000" pitchFamily="34" charset="-128"/>
                <a:cs typeface="Arial" panose="020B0604020202020204" pitchFamily="34" charset="0"/>
              </a:rPr>
              <a:t>clothing that allows you to bare your shoulder easily </a:t>
            </a:r>
            <a:r>
              <a:rPr lang="ja"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during the vaccination process.</a:t>
            </a:r>
            <a:endParaRPr sz="900" dirty="0">
              <a:latin typeface="Arial" panose="020B0604020202020204" pitchFamily="34" charset="0"/>
              <a:ea typeface="Yu Gothic Medium" panose="020B0400000000000000" pitchFamily="34" charset="-128"/>
              <a:cs typeface="Arial" panose="020B0604020202020204" pitchFamily="34" charset="0"/>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790541" y="9037435"/>
            <a:ext cx="1354138" cy="107722"/>
          </a:xfrm>
          <a:prstGeom prst="rect">
            <a:avLst/>
          </a:prstGeom>
        </p:spPr>
        <p:txBody>
          <a:bodyPr vert="horz" wrap="square" lIns="0" tIns="0" rIns="0" bIns="0" rtlCol="0">
            <a:spAutoFit/>
          </a:bodyPr>
          <a:lstStyle/>
          <a:p>
            <a:pPr marR="217804" algn="r" rtl="0">
              <a:lnSpc>
                <a:spcPct val="100000"/>
              </a:lnSpc>
              <a:spcBef>
                <a:spcPts val="1095"/>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Individual Number Card, etc.</a:t>
            </a:r>
            <a:endParaRPr lang="ja-JP" altLang="en-US"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538171" y="8469197"/>
            <a:ext cx="675053" cy="667747"/>
          </a:xfrm>
          <a:prstGeom prst="rect">
            <a:avLst/>
          </a:prstGeom>
        </p:spPr>
        <p:txBody>
          <a:bodyPr vert="horz" wrap="square" lIns="0" tIns="0" rIns="0" bIns="0" rtlCol="0">
            <a:spAutoFit/>
          </a:bodyPr>
          <a:lstStyle/>
          <a:p>
            <a:pPr marL="176530" rtl="0">
              <a:lnSpc>
                <a:spcPts val="1200"/>
              </a:lnSpc>
              <a:spcBef>
                <a:spcPts val="465"/>
              </a:spcBef>
              <a:tabLst>
                <a:tab pos="746760" algn="l"/>
              </a:tabLst>
            </a:pPr>
            <a:r>
              <a:rPr lang="en" sz="900" b="1" dirty="0">
                <a:solidFill>
                  <a:schemeClr val="bg1"/>
                </a:solidFill>
                <a:latin typeface="Arial" panose="020B0604020202020204" pitchFamily="34" charset="0"/>
                <a:ea typeface="游ゴシック" panose="020B0400000000000000" pitchFamily="50" charset="-128"/>
                <a:cs typeface="Arial" panose="020B0604020202020204" pitchFamily="34" charset="0"/>
              </a:rPr>
              <a:t>What to bring </a:t>
            </a:r>
            <a:endParaRPr sz="11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176530" rtl="0">
              <a:lnSpc>
                <a:spcPts val="1200"/>
              </a:lnSpc>
              <a:spcBef>
                <a:spcPts val="365"/>
              </a:spcBef>
              <a:tabLst>
                <a:tab pos="746760" algn="l"/>
              </a:tabLst>
            </a:pPr>
            <a:r>
              <a:rPr lang="en" sz="1350" b="1" baseline="15432" dirty="0">
                <a:solidFill>
                  <a:schemeClr val="bg1"/>
                </a:solidFill>
                <a:latin typeface="Arial" panose="020B0604020202020204" pitchFamily="34" charset="0"/>
                <a:ea typeface="游ゴシック" panose="020B0400000000000000" pitchFamily="50" charset="-128"/>
                <a:cs typeface="Arial" panose="020B0604020202020204" pitchFamily="34" charset="0"/>
              </a:rPr>
              <a:t>on the day</a:t>
            </a:r>
            <a:endParaRPr sz="11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900330" y="4218954"/>
            <a:ext cx="3060065" cy="1044575"/>
            <a:chOff x="3922344" y="4420273"/>
            <a:chExt cx="3060065"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7" name="object 7"/>
            <p:cNvSpPr/>
            <p:nvPr/>
          </p:nvSpPr>
          <p:spPr>
            <a:xfrm>
              <a:off x="5954783" y="4443119"/>
              <a:ext cx="1011674" cy="992446"/>
            </a:xfrm>
            <a:prstGeom prst="rect">
              <a:avLst/>
            </a:prstGeom>
            <a:blipFill>
              <a:blip r:embed="rId2" cstate="print"/>
              <a:stretch>
                <a:fillRect/>
              </a:stretch>
            </a:blip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4098776" y="4570064"/>
              <a:ext cx="1695450" cy="548868"/>
            </a:xfrm>
            <a:prstGeom prst="rect">
              <a:avLst/>
            </a:prstGeom>
          </p:spPr>
          <p:txBody>
            <a:bodyPr vert="horz" wrap="square" lIns="0" tIns="50800" rIns="0" bIns="0" rtlCol="0">
              <a:spAutoFit/>
            </a:bodyPr>
            <a:lstStyle/>
            <a:p>
              <a:pPr algn="ctr" rtl="0">
                <a:lnSpc>
                  <a:spcPct val="100000"/>
                </a:lnSpc>
                <a:spcBef>
                  <a:spcPts val="400"/>
                </a:spcBef>
              </a:pPr>
              <a:r>
                <a:rPr lang="en" sz="900" b="1">
                  <a:solidFill>
                    <a:srgbClr val="231F20"/>
                  </a:solidFill>
                  <a:latin typeface="Arial" panose="020B0604020202020204" pitchFamily="34" charset="0"/>
                  <a:ea typeface="Yu Gothic" panose="020B0400000000000000" pitchFamily="34" charset="-128"/>
                  <a:cs typeface="Arial" panose="020B0604020202020204" pitchFamily="34" charset="0"/>
                </a:rPr>
                <a:t>Comprehensive vaccination information website</a:t>
              </a:r>
              <a:endParaRPr sz="900" b="1" dirty="0">
                <a:latin typeface="Arial" panose="020B0604020202020204" pitchFamily="34" charset="0"/>
                <a:ea typeface="Yu Gothic" panose="020B0400000000000000" pitchFamily="34" charset="-128"/>
                <a:cs typeface="Arial" panose="020B0604020202020204" pitchFamily="34" charset="0"/>
              </a:endParaRPr>
            </a:p>
            <a:p>
              <a:pPr marL="23495" algn="ctr" rtl="0">
                <a:lnSpc>
                  <a:spcPct val="100000"/>
                </a:lnSpc>
                <a:spcBef>
                  <a:spcPts val="370"/>
                </a:spcBef>
              </a:pPr>
              <a:r>
                <a:rPr lang="en" sz="1100" b="1">
                  <a:solidFill>
                    <a:srgbClr val="231F20"/>
                  </a:solidFill>
                  <a:latin typeface="Arial" panose="020B0604020202020204" pitchFamily="34" charset="0"/>
                  <a:ea typeface="Yu Gothic" panose="020B0400000000000000" pitchFamily="34" charset="-128"/>
                  <a:cs typeface="Arial" panose="020B0604020202020204" pitchFamily="34" charset="0"/>
                </a:rPr>
                <a:t>COVID-19 Vaccine Navi</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069978"/>
              <a:ext cx="1695450" cy="205184"/>
            </a:xfrm>
            <a:prstGeom prst="rect">
              <a:avLst/>
            </a:prstGeom>
          </p:spPr>
          <p:txBody>
            <a:bodyPr vert="horz" wrap="square" lIns="0" tIns="50800" rIns="0" bIns="0" rtlCol="0">
              <a:spAutoFit/>
            </a:bodyPr>
            <a:lstStyle/>
            <a:p>
              <a:pPr algn="ctr" rtl="0">
                <a:lnSpc>
                  <a:spcPct val="100000"/>
                </a:lnSpc>
                <a:spcBef>
                  <a:spcPts val="570"/>
                </a:spcBef>
              </a:pPr>
              <a:r>
                <a:rPr lang="en" sz="1000" b="1" u="sng">
                  <a:solidFill>
                    <a:srgbClr val="2E3092"/>
                  </a:solidFill>
                  <a:latin typeface="Arial" panose="020B0604020202020204" pitchFamily="34" charset="0"/>
                  <a:ea typeface="Yu Gothic" panose="020B0400000000000000" pitchFamily="34" charset="-128"/>
                  <a:cs typeface="Arial" panose="020B0604020202020204" pitchFamily="34" charset="0"/>
                </a:rPr>
                <a:t>https://v-sys.mhlw.go.jp</a:t>
              </a:r>
              <a:endParaRPr sz="1000" b="1" u="sng" dirty="0">
                <a:latin typeface="Arial" panose="020B0604020202020204" pitchFamily="34" charset="0"/>
                <a:ea typeface="Yu Gothic" panose="020B0400000000000000" pitchFamily="34" charset="-128"/>
                <a:cs typeface="Arial" panose="020B0604020202020204" pitchFamily="34" charset="0"/>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83" y="8566594"/>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554" y="7116941"/>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184472" y="8379649"/>
            <a:ext cx="275861" cy="230832"/>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15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endParaRPr lang="ja-JP" altLang="en-US" sz="1500" b="1" dirty="0">
              <a:latin typeface="Arial" panose="020B0604020202020204" pitchFamily="34" charset="0"/>
              <a:ea typeface="Yu Gothic" panose="020B0400000000000000" pitchFamily="34" charset="-128"/>
              <a:cs typeface="Arial" panose="020B0604020202020204" pitchFamily="34" charset="0"/>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594" y="675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6102" y="2312841"/>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2763606"/>
            <a:ext cx="6481082" cy="242054"/>
          </a:xfrm>
          <a:prstGeom prst="rect">
            <a:avLst/>
          </a:prstGeom>
        </p:spPr>
        <p:txBody>
          <a:bodyPr vert="horz" wrap="square" lIns="0" tIns="0" rIns="0" bIns="0" rtlCol="0">
            <a:spAutoFit/>
          </a:bodyPr>
          <a:lstStyle/>
          <a:p>
            <a:pPr marL="12700" marR="5080" rtl="0">
              <a:lnSpc>
                <a:spcPct val="142800"/>
              </a:lnSpc>
              <a:spcBef>
                <a:spcPts val="1030"/>
              </a:spcBef>
            </a:pPr>
            <a:r>
              <a:rPr lang="en-US" altLang="ja-JP" sz="11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Whe</a:t>
            </a:r>
            <a:r>
              <a:rPr lang="en-US" altLang="ja-JP" sz="1100" b="1" dirty="0">
                <a:solidFill>
                  <a:srgbClr val="231F20"/>
                </a:solidFill>
                <a:latin typeface="Arial" panose="020B0604020202020204" pitchFamily="34" charset="0"/>
                <a:ea typeface="Yu Gothic" panose="020B0400000000000000" pitchFamily="34" charset="-128"/>
                <a:cs typeface="Arial" panose="020B0604020202020204" pitchFamily="34" charset="0"/>
              </a:rPr>
              <a:t>n</a:t>
            </a:r>
            <a:r>
              <a:rPr lang="en" sz="11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your vaccination voucher has arrived, you can receive the vaccine.</a:t>
            </a:r>
            <a:endParaRPr sz="11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158533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390859" y="1837960"/>
              <a:ext cx="2792083" cy="217913"/>
            </a:xfrm>
            <a:prstGeom prst="rect">
              <a:avLst/>
            </a:prstGeom>
          </p:spPr>
          <p:txBody>
            <a:bodyPr vert="horz" wrap="square" lIns="0" tIns="0" rIns="0" bIns="0" rtlCol="0">
              <a:spAutoFit/>
            </a:bodyPr>
            <a:lstStyle/>
            <a:p>
              <a:pPr marL="41275" algn="ctr" rtl="0">
                <a:lnSpc>
                  <a:spcPct val="100000"/>
                </a:lnSpc>
                <a:spcBef>
                  <a:spcPts val="1255"/>
                </a:spcBef>
              </a:pPr>
              <a:r>
                <a:rPr lang="en" sz="1400" b="1" dirty="0">
                  <a:solidFill>
                    <a:srgbClr val="231F20"/>
                  </a:solidFill>
                  <a:latin typeface="Arial" panose="020B0604020202020204" pitchFamily="34" charset="0"/>
                  <a:ea typeface="Yu Gothic" panose="020B0400000000000000" pitchFamily="34" charset="-128"/>
                  <a:cs typeface="Arial" panose="020B0604020202020204" pitchFamily="34" charset="0"/>
                </a:rPr>
                <a:t>Process leading to vaccination</a:t>
              </a:r>
              <a:endParaRPr sz="1400" b="1" dirty="0">
                <a:latin typeface="Arial" panose="020B0604020202020204" pitchFamily="34" charset="0"/>
                <a:ea typeface="Yu Gothic" panose="020B0400000000000000" pitchFamily="34" charset="-128"/>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6410"/>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nvGrpSpPr>
          <p:cNvPr id="4" name="object 4"/>
          <p:cNvGrpSpPr/>
          <p:nvPr/>
        </p:nvGrpSpPr>
        <p:grpSpPr>
          <a:xfrm>
            <a:off x="-1667" y="7150366"/>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2" name="object 12"/>
            <p:cNvSpPr/>
            <p:nvPr/>
          </p:nvSpPr>
          <p:spPr>
            <a:xfrm>
              <a:off x="6304802" y="7372388"/>
              <a:ext cx="886886" cy="886879"/>
            </a:xfrm>
            <a:prstGeom prst="rect">
              <a:avLst/>
            </a:prstGeom>
            <a:blipFill>
              <a:blip r:embed="rId2" cstate="print"/>
              <a:stretch>
                <a:fillRect/>
              </a:stretch>
            </a:blip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288968" y="1268729"/>
            <a:ext cx="7019290" cy="1384161"/>
          </a:xfrm>
          <a:prstGeom prst="rect">
            <a:avLst/>
          </a:prstGeom>
        </p:spPr>
        <p:txBody>
          <a:bodyPr vert="horz" wrap="square" lIns="0" tIns="0" rIns="0" bIns="0" rtlCol="0">
            <a:spAutoFit/>
          </a:bodyPr>
          <a:lstStyle/>
          <a:p>
            <a:pPr marL="12700" rtl="0">
              <a:lnSpc>
                <a:spcPct val="100000"/>
              </a:lnSpc>
              <a:spcBef>
                <a:spcPts val="869"/>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 Vaccinations outside of your area of residence (registered address)</a:t>
            </a:r>
            <a:endParaRPr sz="1050" b="1" dirty="0">
              <a:latin typeface="Arial" panose="020B0604020202020204" pitchFamily="34" charset="0"/>
              <a:ea typeface="Yu Gothic" panose="020B0400000000000000" pitchFamily="34" charset="-128"/>
              <a:cs typeface="Arial" panose="020B0604020202020204" pitchFamily="34" charset="0"/>
            </a:endParaRPr>
          </a:p>
          <a:p>
            <a:pPr marL="12700" rtl="0">
              <a:lnSpc>
                <a:spcPct val="100000"/>
              </a:lnSpc>
              <a:spcBef>
                <a:spcPts val="70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receiving the vaccine at a medical institution or similar facility while hospitalized or resident at a facility </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Please consult with the medical institution</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a:t>
            </a:r>
            <a:endParaRPr sz="900" b="1" dirty="0">
              <a:latin typeface="Arial" panose="020B0604020202020204" pitchFamily="34" charset="0"/>
              <a:ea typeface="Yu Gothic Medium" panose="020B0400000000000000" pitchFamily="34" charset="-128"/>
              <a:cs typeface="Arial" panose="020B0604020202020204" pitchFamily="34" charset="0"/>
            </a:endParaRPr>
          </a:p>
          <a:p>
            <a:pPr marL="12700" rtl="0">
              <a:lnSpc>
                <a:spcPct val="100000"/>
              </a:lnSpc>
              <a:spcBef>
                <a:spcPts val="360"/>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receiving the vaccine at a medical institution where you are being treated for an underlying medical condition </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Please consult with the medical institution</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a:t>
            </a:r>
            <a:endParaRPr sz="900" b="1" dirty="0">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your residence is different from your registered address</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 You may be able to receive the vaccine in the area where you actually live. </a:t>
            </a:r>
            <a:endParaRPr lang="en-US" sz="900" b="1" dirty="0">
              <a:solidFill>
                <a:srgbClr val="F7941D"/>
              </a:solidFill>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Please check the website of the municipality where you actually live or contact its consulting service.</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2563" y="7431605"/>
            <a:ext cx="3448599" cy="475708"/>
          </a:xfrm>
          <a:prstGeom prst="rect">
            <a:avLst/>
          </a:prstGeom>
        </p:spPr>
        <p:txBody>
          <a:bodyPr vert="horz" wrap="square" lIns="0" tIns="0" rIns="0" bIns="0" rtlCol="0">
            <a:spAutoFit/>
          </a:bodyPr>
          <a:lstStyle/>
          <a:p>
            <a:pPr marL="12700" marR="5080" indent="6985" algn="just" rtl="0">
              <a:lnSpc>
                <a:spcPct val="118100"/>
              </a:lnSpc>
              <a:spcBef>
                <a:spcPts val="1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For more information on the efficacy and safety of COVID-19 vaccines, please refer to the "COVID-19 Vaccines" page on the website of the Ministry of Health, Labour and Welfare (MHWL).</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4567551" cy="138499"/>
          </a:xfrm>
          <a:prstGeom prst="rect">
            <a:avLst/>
          </a:prstGeom>
        </p:spPr>
        <p:txBody>
          <a:bodyPr vert="horz" wrap="square" lIns="0" tIns="0" rIns="0" bIns="0" rtlCol="0">
            <a:spAutoFit/>
          </a:bodyPr>
          <a:lstStyle/>
          <a:p>
            <a:pPr marL="12700" rtl="0">
              <a:lnSpc>
                <a:spcPct val="100000"/>
              </a:lnSpc>
              <a:spcBef>
                <a:spcPts val="100"/>
              </a:spcBef>
            </a:pPr>
            <a:r>
              <a:rPr lang="en" sz="90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unable to view the website, please contact your local municipality.</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044792" y="7607286"/>
            <a:ext cx="2167281" cy="151323"/>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MHWL COVID-19 vaccine</a:t>
            </a:r>
            <a:r>
              <a:rPr lang="en" sz="900" b="1" dirty="0">
                <a:solidFill>
                  <a:srgbClr val="231F20"/>
                </a:solidFill>
                <a:latin typeface="Arial" panose="020B0604020202020204" pitchFamily="34" charset="0"/>
                <a:cs typeface="Arial" panose="020B0604020202020204" pitchFamily="34" charset="0"/>
              </a:rPr>
              <a:t>	</a:t>
            </a: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900" b="1" dirty="0">
                <a:solidFill>
                  <a:schemeClr val="bg1"/>
                </a:solidFill>
                <a:latin typeface="Arial" panose="020B0604020202020204" pitchFamily="34" charset="0"/>
                <a:ea typeface="Yu Gothic" panose="020B0400000000000000" pitchFamily="34" charset="-128"/>
                <a:cs typeface="Arial" panose="020B0604020202020204" pitchFamily="34" charset="0"/>
              </a:rPr>
              <a:t>Search</a:t>
            </a: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567055" cy="135935"/>
          </a:xfrm>
          <a:prstGeom prst="rect">
            <a:avLst/>
          </a:prstGeom>
        </p:spPr>
        <p:txBody>
          <a:bodyPr vert="horz" wrap="square" lIns="0" tIns="12700" rIns="0" bIns="0" rtlCol="0">
            <a:spAutoFit/>
          </a:bodyPr>
          <a:lstStyle/>
          <a:p>
            <a:pPr marL="12700" rtl="0">
              <a:lnSpc>
                <a:spcPct val="100000"/>
              </a:lnSpc>
              <a:spcBef>
                <a:spcPts val="100"/>
              </a:spcBef>
            </a:pPr>
            <a:r>
              <a:rPr lang="en" sz="800">
                <a:solidFill>
                  <a:srgbClr val="231F20"/>
                </a:solidFill>
                <a:latin typeface="Arial" panose="020B0604020202020204" pitchFamily="34" charset="0"/>
                <a:ea typeface="Yu Gothic Medium" panose="020B0400000000000000" pitchFamily="34" charset="-128"/>
                <a:cs typeface="Arial" panose="020B0604020202020204" pitchFamily="34" charset="0"/>
              </a:rPr>
              <a:t>Inquiries</a:t>
            </a:r>
            <a:endParaRPr sz="800" dirty="0">
              <a:latin typeface="Arial" panose="020B0604020202020204" pitchFamily="34" charset="0"/>
              <a:ea typeface="Yu Gothic Medium" panose="020B0400000000000000" pitchFamily="34" charset="-128"/>
              <a:cs typeface="Arial" panose="020B0604020202020204" pitchFamily="34" charset="0"/>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449742" y="6070541"/>
            <a:ext cx="1230385" cy="497316"/>
          </a:xfrm>
          <a:prstGeom prst="rect">
            <a:avLst/>
          </a:prstGeom>
        </p:spPr>
        <p:txBody>
          <a:bodyPr vert="horz" wrap="square" lIns="0" tIns="0" rIns="0" bIns="0" rtlCol="0">
            <a:spAutoFit/>
          </a:bodyPr>
          <a:lstStyle/>
          <a:p>
            <a:pPr marL="12700" marR="5080" indent="3810" rtl="0">
              <a:lnSpc>
                <a:spcPct val="140400"/>
              </a:lnSpc>
              <a:spcBef>
                <a:spcPts val="100"/>
              </a:spcBef>
            </a:pPr>
            <a:r>
              <a:rPr lang="en" sz="800" b="1" dirty="0">
                <a:solidFill>
                  <a:schemeClr val="bg1"/>
                </a:solidFill>
                <a:latin typeface="Arial" panose="020B0604020202020204" pitchFamily="34" charset="0"/>
                <a:ea typeface="Yu Gothic" panose="020B0400000000000000" pitchFamily="34" charset="-128"/>
                <a:cs typeface="Arial" panose="020B0604020202020204" pitchFamily="34" charset="0"/>
              </a:rPr>
              <a:t>Please continue to take</a:t>
            </a:r>
            <a:r>
              <a:rPr lang="ja-JP" altLang="en-US" sz="800" b="1" dirty="0">
                <a:solidFill>
                  <a:schemeClr val="bg1"/>
                </a:solidFill>
                <a:latin typeface="Arial" panose="020B0604020202020204" pitchFamily="34" charset="0"/>
                <a:ea typeface="Yu Gothic" panose="020B0400000000000000" pitchFamily="34" charset="-128"/>
                <a:cs typeface="Arial" panose="020B0604020202020204" pitchFamily="34" charset="0"/>
              </a:rPr>
              <a:t> </a:t>
            </a:r>
            <a:r>
              <a:rPr lang="en" sz="800" b="1" dirty="0">
                <a:solidFill>
                  <a:schemeClr val="bg1"/>
                </a:solidFill>
                <a:latin typeface="Arial" panose="020B0604020202020204" pitchFamily="34" charset="0"/>
                <a:ea typeface="Yu Gothic" panose="020B0400000000000000" pitchFamily="34" charset="-128"/>
                <a:cs typeface="Arial" panose="020B0604020202020204" pitchFamily="34" charset="0"/>
              </a:rPr>
              <a:t>preventive measures against infection.</a:t>
            </a:r>
          </a:p>
        </p:txBody>
      </p:sp>
      <p:sp>
        <p:nvSpPr>
          <p:cNvPr id="24" name="object 9">
            <a:extLst>
              <a:ext uri="{FF2B5EF4-FFF2-40B4-BE49-F238E27FC236}">
                <a16:creationId xmlns:a16="http://schemas.microsoft.com/office/drawing/2014/main" id="{9342C1BE-6BDC-BF43-9610-6973765CF6B7}"/>
              </a:ext>
            </a:extLst>
          </p:cNvPr>
          <p:cNvSpPr txBox="1"/>
          <p:nvPr/>
        </p:nvSpPr>
        <p:spPr>
          <a:xfrm>
            <a:off x="1736883" y="6490602"/>
            <a:ext cx="3476392" cy="337272"/>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en" sz="700" b="1" dirty="0">
                <a:solidFill>
                  <a:srgbClr val="231F20"/>
                </a:solidFill>
                <a:latin typeface="Arial" panose="020B0604020202020204" pitchFamily="34" charset="0"/>
                <a:ea typeface="Yu Gothic" panose="020B0400000000000000" pitchFamily="34" charset="-128"/>
                <a:cs typeface="Arial" panose="020B0604020202020204" pitchFamily="34" charset="0"/>
              </a:rPr>
              <a:t>Crowded places      Close contact settings   Closed spaces</a:t>
            </a:r>
          </a:p>
          <a:p>
            <a:pPr marL="12700" rtl="0">
              <a:lnSpc>
                <a:spcPct val="100000"/>
              </a:lnSpc>
              <a:spcBef>
                <a:spcPts val="450"/>
              </a:spcBef>
              <a:tabLst>
                <a:tab pos="847725" algn="l"/>
                <a:tab pos="1791335" algn="l"/>
              </a:tabLst>
            </a:pPr>
            <a:r>
              <a:rPr lang="en" sz="700" b="1" dirty="0">
                <a:solidFill>
                  <a:srgbClr val="231F20"/>
                </a:solidFill>
                <a:latin typeface="Arial" panose="020B0604020202020204" pitchFamily="34" charset="0"/>
                <a:ea typeface="Yu Gothic" panose="020B0400000000000000" pitchFamily="34" charset="-128"/>
                <a:cs typeface="Arial" panose="020B0604020202020204" pitchFamily="34" charset="0"/>
              </a:rPr>
              <a:t>Avoid the "three Cs" (crowded places, close contact settings, closed spaces)</a:t>
            </a:r>
            <a:endParaRPr sz="700" b="1" dirty="0">
              <a:latin typeface="Arial" panose="020B0604020202020204" pitchFamily="34" charset="0"/>
              <a:ea typeface="Yu Gothic" panose="020B0400000000000000" pitchFamily="34" charset="-128"/>
              <a:cs typeface="Arial" panose="020B0604020202020204" pitchFamily="34" charset="0"/>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421930" y="6501380"/>
            <a:ext cx="621665" cy="128240"/>
          </a:xfrm>
          <a:prstGeom prst="rect">
            <a:avLst/>
          </a:prstGeom>
        </p:spPr>
        <p:txBody>
          <a:bodyPr vert="horz" wrap="square" lIns="0" tIns="12700" rIns="0" bIns="0" rtlCol="0">
            <a:spAutoFit/>
          </a:bodyPr>
          <a:lstStyle/>
          <a:p>
            <a:pPr marL="12700" rtl="0">
              <a:lnSpc>
                <a:spcPct val="100000"/>
              </a:lnSpc>
              <a:spcBef>
                <a:spcPts val="100"/>
              </a:spcBef>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Wear a mask</a:t>
            </a:r>
            <a:endParaRPr sz="750" b="1" dirty="0">
              <a:latin typeface="Arial" panose="020B0604020202020204" pitchFamily="34" charset="0"/>
              <a:ea typeface="Yu Gothic" panose="020B0400000000000000" pitchFamily="34" charset="-128"/>
              <a:cs typeface="Arial" panose="020B0604020202020204" pitchFamily="34" charset="0"/>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243938" y="6507580"/>
            <a:ext cx="657994" cy="243656"/>
          </a:xfrm>
          <a:prstGeom prst="rect">
            <a:avLst/>
          </a:prstGeom>
        </p:spPr>
        <p:txBody>
          <a:bodyPr vert="horz" wrap="square" lIns="0" tIns="12700" rIns="0" bIns="0" rtlCol="0">
            <a:spAutoFit/>
          </a:bodyPr>
          <a:lstStyle/>
          <a:p>
            <a:pPr marL="156210" marR="5080" indent="-144145" rtl="0">
              <a:spcBef>
                <a:spcPts val="100"/>
              </a:spcBef>
              <a:tabLst>
                <a:tab pos="753110" algn="l"/>
                <a:tab pos="855980" algn="l"/>
              </a:tabLst>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Wash hands with soap</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218076" y="3525732"/>
            <a:ext cx="7066372" cy="1068498"/>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Your consent is required to receive the vaccine.</a:t>
            </a:r>
            <a:endParaRPr lang="ja-JP" altLang="en-US" sz="1050" b="1" dirty="0">
              <a:latin typeface="Arial" panose="020B0604020202020204" pitchFamily="34" charset="0"/>
              <a:ea typeface="游ゴシック" panose="020B0400000000000000" pitchFamily="50" charset="-128"/>
              <a:cs typeface="Arial" panose="020B0604020202020204" pitchFamily="34" charset="0"/>
            </a:endParaRPr>
          </a:p>
          <a:p>
            <a:pPr marL="19050" marR="132080" indent="160655" algn="just"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Before receiving the vaccine, please make sure that you have a correct understanding of both the efficacy of the vaccine in preventing infectious diseases and the risk of an adverse reaction, and then decide whether or not to be vaccinated at your own discretion. Vaccinations will not be administered without the consent of the recipient.</a:t>
            </a:r>
            <a:endParaRPr lang="ja-JP" altLang="en-US" sz="900" dirty="0">
              <a:latin typeface="Arial" panose="020B0604020202020204" pitchFamily="34" charset="0"/>
              <a:ea typeface="游ゴシック" panose="020B0400000000000000" pitchFamily="50" charset="-128"/>
              <a:cs typeface="Arial" panose="020B0604020202020204" pitchFamily="34" charset="0"/>
            </a:endParaRPr>
          </a:p>
          <a:p>
            <a:pPr marL="160655" rtl="0">
              <a:lnSpc>
                <a:spcPct val="100000"/>
              </a:lnSpc>
              <a:spcBef>
                <a:spcPts val="360"/>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Vaccinations must not be forced on anyone in the workplace or others around you, nor should unvaccinated persons be discriminated against.</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218076" y="2712236"/>
            <a:ext cx="7066372" cy="766172"/>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In the event that you suffer some injury to your health due to vaccination, a relief system is available.</a:t>
            </a:r>
            <a:endParaRPr sz="1050" b="1" dirty="0">
              <a:latin typeface="Arial" panose="020B0604020202020204" pitchFamily="34" charset="0"/>
              <a:ea typeface="游ゴシック" panose="020B0400000000000000" pitchFamily="50" charset="-128"/>
              <a:cs typeface="Arial" panose="020B0604020202020204" pitchFamily="34" charset="0"/>
            </a:endParaRPr>
          </a:p>
          <a:p>
            <a:pPr marL="21590" marR="127000" indent="163195"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Vaccinations can cause health problems (including illness or disability). Although this is extremely rare, the risk cannot be eliminated, and a relief system has been established for this reason.</a:t>
            </a:r>
          </a:p>
          <a:p>
            <a:pPr marL="21590" marR="127000" indent="163195"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Please consult with the municipality where you reside in regard to the procedures required for application.</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293278" y="4581067"/>
            <a:ext cx="7019290" cy="1119987"/>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After receiving the vaccine, please continue to take measures to prevent infection, such as wearing a mask.</a:t>
            </a:r>
            <a:endParaRPr sz="1050" b="1" dirty="0">
              <a:latin typeface="Arial" panose="020B0604020202020204" pitchFamily="34" charset="0"/>
              <a:ea typeface="游ゴシック" panose="020B0400000000000000" pitchFamily="50" charset="-128"/>
              <a:cs typeface="Arial" panose="020B0604020202020204" pitchFamily="34" charset="0"/>
            </a:endParaRPr>
          </a:p>
          <a:p>
            <a:pPr marL="24130" marR="121285" indent="161290"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COVID-19 vaccines have been shown to be highly effective in preventing the onset of COVID-19, but they are not 100% effective. Also, mutations of the virus can also have an impact.</a:t>
            </a:r>
          </a:p>
          <a:p>
            <a:pPr marL="24130" marR="121285" indent="161290"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For this reason, we ask that everyone continue to take measures to prevent infection. Specifically, please avoid the "three Cs" (crowded places, close contact settings, closed spaces), wear a mask, wash your hands with soap, encourage disinfecting with alcohol-based hand sanitizer, and so on.</a:t>
            </a:r>
            <a:endParaRPr sz="900" dirty="0">
              <a:latin typeface="Arial" panose="020B0604020202020204" pitchFamily="34" charset="0"/>
              <a:ea typeface="游ゴシック" panose="020B0400000000000000" pitchFamily="50" charset="-128"/>
              <a:cs typeface="Arial" panose="020B0604020202020204" pitchFamily="34" charset="0"/>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268605" y="337392"/>
            <a:ext cx="7019290" cy="885563"/>
          </a:xfrm>
          <a:prstGeom prst="rect">
            <a:avLst/>
          </a:prstGeom>
        </p:spPr>
        <p:txBody>
          <a:bodyPr vert="horz" wrap="square" lIns="0" tIns="0" rIns="0" bIns="0" rtlCol="0">
            <a:spAutoFit/>
          </a:bodyPr>
          <a:lstStyle/>
          <a:p>
            <a:pPr marL="12700" rtl="0">
              <a:lnSpc>
                <a:spcPct val="100000"/>
              </a:lnSpc>
              <a:spcBef>
                <a:spcPts val="869"/>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 People for whom booster vaccination is recommended</a:t>
            </a:r>
            <a:endParaRPr sz="1050" b="1" dirty="0">
              <a:latin typeface="Arial" panose="020B0604020202020204" pitchFamily="34" charset="0"/>
              <a:ea typeface="Yu Gothic" panose="020B0400000000000000" pitchFamily="34" charset="-128"/>
              <a:cs typeface="Arial" panose="020B0604020202020204" pitchFamily="34" charset="0"/>
            </a:endParaRPr>
          </a:p>
          <a:p>
            <a:pPr marL="12700" rtl="0">
              <a:lnSpc>
                <a:spcPct val="100000"/>
              </a:lnSpc>
              <a:spcBef>
                <a:spcPts val="705"/>
              </a:spcBef>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at high risk of developing serious illness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the elderly and anyone with an underlying medical condition</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a:p>
            <a:pPr marL="12700" rtl="0">
              <a:spcBef>
                <a:spcPts val="360"/>
              </a:spcBef>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who have frequent contact with anyone at high risk of developing serious illness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anyone related to or assisting people at high risk of serious illness (e.g., care workers)</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who are at high risk of exposure to the virus for occupational reasons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medical personnel</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6048576" y="6537629"/>
            <a:ext cx="1119514" cy="359073"/>
          </a:xfrm>
          <a:prstGeom prst="rect">
            <a:avLst/>
          </a:prstGeom>
        </p:spPr>
        <p:txBody>
          <a:bodyPr vert="horz" wrap="square" lIns="0" tIns="12700" rIns="0" bIns="0" rtlCol="0">
            <a:spAutoFit/>
          </a:bodyPr>
          <a:lstStyle/>
          <a:p>
            <a:pPr marL="156210" marR="5080" indent="-144145" rtl="0">
              <a:spcBef>
                <a:spcPts val="100"/>
              </a:spcBef>
              <a:tabLst>
                <a:tab pos="753110" algn="l"/>
                <a:tab pos="855980" algn="l"/>
              </a:tabLst>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Encourage disinfecting with alcohol-based hand sanitizer</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ユーザー設定</PresentationFormat>
  <Paragraphs>74</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MS PGothic</vt:lpstr>
      <vt:lpstr>Yu Gothic Medium</vt:lpstr>
      <vt:lpstr>メイリオ</vt:lpstr>
      <vt:lpstr>游ゴシック</vt:lpstr>
      <vt:lpstr>游ゴシック</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2022-03-08T11:02:59Z</dcterms:modified>
</cp:coreProperties>
</file>