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sldIdLst>
    <p:sldId id="257" r:id="rId2"/>
    <p:sldId id="259" r:id="rId3"/>
  </p:sldIdLst>
  <p:sldSz cx="7556500" cy="10693400"/>
  <p:notesSz cx="7556500" cy="10693400"/>
  <p:defaultTextStyle>
    <a:defPPr rtl="0">
      <a:defRPr lang="ne-N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F794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74"/>
  </p:normalViewPr>
  <p:slideViewPr>
    <p:cSldViewPr>
      <p:cViewPr>
        <p:scale>
          <a:sx n="100" d="100"/>
          <a:sy n="100" d="100"/>
        </p:scale>
        <p:origin x="118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 rtlCol="0"/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 rtlCol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 rtlCol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 rtlCol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558341" cy="106904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>
              <a:defRPr/>
            </a:lvl1pPr>
          </a:lstStyle>
          <a:p>
            <a:pPr rtl="0"/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1816479"/>
            <a:ext cx="7558405" cy="9142920"/>
          </a:xfrm>
          <a:custGeom>
            <a:avLst/>
            <a:gdLst/>
            <a:ahLst/>
            <a:cxnLst/>
            <a:rect l="l" t="t" r="r" b="b"/>
            <a:pathLst>
              <a:path w="7558405" h="8844280">
                <a:moveTo>
                  <a:pt x="7558341" y="0"/>
                </a:moveTo>
                <a:lnTo>
                  <a:pt x="0" y="0"/>
                </a:lnTo>
                <a:lnTo>
                  <a:pt x="0" y="8843962"/>
                </a:lnTo>
                <a:lnTo>
                  <a:pt x="7558341" y="8843962"/>
                </a:lnTo>
                <a:lnTo>
                  <a:pt x="7558341" y="0"/>
                </a:lnTo>
                <a:close/>
              </a:path>
            </a:pathLst>
          </a:custGeom>
          <a:solidFill>
            <a:srgbClr val="FFEFC6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6334" y="2114570"/>
            <a:ext cx="6984365" cy="8583758"/>
          </a:xfrm>
          <a:custGeom>
            <a:avLst/>
            <a:gdLst/>
            <a:ahLst/>
            <a:cxnLst/>
            <a:rect l="l" t="t" r="r" b="b"/>
            <a:pathLst>
              <a:path w="6984365" h="8304530">
                <a:moveTo>
                  <a:pt x="6984009" y="0"/>
                </a:moveTo>
                <a:lnTo>
                  <a:pt x="0" y="0"/>
                </a:lnTo>
                <a:lnTo>
                  <a:pt x="0" y="8303945"/>
                </a:lnTo>
                <a:lnTo>
                  <a:pt x="6984009" y="8303945"/>
                </a:lnTo>
                <a:lnTo>
                  <a:pt x="6984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algn="ctr" rtl="0"/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4344" y="8339158"/>
            <a:ext cx="649605" cy="768350"/>
          </a:xfrm>
          <a:custGeom>
            <a:avLst/>
            <a:gdLst/>
            <a:ahLst/>
            <a:cxnLst/>
            <a:rect l="l" t="t" r="r" b="b"/>
            <a:pathLst>
              <a:path w="649605" h="768350">
                <a:moveTo>
                  <a:pt x="649033" y="0"/>
                </a:moveTo>
                <a:lnTo>
                  <a:pt x="0" y="0"/>
                </a:lnTo>
                <a:lnTo>
                  <a:pt x="0" y="767829"/>
                </a:lnTo>
                <a:lnTo>
                  <a:pt x="649033" y="767829"/>
                </a:lnTo>
                <a:lnTo>
                  <a:pt x="64903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4332" y="8339158"/>
            <a:ext cx="5147945" cy="768350"/>
          </a:xfrm>
          <a:custGeom>
            <a:avLst/>
            <a:gdLst/>
            <a:ahLst/>
            <a:cxnLst/>
            <a:rect l="l" t="t" r="r" b="b"/>
            <a:pathLst>
              <a:path w="5147945" h="768350">
                <a:moveTo>
                  <a:pt x="5147614" y="767829"/>
                </a:moveTo>
                <a:lnTo>
                  <a:pt x="0" y="767829"/>
                </a:lnTo>
                <a:lnTo>
                  <a:pt x="0" y="0"/>
                </a:lnTo>
                <a:lnTo>
                  <a:pt x="5147614" y="0"/>
                </a:lnTo>
                <a:lnTo>
                  <a:pt x="5147614" y="767829"/>
                </a:lnTo>
                <a:close/>
              </a:path>
            </a:pathLst>
          </a:custGeom>
          <a:ln w="1162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568934" y="3631208"/>
            <a:ext cx="6419215" cy="407034"/>
            <a:chOff x="568934" y="3842436"/>
            <a:chExt cx="6419215" cy="407034"/>
          </a:xfrm>
        </p:grpSpPr>
        <p:sp>
          <p:nvSpPr>
            <p:cNvPr id="16" name="object 16"/>
            <p:cNvSpPr/>
            <p:nvPr/>
          </p:nvSpPr>
          <p:spPr>
            <a:xfrm>
              <a:off x="970330" y="3847833"/>
              <a:ext cx="6012180" cy="396240"/>
            </a:xfrm>
            <a:custGeom>
              <a:avLst/>
              <a:gdLst/>
              <a:ahLst/>
              <a:cxnLst/>
              <a:rect l="l" t="t" r="r" b="b"/>
              <a:pathLst>
                <a:path w="6012180" h="396239">
                  <a:moveTo>
                    <a:pt x="0" y="395998"/>
                  </a:moveTo>
                  <a:lnTo>
                    <a:pt x="6012002" y="395998"/>
                  </a:lnTo>
                  <a:lnTo>
                    <a:pt x="6012002" y="0"/>
                  </a:lnTo>
                  <a:lnTo>
                    <a:pt x="0" y="0"/>
                  </a:lnTo>
                  <a:lnTo>
                    <a:pt x="0" y="395998"/>
                  </a:lnTo>
                  <a:close/>
                </a:path>
              </a:pathLst>
            </a:custGeom>
            <a:solidFill>
              <a:srgbClr val="FFF1D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74332" y="3847833"/>
              <a:ext cx="396240" cy="396240"/>
            </a:xfrm>
            <a:custGeom>
              <a:avLst/>
              <a:gdLst/>
              <a:ahLst/>
              <a:cxnLst/>
              <a:rect l="l" t="t" r="r" b="b"/>
              <a:pathLst>
                <a:path w="396240" h="396239">
                  <a:moveTo>
                    <a:pt x="395998" y="0"/>
                  </a:moveTo>
                  <a:lnTo>
                    <a:pt x="0" y="0"/>
                  </a:lnTo>
                  <a:lnTo>
                    <a:pt x="0" y="395998"/>
                  </a:lnTo>
                  <a:lnTo>
                    <a:pt x="395998" y="395998"/>
                  </a:lnTo>
                  <a:lnTo>
                    <a:pt x="39599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74332" y="3847833"/>
              <a:ext cx="6408420" cy="396240"/>
            </a:xfrm>
            <a:custGeom>
              <a:avLst/>
              <a:gdLst/>
              <a:ahLst/>
              <a:cxnLst/>
              <a:rect l="l" t="t" r="r" b="b"/>
              <a:pathLst>
                <a:path w="6408420" h="396239">
                  <a:moveTo>
                    <a:pt x="6408000" y="395998"/>
                  </a:moveTo>
                  <a:lnTo>
                    <a:pt x="0" y="395998"/>
                  </a:lnTo>
                  <a:lnTo>
                    <a:pt x="0" y="0"/>
                  </a:lnTo>
                  <a:lnTo>
                    <a:pt x="6408000" y="0"/>
                  </a:lnTo>
                  <a:lnTo>
                    <a:pt x="6408000" y="395998"/>
                  </a:lnTo>
                  <a:close/>
                </a:path>
              </a:pathLst>
            </a:custGeom>
            <a:ln w="10795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aphicFrame>
        <p:nvGraphicFramePr>
          <p:cNvPr id="19" name="object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341875"/>
              </p:ext>
            </p:extLst>
          </p:nvPr>
        </p:nvGraphicFramePr>
        <p:xfrm>
          <a:off x="566111" y="6520822"/>
          <a:ext cx="6418579" cy="3959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56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98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FFCB04"/>
                      </a:solidFill>
                      <a:prstDash val="solid"/>
                    </a:lnT>
                    <a:lnB w="12700">
                      <a:solidFill>
                        <a:srgbClr val="FFCB04"/>
                      </a:solidFill>
                      <a:prstDash val="solid"/>
                    </a:lnB>
                    <a:solidFill>
                      <a:srgbClr val="FFF1D0"/>
                    </a:solidFill>
                  </a:tcPr>
                </a:tc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endParaRPr sz="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CB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object 2">
            <a:extLst>
              <a:ext uri="{FF2B5EF4-FFF2-40B4-BE49-F238E27FC236}">
                <a16:creationId xmlns:a16="http://schemas.microsoft.com/office/drawing/2014/main" id="{094B7C20-307A-7441-BEA7-DB0880096FA1}"/>
              </a:ext>
            </a:extLst>
          </p:cNvPr>
          <p:cNvSpPr txBox="1"/>
          <p:nvPr/>
        </p:nvSpPr>
        <p:spPr>
          <a:xfrm>
            <a:off x="2148422" y="889956"/>
            <a:ext cx="3215726" cy="261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17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नोभल कोरोना भाइरस </a:t>
            </a:r>
            <a:r>
              <a:rPr lang="ne-NP" sz="17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</a:t>
            </a:r>
            <a:endParaRPr sz="17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15B5B022-FD63-0642-8D91-A388877B187C}"/>
              </a:ext>
            </a:extLst>
          </p:cNvPr>
          <p:cNvSpPr txBox="1"/>
          <p:nvPr/>
        </p:nvSpPr>
        <p:spPr>
          <a:xfrm>
            <a:off x="710870" y="1150942"/>
            <a:ext cx="5531055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rtl="0">
              <a:lnSpc>
                <a:spcPct val="100000"/>
              </a:lnSpc>
              <a:spcBef>
                <a:spcPts val="1020"/>
              </a:spcBef>
            </a:pPr>
            <a:r>
              <a:rPr lang="ne-NP" sz="22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ne-NP" sz="22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बुस्टर</a:t>
            </a:r>
            <a:r>
              <a:rPr lang="ne-NP" sz="22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ne-NP" sz="22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डोज</a:t>
            </a:r>
            <a:r>
              <a:rPr lang="ne-NP" sz="22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(तेस्रो </a:t>
            </a:r>
            <a:r>
              <a:rPr lang="ne-NP" sz="22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डोज</a:t>
            </a:r>
            <a:r>
              <a:rPr lang="ne-NP" sz="22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) खोप सम्बन्धीको सूचना</a:t>
            </a:r>
            <a:endParaRPr sz="22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C44DA7F9-CAE4-3A49-8974-B92167BAAE39}"/>
              </a:ext>
            </a:extLst>
          </p:cNvPr>
          <p:cNvSpPr txBox="1"/>
          <p:nvPr/>
        </p:nvSpPr>
        <p:spPr>
          <a:xfrm>
            <a:off x="565759" y="4199036"/>
            <a:ext cx="3231977" cy="10900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0" rtl="0">
              <a:lnSpc>
                <a:spcPts val="1200"/>
              </a:lnSpc>
              <a:spcBef>
                <a:spcPts val="100"/>
              </a:spcBef>
            </a:pPr>
            <a:r>
              <a:rPr lang="ne-NP" sz="1000" b="1" dirty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नगर, टोल वा </a:t>
            </a:r>
            <a:r>
              <a:rPr lang="ne-NP" sz="1000" b="1" dirty="0" smtClean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गाउँपालिकाको सार्वजनिक सूचना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तथा </a:t>
            </a:r>
            <a:r>
              <a:rPr lang="ne-NP" sz="1000" b="1" dirty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इन्टरनेट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बाट </a:t>
            </a:r>
            <a:r>
              <a:rPr lang="ne-NP" sz="1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 सकिने स्वास्थ्य संस्था तथा खोप </a:t>
            </a:r>
            <a:r>
              <a:rPr lang="ne-NP" sz="1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केन्द्रको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खोजि </a:t>
            </a:r>
            <a:r>
              <a:rPr lang="ne-NP" sz="1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गरौँ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। साथै, </a:t>
            </a:r>
            <a:r>
              <a:rPr lang="ne-NP" sz="1000" b="1" dirty="0" smtClean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स्वास्थ्यकर्मीहरुले </a:t>
            </a:r>
            <a:r>
              <a:rPr lang="ne-NP" sz="1000" b="1" dirty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आ-आफूले </a:t>
            </a:r>
            <a:r>
              <a:rPr lang="ne-NP" sz="1000" b="1" dirty="0" smtClean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काम गर्ने </a:t>
            </a:r>
            <a:r>
              <a:rPr lang="ne-NP" sz="1000" b="1" dirty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स्वास्थ्य संस्थाबाट </a:t>
            </a:r>
            <a:r>
              <a:rPr lang="ne-NP" sz="1000" b="1" dirty="0" smtClean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1000" b="1" dirty="0">
                <a:solidFill>
                  <a:srgbClr val="F7941D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 सकिने अवस्था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पनि हुनसक्नेछ ।</a:t>
            </a:r>
            <a:endParaRPr lang="en-US" altLang="ja-JP" sz="100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marR="5080" indent="6350" rtl="0">
              <a:lnSpc>
                <a:spcPts val="1200"/>
              </a:lnSpc>
              <a:spcBef>
                <a:spcPts val="100"/>
              </a:spcBef>
            </a:pP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विस्तृत जानकारीको लागि आ-आफूले काम गर्ने स्वास्थ्य संस्थामा </a:t>
            </a:r>
            <a:r>
              <a:rPr lang="ne-NP" sz="1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बुझ्नुहोस् </a:t>
            </a:r>
            <a:r>
              <a:rPr lang="ne-NP" sz="1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।</a:t>
            </a:r>
            <a:endParaRPr sz="1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4" name="object 5">
            <a:extLst>
              <a:ext uri="{FF2B5EF4-FFF2-40B4-BE49-F238E27FC236}">
                <a16:creationId xmlns:a16="http://schemas.microsoft.com/office/drawing/2014/main" id="{DFCCFCC0-DCF5-5449-9CD3-8CF68A4A54EF}"/>
              </a:ext>
            </a:extLst>
          </p:cNvPr>
          <p:cNvSpPr txBox="1"/>
          <p:nvPr/>
        </p:nvSpPr>
        <p:spPr>
          <a:xfrm>
            <a:off x="583286" y="5384404"/>
            <a:ext cx="6583045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080"/>
              </a:lnSpc>
              <a:spcBef>
                <a:spcPts val="434"/>
              </a:spcBef>
            </a:pP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* स्वास्थ्य संस्था तथा खोप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केन्द्र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खोज्न नसक्ने खण्डमा,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तपाईं बसोबास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गर्नुहुने नगर, टोल वा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गाउँपालिका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आदिको कार्यालयमा सोधपुछ गर्न सक्नुहुनेछ ।</a:t>
            </a:r>
            <a:endParaRPr lang="en-US"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rtl="0">
              <a:lnSpc>
                <a:spcPts val="1080"/>
              </a:lnSpc>
              <a:spcBef>
                <a:spcPts val="434"/>
              </a:spcBef>
            </a:pP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* अस्पतालमा भर्ना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भइरहेका व्यक्ति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वा कुनै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अस्थायी आवास केन्द्रमा बसोबास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गर्ने व्यक्ति आदि बाहेक, साधारणतया बसाइ दर्ता रहेको नगर, टोल तथा गाउँ (ठेगाना रहेको स्थान) मा नै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 सकिन्छ ।</a:t>
            </a:r>
            <a:endParaRPr lang="en-US" sz="900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rtl="0">
              <a:lnSpc>
                <a:spcPts val="1080"/>
              </a:lnSpc>
              <a:spcBef>
                <a:spcPts val="434"/>
              </a:spcBef>
            </a:pP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　ठेगाना रहेको स्थान बाहेक अन्य स्थानमा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लिने बारेमा पछाडि पृष्ठ हेर्नुहोस् ।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 rtl="0">
              <a:lnSpc>
                <a:spcPts val="1080"/>
              </a:lnSpc>
              <a:spcBef>
                <a:spcPts val="340"/>
              </a:spcBef>
            </a:pP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* कोरोना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नाभिगेशनद्वारा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प्रत्यक्ष खोपको बुकिङ गर्न सकिँदैन ।</a:t>
            </a:r>
            <a:endParaRPr sz="900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923FDC2E-99F0-5B42-87F5-3D61E0D31F88}"/>
              </a:ext>
            </a:extLst>
          </p:cNvPr>
          <p:cNvSpPr txBox="1"/>
          <p:nvPr/>
        </p:nvSpPr>
        <p:spPr>
          <a:xfrm>
            <a:off x="5740853" y="6534401"/>
            <a:ext cx="54229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9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शुल्क</a:t>
            </a:r>
            <a:endParaRPr sz="9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9" name="object 10">
            <a:extLst>
              <a:ext uri="{FF2B5EF4-FFF2-40B4-BE49-F238E27FC236}">
                <a16:creationId xmlns:a16="http://schemas.microsoft.com/office/drawing/2014/main" id="{DB112936-E372-D94C-A36B-4C618FD60AA5}"/>
              </a:ext>
            </a:extLst>
          </p:cNvPr>
          <p:cNvSpPr txBox="1"/>
          <p:nvPr/>
        </p:nvSpPr>
        <p:spPr>
          <a:xfrm>
            <a:off x="5715801" y="6781388"/>
            <a:ext cx="121480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7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(सम्पूर्ण </a:t>
            </a:r>
            <a:r>
              <a:rPr lang="ne-NP" sz="7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शुल्क सरकारीस्तरबाट) </a:t>
            </a:r>
            <a:endParaRPr sz="7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4023A950-7A31-2D4B-839A-D344C8C3CC32}"/>
              </a:ext>
            </a:extLst>
          </p:cNvPr>
          <p:cNvSpPr txBox="1"/>
          <p:nvPr/>
        </p:nvSpPr>
        <p:spPr>
          <a:xfrm>
            <a:off x="1111472" y="8440462"/>
            <a:ext cx="4634058" cy="5591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ct val="100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・यो सूचना हालिएको </a:t>
            </a:r>
            <a:r>
              <a:rPr lang="ne-NP" sz="11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खामभित्र राखिएको पत्र सबै</a:t>
            </a:r>
            <a:endParaRPr lang="ja-JP" altLang="en-US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76530" rtl="0">
              <a:lnSpc>
                <a:spcPct val="100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・</a:t>
            </a:r>
            <a:r>
              <a:rPr lang="ne-NP" sz="11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व्यक्ति </a:t>
            </a:r>
            <a:r>
              <a:rPr lang="ne-NP" sz="1100" b="1" dirty="0" err="1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स्वयमको</a:t>
            </a:r>
            <a:r>
              <a:rPr lang="ne-NP" sz="11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परिचय गराउने पत्रहरू 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</a:t>
            </a:r>
            <a:r>
              <a:rPr lang="ne-NP" sz="1100" b="1" dirty="0" err="1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माइनम्बर</a:t>
            </a:r>
            <a:r>
              <a:rPr lang="ne-NP" sz="11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कार्ड, </a:t>
            </a:r>
            <a:r>
              <a:rPr lang="ne-NP" sz="1100" b="1" dirty="0" err="1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ड्राइभिङ</a:t>
            </a:r>
            <a:r>
              <a:rPr lang="ne-NP" sz="1100" b="1" dirty="0">
                <a:solidFill>
                  <a:srgbClr val="ED1C24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लाइसेन्स, स्वास्थ्य बीमा पत्र 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आदि)</a:t>
            </a:r>
            <a:endParaRPr lang="ja-JP" altLang="en-US"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1" name="object 12">
            <a:extLst>
              <a:ext uri="{FF2B5EF4-FFF2-40B4-BE49-F238E27FC236}">
                <a16:creationId xmlns:a16="http://schemas.microsoft.com/office/drawing/2014/main" id="{5781A1CA-4D42-E64D-972C-E2ED90A7AD39}"/>
              </a:ext>
            </a:extLst>
          </p:cNvPr>
          <p:cNvSpPr txBox="1"/>
          <p:nvPr/>
        </p:nvSpPr>
        <p:spPr>
          <a:xfrm>
            <a:off x="5855248" y="8185073"/>
            <a:ext cx="1187467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7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खामभित्र राखिएको पत्र सबै</a:t>
            </a:r>
            <a:endParaRPr sz="7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3" name="object 14">
            <a:extLst>
              <a:ext uri="{FF2B5EF4-FFF2-40B4-BE49-F238E27FC236}">
                <a16:creationId xmlns:a16="http://schemas.microsoft.com/office/drawing/2014/main" id="{47F8E4D8-335F-D148-B4FF-D5BDCB06974C}"/>
              </a:ext>
            </a:extLst>
          </p:cNvPr>
          <p:cNvSpPr txBox="1"/>
          <p:nvPr/>
        </p:nvSpPr>
        <p:spPr>
          <a:xfrm>
            <a:off x="561638" y="7081869"/>
            <a:ext cx="5024210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590"/>
              </a:spcBef>
            </a:pP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नगर, टोल वा गाउँ अथवा बुकिङ </a:t>
            </a:r>
            <a:r>
              <a:rPr lang="ne-NP" sz="11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गराइरहनुभएको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स्वास्थ्य संस्थामा सोधपुछ गर्नुहोस् </a:t>
            </a:r>
            <a:r>
              <a:rPr lang="ne-NP" sz="1100" b="1" dirty="0">
                <a:solidFill>
                  <a:srgbClr val="231F20"/>
                </a:solidFill>
                <a:latin typeface="ShinMGoPr6N-Medium"/>
              </a:rPr>
              <a:t>।</a:t>
            </a:r>
            <a:endParaRPr sz="1100" dirty="0">
              <a:latin typeface="ShinMGoPr6N-Medium"/>
            </a:endParaRPr>
          </a:p>
        </p:txBody>
      </p:sp>
      <p:sp>
        <p:nvSpPr>
          <p:cNvPr id="34" name="object 15">
            <a:extLst>
              <a:ext uri="{FF2B5EF4-FFF2-40B4-BE49-F238E27FC236}">
                <a16:creationId xmlns:a16="http://schemas.microsoft.com/office/drawing/2014/main" id="{CAEF4F25-86DB-A741-863E-2D7F2E4644E2}"/>
              </a:ext>
            </a:extLst>
          </p:cNvPr>
          <p:cNvSpPr txBox="1"/>
          <p:nvPr/>
        </p:nvSpPr>
        <p:spPr>
          <a:xfrm>
            <a:off x="6022383" y="198185"/>
            <a:ext cx="1248316" cy="176620"/>
          </a:xfrm>
          <a:prstGeom prst="rect">
            <a:avLst/>
          </a:prstGeom>
          <a:solidFill>
            <a:srgbClr val="FFFFFF"/>
          </a:solidFill>
          <a:ln w="7200">
            <a:solidFill>
              <a:srgbClr val="231F20"/>
            </a:solidFill>
          </a:ln>
        </p:spPr>
        <p:txBody>
          <a:bodyPr vert="horz" wrap="square" lIns="0" tIns="19685" rIns="0" bIns="18000" rtlCol="0">
            <a:spAutoFit/>
          </a:bodyPr>
          <a:lstStyle/>
          <a:p>
            <a:pPr marL="60960" rtl="0">
              <a:lnSpc>
                <a:spcPct val="100000"/>
              </a:lnSpc>
              <a:spcBef>
                <a:spcPts val="155"/>
              </a:spcBef>
            </a:pPr>
            <a:r>
              <a:rPr lang="ne-NP" sz="900" dirty="0" smtClean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२०२१ </a:t>
            </a:r>
            <a:r>
              <a:rPr lang="ne-NP" sz="900" dirty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साल </a:t>
            </a:r>
            <a:r>
              <a:rPr lang="ne-NP" sz="900" dirty="0" smtClean="0">
                <a:solidFill>
                  <a:srgbClr val="231F20"/>
                </a:solidFill>
                <a:latin typeface="MS PGothic" panose="020B0600070205080204" pitchFamily="34" charset="-128"/>
                <a:ea typeface="MS PGothic" panose="020B0600070205080204" pitchFamily="34" charset="-128"/>
              </a:rPr>
              <a:t>नोभेम्बर १६</a:t>
            </a:r>
            <a:endParaRPr sz="900" dirty="0">
              <a:latin typeface="MS PGothic" panose="020B0600070205080204" pitchFamily="34" charset="-128"/>
              <a:ea typeface="MS PGothic" panose="020B0600070205080204" pitchFamily="34" charset="-128"/>
            </a:endParaRPr>
          </a:p>
        </p:txBody>
      </p:sp>
      <p:sp>
        <p:nvSpPr>
          <p:cNvPr id="35" name="object 16">
            <a:extLst>
              <a:ext uri="{FF2B5EF4-FFF2-40B4-BE49-F238E27FC236}">
                <a16:creationId xmlns:a16="http://schemas.microsoft.com/office/drawing/2014/main" id="{34DA75E5-F031-9744-A175-3BA3D7397A10}"/>
              </a:ext>
            </a:extLst>
          </p:cNvPr>
          <p:cNvSpPr txBox="1"/>
          <p:nvPr/>
        </p:nvSpPr>
        <p:spPr>
          <a:xfrm>
            <a:off x="178333" y="88900"/>
            <a:ext cx="2160270" cy="667294"/>
          </a:xfrm>
          <a:prstGeom prst="rect">
            <a:avLst/>
          </a:prstGeom>
          <a:solidFill>
            <a:srgbClr val="FFFFFF"/>
          </a:solidFill>
          <a:ln w="3695">
            <a:solidFill>
              <a:srgbClr val="231F20"/>
            </a:solidFill>
          </a:ln>
        </p:spPr>
        <p:txBody>
          <a:bodyPr vert="horz" wrap="square" lIns="36000" tIns="36000" rIns="36000" bIns="0" rtlCol="0">
            <a:spAutoFit/>
          </a:bodyPr>
          <a:lstStyle/>
          <a:p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追加接種のお知らせ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（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ネパール</a:t>
            </a:r>
            <a:r>
              <a:rPr lang="ja-JP" altLang="en-US" sz="800" dirty="0" smtClean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語</a:t>
            </a:r>
            <a:r>
              <a:rPr lang="ja-JP" altLang="en-US" sz="800" dirty="0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Arial" panose="020B0604020202020204" pitchFamily="34" charset="0"/>
              </a:rPr>
              <a:t>）</a:t>
            </a:r>
            <a:endParaRPr lang="ja-JP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rtl="0">
              <a:lnSpc>
                <a:spcPct val="100000"/>
              </a:lnSpc>
              <a:spcBef>
                <a:spcPts val="25"/>
              </a:spcBef>
            </a:pPr>
            <a:endParaRPr sz="900" dirty="0">
              <a:latin typeface="Times New Roman"/>
            </a:endParaRPr>
          </a:p>
          <a:p>
            <a:pPr algn="ctr" rtl="0">
              <a:lnSpc>
                <a:spcPct val="100000"/>
              </a:lnSpc>
            </a:pPr>
            <a:r>
              <a:rPr lang="ne-NP" sz="800" dirty="0" smtClean="0">
                <a:solidFill>
                  <a:srgbClr val="231F20"/>
                </a:solidFill>
                <a:latin typeface="+mn-ea"/>
              </a:rPr>
              <a:t>स्थानीय निकायको </a:t>
            </a:r>
            <a:r>
              <a:rPr lang="ne-NP" sz="800" dirty="0">
                <a:solidFill>
                  <a:srgbClr val="231F20"/>
                </a:solidFill>
                <a:latin typeface="+mn-ea"/>
              </a:rPr>
              <a:t>नाम</a:t>
            </a:r>
            <a:endParaRPr lang="en-US" sz="800" dirty="0">
              <a:solidFill>
                <a:srgbClr val="231F20"/>
              </a:solidFill>
              <a:latin typeface="+mn-ea"/>
            </a:endParaRPr>
          </a:p>
          <a:p>
            <a:pPr algn="ctr" rtl="0">
              <a:lnSpc>
                <a:spcPct val="100000"/>
              </a:lnSpc>
            </a:pPr>
            <a:endParaRPr lang="en-US" sz="800" dirty="0">
              <a:solidFill>
                <a:srgbClr val="231F20"/>
              </a:solidFill>
              <a:latin typeface="+mn-ea"/>
            </a:endParaRPr>
          </a:p>
          <a:p>
            <a:pPr algn="ctr" rtl="0">
              <a:lnSpc>
                <a:spcPct val="100000"/>
              </a:lnSpc>
            </a:pPr>
            <a:endParaRPr sz="800" dirty="0">
              <a:latin typeface="+mn-ea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2C69CC27-F530-8240-8ECB-AD0DEF95D56A}"/>
              </a:ext>
            </a:extLst>
          </p:cNvPr>
          <p:cNvSpPr txBox="1"/>
          <p:nvPr/>
        </p:nvSpPr>
        <p:spPr>
          <a:xfrm>
            <a:off x="541912" y="3109054"/>
            <a:ext cx="5868969" cy="259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ts val="1000"/>
              </a:lnSpc>
            </a:pP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*बुस्टर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डोज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खोपको बुकिङ लिन सुरु गर्ने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अवधि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हरेक नगर, टोल वा </a:t>
            </a:r>
            <a:r>
              <a:rPr lang="ne-NP" sz="9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गाउँपालिका आदिको </a:t>
            </a:r>
            <a:r>
              <a:rPr lang="ne-NP" sz="9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कार्यालय अनुसार फरक पर्नेछ ।</a:t>
            </a:r>
          </a:p>
          <a:p>
            <a:pPr marL="12700" rtl="0">
              <a:lnSpc>
                <a:spcPts val="1000"/>
              </a:lnSpc>
            </a:pPr>
            <a:r>
              <a:rPr lang="ne-N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*खोप लिने </a:t>
            </a:r>
            <a:r>
              <a:rPr lang="ne-NP" sz="900" dirty="0" smtClean="0">
                <a:latin typeface="Yu Gothic" panose="020B0400000000000000" pitchFamily="34" charset="-128"/>
                <a:ea typeface="Yu Gothic" panose="020B0400000000000000" pitchFamily="34" charset="-128"/>
              </a:rPr>
              <a:t>मिति सम्ममा १८ </a:t>
            </a:r>
            <a:r>
              <a:rPr lang="ne-NP" sz="900" dirty="0">
                <a:latin typeface="Yu Gothic" panose="020B0400000000000000" pitchFamily="34" charset="-128"/>
                <a:ea typeface="Yu Gothic" panose="020B0400000000000000" pitchFamily="34" charset="-128"/>
              </a:rPr>
              <a:t>वर्ष वा सोभन्दा बढि उमेरका व्यक्तिले खोप लिन सक्नेछन् ।</a:t>
            </a:r>
          </a:p>
        </p:txBody>
      </p: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608731B1-E391-47E4-AF3E-AE92BE5B45ED}"/>
              </a:ext>
            </a:extLst>
          </p:cNvPr>
          <p:cNvGrpSpPr/>
          <p:nvPr/>
        </p:nvGrpSpPr>
        <p:grpSpPr>
          <a:xfrm>
            <a:off x="568934" y="2282478"/>
            <a:ext cx="6419215" cy="407034"/>
            <a:chOff x="568934" y="2321756"/>
            <a:chExt cx="6419215" cy="407034"/>
          </a:xfrm>
        </p:grpSpPr>
        <p:grpSp>
          <p:nvGrpSpPr>
            <p:cNvPr id="11" name="object 11"/>
            <p:cNvGrpSpPr/>
            <p:nvPr/>
          </p:nvGrpSpPr>
          <p:grpSpPr>
            <a:xfrm>
              <a:off x="568934" y="2321756"/>
              <a:ext cx="6419215" cy="407034"/>
              <a:chOff x="568934" y="2379916"/>
              <a:chExt cx="6419215" cy="407034"/>
            </a:xfrm>
          </p:grpSpPr>
          <p:sp>
            <p:nvSpPr>
              <p:cNvPr id="12" name="object 12"/>
              <p:cNvSpPr/>
              <p:nvPr/>
            </p:nvSpPr>
            <p:spPr>
              <a:xfrm>
                <a:off x="970330" y="2385314"/>
                <a:ext cx="601218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012180" h="396239">
                    <a:moveTo>
                      <a:pt x="0" y="395998"/>
                    </a:moveTo>
                    <a:lnTo>
                      <a:pt x="6012002" y="395998"/>
                    </a:lnTo>
                    <a:lnTo>
                      <a:pt x="6012002" y="0"/>
                    </a:lnTo>
                    <a:lnTo>
                      <a:pt x="0" y="0"/>
                    </a:lnTo>
                    <a:lnTo>
                      <a:pt x="0" y="395998"/>
                    </a:lnTo>
                    <a:close/>
                  </a:path>
                </a:pathLst>
              </a:custGeom>
              <a:solidFill>
                <a:srgbClr val="FFF1D0"/>
              </a:solidFill>
            </p:spPr>
            <p:txBody>
              <a:bodyPr wrap="square" lIns="0" tIns="0" rIns="0" bIns="0" rtlCol="0"/>
              <a:lstStyle/>
              <a:p>
                <a:pPr rtl="0"/>
                <a:endParaRPr/>
              </a:p>
            </p:txBody>
          </p:sp>
          <p:sp>
            <p:nvSpPr>
              <p:cNvPr id="13" name="object 13"/>
              <p:cNvSpPr/>
              <p:nvPr/>
            </p:nvSpPr>
            <p:spPr>
              <a:xfrm>
                <a:off x="574332" y="2385314"/>
                <a:ext cx="39624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396240" h="396239">
                    <a:moveTo>
                      <a:pt x="395998" y="0"/>
                    </a:moveTo>
                    <a:lnTo>
                      <a:pt x="0" y="0"/>
                    </a:lnTo>
                    <a:lnTo>
                      <a:pt x="0" y="395998"/>
                    </a:lnTo>
                    <a:lnTo>
                      <a:pt x="395998" y="395998"/>
                    </a:lnTo>
                    <a:lnTo>
                      <a:pt x="395998" y="0"/>
                    </a:lnTo>
                    <a:close/>
                  </a:path>
                </a:pathLst>
              </a:custGeom>
              <a:solidFill>
                <a:srgbClr val="FFCB04"/>
              </a:solidFill>
            </p:spPr>
            <p:txBody>
              <a:bodyPr wrap="square" lIns="0" tIns="0" rIns="0" bIns="0" rtlCol="0"/>
              <a:lstStyle/>
              <a:p>
                <a:pPr rtl="0"/>
                <a:endParaRPr/>
              </a:p>
            </p:txBody>
          </p:sp>
          <p:sp>
            <p:nvSpPr>
              <p:cNvPr id="14" name="object 14"/>
              <p:cNvSpPr/>
              <p:nvPr/>
            </p:nvSpPr>
            <p:spPr>
              <a:xfrm>
                <a:off x="574332" y="2385314"/>
                <a:ext cx="6408420" cy="396240"/>
              </a:xfrm>
              <a:custGeom>
                <a:avLst/>
                <a:gdLst/>
                <a:ahLst/>
                <a:cxnLst/>
                <a:rect l="l" t="t" r="r" b="b"/>
                <a:pathLst>
                  <a:path w="6408420" h="396239">
                    <a:moveTo>
                      <a:pt x="6408000" y="395998"/>
                    </a:moveTo>
                    <a:lnTo>
                      <a:pt x="0" y="395998"/>
                    </a:lnTo>
                    <a:lnTo>
                      <a:pt x="0" y="0"/>
                    </a:lnTo>
                    <a:lnTo>
                      <a:pt x="6408000" y="0"/>
                    </a:lnTo>
                    <a:lnTo>
                      <a:pt x="6408000" y="395998"/>
                    </a:lnTo>
                    <a:close/>
                  </a:path>
                </a:pathLst>
              </a:custGeom>
              <a:ln w="10795">
                <a:solidFill>
                  <a:srgbClr val="FFCB04"/>
                </a:solidFill>
              </a:ln>
            </p:spPr>
            <p:txBody>
              <a:bodyPr wrap="square" lIns="0" tIns="0" rIns="0" bIns="0" rtlCol="0"/>
              <a:lstStyle/>
              <a:p>
                <a:pPr rtl="0"/>
                <a:endParaRPr/>
              </a:p>
            </p:txBody>
          </p:sp>
        </p:grpSp>
        <p:sp>
          <p:nvSpPr>
            <p:cNvPr id="32" name="object 13">
              <a:extLst>
                <a:ext uri="{FF2B5EF4-FFF2-40B4-BE49-F238E27FC236}">
                  <a16:creationId xmlns:a16="http://schemas.microsoft.com/office/drawing/2014/main" id="{B6F5E361-3E16-974A-AC4B-C7BD6A319D80}"/>
                </a:ext>
              </a:extLst>
            </p:cNvPr>
            <p:cNvSpPr txBox="1"/>
            <p:nvPr/>
          </p:nvSpPr>
          <p:spPr>
            <a:xfrm>
              <a:off x="985393" y="2380610"/>
              <a:ext cx="5322379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algn="ctr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ne-NP" sz="20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खोप </a:t>
              </a:r>
              <a:r>
                <a:rPr lang="ne-NP" sz="2000" b="1" dirty="0" smtClean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पत्र </a:t>
              </a:r>
              <a:r>
                <a:rPr lang="ne-NP" sz="20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हुलाक बाट आउँछ</a:t>
              </a:r>
              <a:endParaRPr sz="20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43" name="object 13">
              <a:extLst>
                <a:ext uri="{FF2B5EF4-FFF2-40B4-BE49-F238E27FC236}">
                  <a16:creationId xmlns:a16="http://schemas.microsoft.com/office/drawing/2014/main" id="{109CBD8E-30ED-4F46-8942-920A7F32EC10}"/>
                </a:ext>
              </a:extLst>
            </p:cNvPr>
            <p:cNvSpPr txBox="1"/>
            <p:nvPr/>
          </p:nvSpPr>
          <p:spPr>
            <a:xfrm>
              <a:off x="583286" y="2380610"/>
              <a:ext cx="393152" cy="30777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5730" rtl="0">
                <a:lnSpc>
                  <a:spcPct val="100000"/>
                </a:lnSpc>
                <a:spcBef>
                  <a:spcPts val="100"/>
                </a:spcBef>
                <a:tabLst>
                  <a:tab pos="2467610" algn="l"/>
                  <a:tab pos="2468245" algn="l"/>
                </a:tabLst>
              </a:pPr>
              <a:r>
                <a:rPr lang="ne-NP" sz="2000" b="1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1</a:t>
              </a:r>
              <a:endParaRPr sz="20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  <p:sp>
        <p:nvSpPr>
          <p:cNvPr id="44" name="object 13">
            <a:extLst>
              <a:ext uri="{FF2B5EF4-FFF2-40B4-BE49-F238E27FC236}">
                <a16:creationId xmlns:a16="http://schemas.microsoft.com/office/drawing/2014/main" id="{D78259FE-369E-D44A-814A-95D1522D1BB6}"/>
              </a:ext>
            </a:extLst>
          </p:cNvPr>
          <p:cNvSpPr txBox="1"/>
          <p:nvPr/>
        </p:nvSpPr>
        <p:spPr>
          <a:xfrm>
            <a:off x="985393" y="3710749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ne-NP" sz="2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स्वास्थ्य संस्था / खोप </a:t>
            </a:r>
            <a:r>
              <a:rPr lang="ne-NP" sz="2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केन्द्र </a:t>
            </a:r>
            <a:r>
              <a:rPr lang="ne-NP" sz="2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खोज्ने</a:t>
            </a:r>
            <a:endParaRPr lang="ja-JP" altLang="en-US"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EDA3F01B-99A9-E34F-A1D2-C850D00B2A65}"/>
              </a:ext>
            </a:extLst>
          </p:cNvPr>
          <p:cNvSpPr txBox="1"/>
          <p:nvPr/>
        </p:nvSpPr>
        <p:spPr>
          <a:xfrm>
            <a:off x="583286" y="3710749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ne-NP" sz="2000" b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2</a:t>
            </a:r>
            <a:endParaRPr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7" name="object 13">
            <a:extLst>
              <a:ext uri="{FF2B5EF4-FFF2-40B4-BE49-F238E27FC236}">
                <a16:creationId xmlns:a16="http://schemas.microsoft.com/office/drawing/2014/main" id="{7D4B7191-BD26-6C49-B405-416B36C4176A}"/>
              </a:ext>
            </a:extLst>
          </p:cNvPr>
          <p:cNvSpPr txBox="1"/>
          <p:nvPr/>
        </p:nvSpPr>
        <p:spPr>
          <a:xfrm>
            <a:off x="970330" y="6558264"/>
            <a:ext cx="5322379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ne-NP" sz="2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बुकिङ गरेर </a:t>
            </a:r>
            <a:r>
              <a:rPr lang="ne-NP" sz="20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2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लगाउने</a:t>
            </a:r>
            <a:endParaRPr lang="ja-JP" altLang="en-US"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8" name="object 13">
            <a:extLst>
              <a:ext uri="{FF2B5EF4-FFF2-40B4-BE49-F238E27FC236}">
                <a16:creationId xmlns:a16="http://schemas.microsoft.com/office/drawing/2014/main" id="{43EE7C34-8E31-5346-871B-9484D09F5E5F}"/>
              </a:ext>
            </a:extLst>
          </p:cNvPr>
          <p:cNvSpPr txBox="1"/>
          <p:nvPr/>
        </p:nvSpPr>
        <p:spPr>
          <a:xfrm>
            <a:off x="592241" y="6570070"/>
            <a:ext cx="393152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730" rtl="0">
              <a:lnSpc>
                <a:spcPct val="100000"/>
              </a:lnSpc>
              <a:spcBef>
                <a:spcPts val="100"/>
              </a:spcBef>
              <a:tabLst>
                <a:tab pos="2467610" algn="l"/>
                <a:tab pos="2468245" algn="l"/>
              </a:tabLst>
            </a:pPr>
            <a:r>
              <a:rPr lang="ne-NP" sz="20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3</a:t>
            </a:r>
            <a:endParaRPr sz="20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6BE16AE-9ABE-3F4A-94E3-F97788D0B89B}"/>
              </a:ext>
            </a:extLst>
          </p:cNvPr>
          <p:cNvSpPr txBox="1"/>
          <p:nvPr/>
        </p:nvSpPr>
        <p:spPr>
          <a:xfrm>
            <a:off x="6141322" y="6551058"/>
            <a:ext cx="9553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ne-NP" sz="14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नि:शुल्क</a:t>
            </a:r>
            <a:endParaRPr lang="ja-JP" altLang="en-US" sz="14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672E227-337F-4AF1-9395-EB4DA61D4240}"/>
              </a:ext>
            </a:extLst>
          </p:cNvPr>
          <p:cNvGrpSpPr/>
          <p:nvPr/>
        </p:nvGrpSpPr>
        <p:grpSpPr>
          <a:xfrm>
            <a:off x="546273" y="7349774"/>
            <a:ext cx="5039574" cy="741603"/>
            <a:chOff x="546273" y="7515396"/>
            <a:chExt cx="5039574" cy="741603"/>
          </a:xfrm>
        </p:grpSpPr>
        <p:sp>
          <p:nvSpPr>
            <p:cNvPr id="8" name="object 8"/>
            <p:cNvSpPr/>
            <p:nvPr/>
          </p:nvSpPr>
          <p:spPr>
            <a:xfrm>
              <a:off x="546273" y="7916702"/>
              <a:ext cx="1625427" cy="340297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6273" y="7515396"/>
              <a:ext cx="1626870" cy="359388"/>
            </a:xfrm>
            <a:custGeom>
              <a:avLst/>
              <a:gdLst/>
              <a:ahLst/>
              <a:cxnLst/>
              <a:rect l="l" t="t" r="r" b="b"/>
              <a:pathLst>
                <a:path w="1626870" h="245745">
                  <a:moveTo>
                    <a:pt x="1554403" y="0"/>
                  </a:moveTo>
                  <a:lnTo>
                    <a:pt x="71996" y="0"/>
                  </a:lnTo>
                  <a:lnTo>
                    <a:pt x="44041" y="5680"/>
                  </a:lnTo>
                  <a:lnTo>
                    <a:pt x="21148" y="21148"/>
                  </a:lnTo>
                  <a:lnTo>
                    <a:pt x="5680" y="44041"/>
                  </a:lnTo>
                  <a:lnTo>
                    <a:pt x="0" y="71996"/>
                  </a:lnTo>
                  <a:lnTo>
                    <a:pt x="0" y="173608"/>
                  </a:lnTo>
                  <a:lnTo>
                    <a:pt x="5680" y="201564"/>
                  </a:lnTo>
                  <a:lnTo>
                    <a:pt x="21148" y="224456"/>
                  </a:lnTo>
                  <a:lnTo>
                    <a:pt x="44041" y="239924"/>
                  </a:lnTo>
                  <a:lnTo>
                    <a:pt x="71996" y="245605"/>
                  </a:lnTo>
                  <a:lnTo>
                    <a:pt x="1554403" y="245605"/>
                  </a:lnTo>
                  <a:lnTo>
                    <a:pt x="1582358" y="239924"/>
                  </a:lnTo>
                  <a:lnTo>
                    <a:pt x="1605251" y="224456"/>
                  </a:lnTo>
                  <a:lnTo>
                    <a:pt x="1620719" y="201564"/>
                  </a:lnTo>
                  <a:lnTo>
                    <a:pt x="1626400" y="173608"/>
                  </a:lnTo>
                  <a:lnTo>
                    <a:pt x="1626400" y="71996"/>
                  </a:lnTo>
                  <a:lnTo>
                    <a:pt x="1620719" y="44041"/>
                  </a:lnTo>
                  <a:lnTo>
                    <a:pt x="1605251" y="21148"/>
                  </a:lnTo>
                  <a:lnTo>
                    <a:pt x="1582358" y="5680"/>
                  </a:lnTo>
                  <a:lnTo>
                    <a:pt x="1554403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6" name="object 7">
              <a:extLst>
                <a:ext uri="{FF2B5EF4-FFF2-40B4-BE49-F238E27FC236}">
                  <a16:creationId xmlns:a16="http://schemas.microsoft.com/office/drawing/2014/main" id="{8ACE09A4-706F-9349-AA98-283AEACF55EA}"/>
                </a:ext>
              </a:extLst>
            </p:cNvPr>
            <p:cNvSpPr txBox="1"/>
            <p:nvPr/>
          </p:nvSpPr>
          <p:spPr>
            <a:xfrm>
              <a:off x="2258900" y="7603293"/>
              <a:ext cx="3030855" cy="26161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39370">
                <a:spcBef>
                  <a:spcPts val="100"/>
                </a:spcBef>
              </a:pPr>
              <a:r>
                <a:rPr lang="ne-NP" sz="1500" baseline="13888" dirty="0">
                  <a:solidFill>
                    <a:srgbClr val="231F20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कल सेन्टर </a:t>
              </a:r>
              <a:r>
                <a:rPr lang="ne-NP" sz="1500" baseline="13888" dirty="0" smtClean="0">
                  <a:solidFill>
                    <a:srgbClr val="231F20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:</a:t>
              </a:r>
              <a:r>
                <a:rPr lang="ja-JP" altLang="en-US" sz="1500" baseline="13888" dirty="0" smtClean="0">
                  <a:solidFill>
                    <a:srgbClr val="231F20"/>
                  </a:solidFill>
                  <a:latin typeface="Yu Gothic Medium" panose="020B0400000000000000" pitchFamily="34" charset="-128"/>
                  <a:ea typeface="Yu Gothic Medium" panose="020B0400000000000000" pitchFamily="34" charset="-128"/>
                </a:rPr>
                <a:t> </a:t>
              </a:r>
              <a:r>
                <a:rPr lang="ko" altLang="ja-JP" sz="1700" b="1" dirty="0">
                  <a:solidFill>
                    <a:srgbClr val="231F20"/>
                  </a:solidFill>
                  <a:latin typeface="Dotum" panose="020B0600000101010101" pitchFamily="34" charset="-127"/>
                  <a:ea typeface="Dotum" panose="020B0600000101010101" pitchFamily="34" charset="-127"/>
                  <a:cs typeface="ShinMGoPr6N-DeBold"/>
                </a:rPr>
                <a:t>0000-0000-0000</a:t>
              </a:r>
              <a:endParaRPr sz="17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27" name="object 8">
              <a:extLst>
                <a:ext uri="{FF2B5EF4-FFF2-40B4-BE49-F238E27FC236}">
                  <a16:creationId xmlns:a16="http://schemas.microsoft.com/office/drawing/2014/main" id="{7B36E7BE-0A7C-5441-B18A-3D7881E48435}"/>
                </a:ext>
              </a:extLst>
            </p:cNvPr>
            <p:cNvSpPr txBox="1"/>
            <p:nvPr/>
          </p:nvSpPr>
          <p:spPr>
            <a:xfrm>
              <a:off x="707844" y="7577877"/>
              <a:ext cx="1316990" cy="262892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000"/>
                </a:lnSpc>
                <a:spcBef>
                  <a:spcPts val="100"/>
                </a:spcBef>
              </a:pPr>
              <a:r>
                <a:rPr lang="ne-NP" sz="10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नगर, टोल वा गाउँको खोप लगाउने स्थल</a:t>
              </a:r>
              <a:endParaRPr sz="10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50" name="object 8">
              <a:extLst>
                <a:ext uri="{FF2B5EF4-FFF2-40B4-BE49-F238E27FC236}">
                  <a16:creationId xmlns:a16="http://schemas.microsoft.com/office/drawing/2014/main" id="{14B92947-A36D-8E45-AD3D-DD1B1A9103C5}"/>
                </a:ext>
              </a:extLst>
            </p:cNvPr>
            <p:cNvSpPr txBox="1"/>
            <p:nvPr/>
          </p:nvSpPr>
          <p:spPr>
            <a:xfrm>
              <a:off x="700491" y="7943313"/>
              <a:ext cx="1316990" cy="28533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algn="ctr" rtl="0">
                <a:lnSpc>
                  <a:spcPts val="1100"/>
                </a:lnSpc>
                <a:spcBef>
                  <a:spcPts val="600"/>
                </a:spcBef>
              </a:pPr>
              <a:r>
                <a:rPr lang="ne-NP" sz="10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नजिकको तोकिएको स्वास्थ्य संस्था</a:t>
              </a:r>
              <a:endParaRPr sz="10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51" name="object 7">
              <a:extLst>
                <a:ext uri="{FF2B5EF4-FFF2-40B4-BE49-F238E27FC236}">
                  <a16:creationId xmlns:a16="http://schemas.microsoft.com/office/drawing/2014/main" id="{5F37876B-A916-8246-9679-D053F6099093}"/>
                </a:ext>
              </a:extLst>
            </p:cNvPr>
            <p:cNvSpPr txBox="1"/>
            <p:nvPr/>
          </p:nvSpPr>
          <p:spPr>
            <a:xfrm>
              <a:off x="2238832" y="8043405"/>
              <a:ext cx="3347015" cy="18210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38100" rtl="0">
                <a:lnSpc>
                  <a:spcPct val="100000"/>
                </a:lnSpc>
                <a:spcBef>
                  <a:spcPts val="885"/>
                </a:spcBef>
              </a:pPr>
              <a:r>
                <a:rPr lang="en-US" altLang="ja" sz="1100" dirty="0">
                  <a:latin typeface="Mangal" panose="02040503050203030202" pitchFamily="18" charset="0"/>
                  <a:cs typeface="Mangal" panose="02040503050203030202" pitchFamily="18" charset="0"/>
                </a:rPr>
                <a:t>स्वास्थ्य संस्थामा </a:t>
              </a:r>
              <a:r>
                <a:rPr lang="en-US" altLang="ja" sz="1100" dirty="0" err="1">
                  <a:latin typeface="Mangal" panose="02040503050203030202" pitchFamily="18" charset="0"/>
                  <a:cs typeface="Mangal" panose="02040503050203030202" pitchFamily="18" charset="0"/>
                </a:rPr>
                <a:t>प्रत्यक्ष</a:t>
              </a:r>
              <a:r>
                <a:rPr lang="en-US" altLang="ja" sz="1100" dirty="0">
                  <a:latin typeface="Mangal" panose="02040503050203030202" pitchFamily="18" charset="0"/>
                  <a:cs typeface="Mangal" panose="02040503050203030202" pitchFamily="18" charset="0"/>
                </a:rPr>
                <a:t> </a:t>
              </a:r>
              <a:r>
                <a:rPr lang="en-US" altLang="ja" sz="1100" dirty="0" err="1">
                  <a:latin typeface="Mangal" panose="02040503050203030202" pitchFamily="18" charset="0"/>
                  <a:cs typeface="Mangal" panose="02040503050203030202" pitchFamily="18" charset="0"/>
                </a:rPr>
                <a:t>बुकिङ</a:t>
              </a:r>
              <a:r>
                <a:rPr lang="en-US" altLang="ja" sz="1100" dirty="0">
                  <a:latin typeface="Mangal" panose="02040503050203030202" pitchFamily="18" charset="0"/>
                  <a:cs typeface="Mangal" panose="02040503050203030202" pitchFamily="18" charset="0"/>
                </a:rPr>
                <a:t> </a:t>
              </a:r>
              <a:r>
                <a:rPr lang="ja" sz="900" dirty="0">
                  <a:solidFill>
                    <a:srgbClr val="231F20"/>
                  </a:solidFill>
                  <a:latin typeface="Mangal" panose="02040503050203030202" pitchFamily="18" charset="0"/>
                  <a:ea typeface="Yu Gothic Medium" panose="020B0400000000000000" pitchFamily="34" charset="-128"/>
                  <a:cs typeface="Mangal" panose="02040503050203030202" pitchFamily="18" charset="0"/>
                </a:rPr>
                <a:t>(टेलिफोन, इन्टरनेट </a:t>
              </a:r>
              <a:r>
                <a:rPr lang="ja" sz="900" dirty="0" smtClean="0">
                  <a:solidFill>
                    <a:srgbClr val="231F20"/>
                  </a:solidFill>
                  <a:latin typeface="Mangal" panose="02040503050203030202" pitchFamily="18" charset="0"/>
                  <a:ea typeface="Yu Gothic Medium" panose="020B0400000000000000" pitchFamily="34" charset="-128"/>
                  <a:cs typeface="Mangal" panose="02040503050203030202" pitchFamily="18" charset="0"/>
                </a:rPr>
                <a:t>आदि</a:t>
              </a:r>
              <a:r>
                <a:rPr lang="ne-NP" altLang="ja" sz="900" dirty="0" smtClean="0">
                  <a:solidFill>
                    <a:srgbClr val="231F20"/>
                  </a:solidFill>
                  <a:latin typeface="Mangal" panose="02040503050203030202" pitchFamily="18" charset="0"/>
                  <a:ea typeface="Yu Gothic Medium" panose="020B0400000000000000" pitchFamily="34" charset="-128"/>
                  <a:cs typeface="Mangal" panose="02040503050203030202" pitchFamily="18" charset="0"/>
                </a:rPr>
                <a:t>बाट</a:t>
              </a:r>
              <a:r>
                <a:rPr lang="ja" sz="900" dirty="0" smtClean="0">
                  <a:solidFill>
                    <a:srgbClr val="231F20"/>
                  </a:solidFill>
                  <a:latin typeface="Mangal" panose="02040503050203030202" pitchFamily="18" charset="0"/>
                  <a:ea typeface="Yu Gothic Medium" panose="020B0400000000000000" pitchFamily="34" charset="-128"/>
                  <a:cs typeface="Mangal" panose="02040503050203030202" pitchFamily="18" charset="0"/>
                </a:rPr>
                <a:t>)</a:t>
              </a:r>
              <a:endParaRPr sz="900" dirty="0">
                <a:latin typeface="Mangal" panose="02040503050203030202" pitchFamily="18" charset="0"/>
                <a:ea typeface="Yu Gothic Medium" panose="020B0400000000000000" pitchFamily="34" charset="-128"/>
                <a:cs typeface="Mangal" panose="02040503050203030202" pitchFamily="18" charset="0"/>
              </a:endParaRPr>
            </a:p>
          </p:txBody>
        </p:sp>
      </p:grpSp>
      <p:sp>
        <p:nvSpPr>
          <p:cNvPr id="52" name="object 11">
            <a:extLst>
              <a:ext uri="{FF2B5EF4-FFF2-40B4-BE49-F238E27FC236}">
                <a16:creationId xmlns:a16="http://schemas.microsoft.com/office/drawing/2014/main" id="{90AF7E14-B2C2-B142-976E-939C5F2AFF47}"/>
              </a:ext>
            </a:extLst>
          </p:cNvPr>
          <p:cNvSpPr txBox="1"/>
          <p:nvPr/>
        </p:nvSpPr>
        <p:spPr>
          <a:xfrm>
            <a:off x="548896" y="9276549"/>
            <a:ext cx="6499860" cy="9938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 rtl="0">
              <a:lnSpc>
                <a:spcPct val="100000"/>
              </a:lnSpc>
            </a:pPr>
            <a:r>
              <a:rPr lang="ne-NP" sz="900" b="1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*</a:t>
            </a: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खामभित्र </a:t>
            </a:r>
            <a:r>
              <a:rPr lang="ja" sz="900" b="1" dirty="0">
                <a:solidFill>
                  <a:srgbClr val="ED1C24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'खोप लिन सकिने पत्रको छाप लगाइएको खोप पूर्व स्वास्थ्य सम्बन्धी प्रश्नपत्र' </a:t>
            </a:r>
            <a:r>
              <a:rPr lang="ja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र</a:t>
            </a:r>
            <a:r>
              <a:rPr lang="ja" sz="900" b="1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" sz="900" b="1" dirty="0">
                <a:solidFill>
                  <a:srgbClr val="ED1C24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'प्रतिरोध खोप लगाएको प्रमाणपत्र' </a:t>
            </a:r>
            <a:r>
              <a:rPr lang="ja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पनि सँगै हालिएको हुनेछ । नहराउने गरि जतनका साथ राख्नुहोस् ।</a:t>
            </a:r>
            <a:endParaRPr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04139" rtl="0">
              <a:lnSpc>
                <a:spcPct val="100000"/>
              </a:lnSpc>
              <a:spcBef>
                <a:spcPts val="335"/>
              </a:spcBef>
            </a:pP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(खोप लिन सकिने पत्र र प्रतिरोध खोप लगाएको प्रमाणपत्र एउटै पत्रमा सँगै तयार </a:t>
            </a:r>
            <a:r>
              <a:rPr lang="ne-NP" sz="9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पारिएको </a:t>
            </a: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पनि हुनसक्नेछ ।)</a:t>
            </a:r>
            <a:endParaRPr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40335" marR="137160" indent="-115570" rtl="0">
              <a:lnSpc>
                <a:spcPct val="131200"/>
              </a:lnSpc>
              <a:spcBef>
                <a:spcPts val="5"/>
              </a:spcBef>
            </a:pP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*खोप लिनुभन्दा अगाडि </a:t>
            </a:r>
            <a:r>
              <a:rPr lang="ne-NP" sz="9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घरमा आफ्नो शरीरको </a:t>
            </a: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तापक्रम नाप्ने, ज्वरो आएको स्पष्ट भएमा वा सञ्चो नभएको अवस्थामा, खोप नलिने र बुकिङ गरेको नगर, टोल वा गाउँको सोधपुछ निकाय वा स्वास्थ्य संस्थामा सम्पर्क गर्नुहोस् ।</a:t>
            </a:r>
            <a:endParaRPr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25400" rtl="0">
              <a:lnSpc>
                <a:spcPct val="100000"/>
              </a:lnSpc>
              <a:spcBef>
                <a:spcPts val="285"/>
              </a:spcBef>
            </a:pPr>
            <a:r>
              <a:rPr lang="ne-NP" sz="9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*खोपको </a:t>
            </a:r>
            <a:r>
              <a:rPr lang="ne-NP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खोप लिने बेला </a:t>
            </a:r>
            <a:r>
              <a:rPr lang="ja" sz="900" b="1" u="sng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तुरुन्त पाखुरा </a:t>
            </a:r>
            <a:r>
              <a:rPr lang="ne-NP" altLang="ja" sz="900" b="1" u="sng" dirty="0" smtClean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निकाल्न</a:t>
            </a:r>
            <a:r>
              <a:rPr lang="ja" sz="900" b="1" u="sng" dirty="0" smtClean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" sz="900" b="1" u="sng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सक्ने खालको लुगा लगाएर</a:t>
            </a:r>
            <a:r>
              <a:rPr lang="ja" sz="9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जाने </a:t>
            </a:r>
            <a:r>
              <a:rPr lang="ne-NP" altLang="ja" sz="9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कुरामा</a:t>
            </a:r>
            <a:r>
              <a:rPr lang="ja" sz="900" dirty="0" smtClean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</a:t>
            </a:r>
            <a:r>
              <a:rPr lang="ja" sz="9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सहयोगको लागि अनुरोध गरिन्छ ।</a:t>
            </a:r>
            <a:endParaRPr sz="9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53" name="object 12">
            <a:extLst>
              <a:ext uri="{FF2B5EF4-FFF2-40B4-BE49-F238E27FC236}">
                <a16:creationId xmlns:a16="http://schemas.microsoft.com/office/drawing/2014/main" id="{131ABDBE-26A3-4E4F-B1BD-8251D1872295}"/>
              </a:ext>
            </a:extLst>
          </p:cNvPr>
          <p:cNvSpPr txBox="1"/>
          <p:nvPr/>
        </p:nvSpPr>
        <p:spPr>
          <a:xfrm>
            <a:off x="5790541" y="9037435"/>
            <a:ext cx="1252174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17804" algn="r" rtl="0">
              <a:lnSpc>
                <a:spcPct val="100000"/>
              </a:lnSpc>
              <a:spcBef>
                <a:spcPts val="1095"/>
              </a:spcBef>
            </a:pPr>
            <a:r>
              <a:rPr lang="ne-NP" sz="70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माइनम्बर कार्ड आदि</a:t>
            </a:r>
            <a:endParaRPr lang="ja-JP" altLang="en-US" sz="7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54" name="object 11">
            <a:extLst>
              <a:ext uri="{FF2B5EF4-FFF2-40B4-BE49-F238E27FC236}">
                <a16:creationId xmlns:a16="http://schemas.microsoft.com/office/drawing/2014/main" id="{A1D2C849-B615-8047-A06C-85DF73302A57}"/>
              </a:ext>
            </a:extLst>
          </p:cNvPr>
          <p:cNvSpPr txBox="1"/>
          <p:nvPr/>
        </p:nvSpPr>
        <p:spPr>
          <a:xfrm>
            <a:off x="506068" y="8428152"/>
            <a:ext cx="717881" cy="703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530" rtl="0">
              <a:lnSpc>
                <a:spcPts val="1000"/>
              </a:lnSpc>
              <a:spcBef>
                <a:spcPts val="465"/>
              </a:spcBef>
              <a:tabLst>
                <a:tab pos="746760" algn="l"/>
              </a:tabLst>
            </a:pPr>
            <a:r>
              <a:rPr lang="ne-NP" sz="8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 लिने </a:t>
            </a:r>
            <a:r>
              <a:rPr lang="ne-NP" sz="800" b="1" dirty="0" smtClean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दिन</a:t>
            </a:r>
            <a:endParaRPr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76530" rtl="0">
              <a:lnSpc>
                <a:spcPts val="1000"/>
              </a:lnSpc>
              <a:spcBef>
                <a:spcPts val="365"/>
              </a:spcBef>
              <a:tabLst>
                <a:tab pos="746760" algn="l"/>
              </a:tabLst>
            </a:pPr>
            <a:r>
              <a:rPr lang="ne-NP" sz="1200" b="1" baseline="15432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साथमा ल्याउने सामान</a:t>
            </a:r>
            <a:endParaRPr sz="105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1E65CD50-B0F8-EE46-8E8A-8195640B017A}"/>
              </a:ext>
            </a:extLst>
          </p:cNvPr>
          <p:cNvGrpSpPr/>
          <p:nvPr/>
        </p:nvGrpSpPr>
        <p:grpSpPr>
          <a:xfrm>
            <a:off x="3922344" y="4218288"/>
            <a:ext cx="3060065" cy="1044575"/>
            <a:chOff x="3922344" y="4420273"/>
            <a:chExt cx="3060065" cy="1044575"/>
          </a:xfrm>
        </p:grpSpPr>
        <p:sp>
          <p:nvSpPr>
            <p:cNvPr id="5" name="object 5"/>
            <p:cNvSpPr/>
            <p:nvPr/>
          </p:nvSpPr>
          <p:spPr>
            <a:xfrm>
              <a:off x="3922344" y="4420273"/>
              <a:ext cx="3060065" cy="1044575"/>
            </a:xfrm>
            <a:custGeom>
              <a:avLst/>
              <a:gdLst/>
              <a:ahLst/>
              <a:cxnLst/>
              <a:rect l="l" t="t" r="r" b="b"/>
              <a:pathLst>
                <a:path w="3060065" h="1044575">
                  <a:moveTo>
                    <a:pt x="3059988" y="1044003"/>
                  </a:moveTo>
                  <a:lnTo>
                    <a:pt x="2015985" y="1044003"/>
                  </a:lnTo>
                  <a:lnTo>
                    <a:pt x="2015985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  <a:path w="3060065" h="1044575">
                  <a:moveTo>
                    <a:pt x="3059988" y="1044003"/>
                  </a:moveTo>
                  <a:lnTo>
                    <a:pt x="0" y="1044003"/>
                  </a:lnTo>
                  <a:lnTo>
                    <a:pt x="0" y="0"/>
                  </a:lnTo>
                  <a:lnTo>
                    <a:pt x="3059988" y="0"/>
                  </a:lnTo>
                  <a:lnTo>
                    <a:pt x="3059988" y="1044003"/>
                  </a:lnTo>
                  <a:close/>
                </a:path>
              </a:pathLst>
            </a:custGeom>
            <a:ln w="11620">
              <a:solidFill>
                <a:srgbClr val="05010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0658" y="4525734"/>
              <a:ext cx="1011674" cy="9385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25" name="object 6">
              <a:extLst>
                <a:ext uri="{FF2B5EF4-FFF2-40B4-BE49-F238E27FC236}">
                  <a16:creationId xmlns:a16="http://schemas.microsoft.com/office/drawing/2014/main" id="{9C45F1CA-E425-834B-AA15-DE27F4C4B458}"/>
                </a:ext>
              </a:extLst>
            </p:cNvPr>
            <p:cNvSpPr txBox="1"/>
            <p:nvPr/>
          </p:nvSpPr>
          <p:spPr>
            <a:xfrm>
              <a:off x="3938544" y="4645962"/>
              <a:ext cx="2015914" cy="410369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400"/>
                </a:spcBef>
              </a:pPr>
              <a:r>
                <a:rPr lang="ne-NP" sz="9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खोप सम्बन्धी साधारण जानकारी वेबसाइट</a:t>
              </a:r>
              <a:endParaRPr sz="9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  <a:p>
              <a:pPr marL="23495" algn="ctr" rtl="0">
                <a:lnSpc>
                  <a:spcPct val="100000"/>
                </a:lnSpc>
                <a:spcBef>
                  <a:spcPts val="370"/>
                </a:spcBef>
              </a:pPr>
              <a:r>
                <a:rPr lang="ne-NP" sz="11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'कोरोना </a:t>
              </a:r>
              <a:r>
                <a:rPr lang="ne-NP" sz="1100" b="1" dirty="0" smtClean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खोप नाभिगेशन'</a:t>
              </a:r>
              <a:endParaRPr sz="11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55" name="object 6">
              <a:extLst>
                <a:ext uri="{FF2B5EF4-FFF2-40B4-BE49-F238E27FC236}">
                  <a16:creationId xmlns:a16="http://schemas.microsoft.com/office/drawing/2014/main" id="{7C2BDBF5-6960-1A47-9E15-28BEF4084769}"/>
                </a:ext>
              </a:extLst>
            </p:cNvPr>
            <p:cNvSpPr txBox="1"/>
            <p:nvPr/>
          </p:nvSpPr>
          <p:spPr>
            <a:xfrm>
              <a:off x="4098776" y="5069978"/>
              <a:ext cx="1695450" cy="205184"/>
            </a:xfrm>
            <a:prstGeom prst="rect">
              <a:avLst/>
            </a:prstGeom>
          </p:spPr>
          <p:txBody>
            <a:bodyPr vert="horz" wrap="square" lIns="0" tIns="50800" rIns="0" bIns="0" rtlCol="0">
              <a:spAutoFit/>
            </a:bodyPr>
            <a:lstStyle/>
            <a:p>
              <a:pPr algn="ctr" rtl="0">
                <a:lnSpc>
                  <a:spcPct val="100000"/>
                </a:lnSpc>
                <a:spcBef>
                  <a:spcPts val="570"/>
                </a:spcBef>
              </a:pPr>
              <a:r>
                <a:rPr lang="ne-NP" sz="1000" b="1" u="sng">
                  <a:solidFill>
                    <a:srgbClr val="2E3092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https://v-sys.mhlw.go.jp</a:t>
              </a:r>
              <a:endParaRPr sz="1000" b="1" u="sng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  <p:sp>
          <p:nvSpPr>
            <p:cNvPr id="61" name="object 7">
              <a:extLst>
                <a:ext uri="{FF2B5EF4-FFF2-40B4-BE49-F238E27FC236}">
                  <a16:creationId xmlns:a16="http://schemas.microsoft.com/office/drawing/2014/main" id="{00325AFE-7EFF-444C-8C00-B9AD6B2A5F7B}"/>
                </a:ext>
              </a:extLst>
            </p:cNvPr>
            <p:cNvSpPr/>
            <p:nvPr/>
          </p:nvSpPr>
          <p:spPr>
            <a:xfrm>
              <a:off x="6022383" y="4525150"/>
              <a:ext cx="908224" cy="82902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63" name="object 7">
              <a:extLst>
                <a:ext uri="{FF2B5EF4-FFF2-40B4-BE49-F238E27FC236}">
                  <a16:creationId xmlns:a16="http://schemas.microsoft.com/office/drawing/2014/main" id="{4A63FCCB-80AA-4C64-BCF3-5CDB83C26C35}"/>
                </a:ext>
              </a:extLst>
            </p:cNvPr>
            <p:cNvSpPr/>
            <p:nvPr/>
          </p:nvSpPr>
          <p:spPr>
            <a:xfrm>
              <a:off x="5958997" y="4521597"/>
              <a:ext cx="979967" cy="88161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pic>
        <p:nvPicPr>
          <p:cNvPr id="57" name="図 56">
            <a:extLst>
              <a:ext uri="{FF2B5EF4-FFF2-40B4-BE49-F238E27FC236}">
                <a16:creationId xmlns:a16="http://schemas.microsoft.com/office/drawing/2014/main" id="{2933B6CB-C3F6-D344-837B-DA26A5F0E6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383" y="8566594"/>
            <a:ext cx="676978" cy="423799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90C81B3-1CEA-C841-8BB3-77E2F02252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7" y="6983560"/>
            <a:ext cx="960016" cy="1143292"/>
          </a:xfrm>
          <a:prstGeom prst="rect">
            <a:avLst/>
          </a:prstGeom>
        </p:spPr>
      </p:pic>
      <p:sp>
        <p:nvSpPr>
          <p:cNvPr id="60" name="object 13">
            <a:extLst>
              <a:ext uri="{FF2B5EF4-FFF2-40B4-BE49-F238E27FC236}">
                <a16:creationId xmlns:a16="http://schemas.microsoft.com/office/drawing/2014/main" id="{47B7F6B5-F72C-544A-A78B-5A14D06607D3}"/>
              </a:ext>
            </a:extLst>
          </p:cNvPr>
          <p:cNvSpPr txBox="1"/>
          <p:nvPr/>
        </p:nvSpPr>
        <p:spPr>
          <a:xfrm>
            <a:off x="6184472" y="8379649"/>
            <a:ext cx="275861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algn="ctr" rtl="0">
              <a:lnSpc>
                <a:spcPct val="100000"/>
              </a:lnSpc>
              <a:tabLst>
                <a:tab pos="1721485" algn="l"/>
                <a:tab pos="1722120" algn="l"/>
              </a:tabLst>
            </a:pPr>
            <a:r>
              <a:rPr lang="ne-NP" sz="15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＋</a:t>
            </a:r>
            <a:endParaRPr lang="ja-JP" altLang="en-US" sz="15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pic>
        <p:nvPicPr>
          <p:cNvPr id="62" name="図 61">
            <a:extLst>
              <a:ext uri="{FF2B5EF4-FFF2-40B4-BE49-F238E27FC236}">
                <a16:creationId xmlns:a16="http://schemas.microsoft.com/office/drawing/2014/main" id="{6A00E028-7FDB-AB48-AD86-4139D5E7D6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778" y="802722"/>
            <a:ext cx="832875" cy="1020944"/>
          </a:xfrm>
          <a:prstGeom prst="rect">
            <a:avLst/>
          </a:prstGeom>
        </p:spPr>
      </p:pic>
      <p:pic>
        <p:nvPicPr>
          <p:cNvPr id="64" name="図 63">
            <a:extLst>
              <a:ext uri="{FF2B5EF4-FFF2-40B4-BE49-F238E27FC236}">
                <a16:creationId xmlns:a16="http://schemas.microsoft.com/office/drawing/2014/main" id="{54FCF94F-1817-2343-A370-251840BD0A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82" y="2450459"/>
            <a:ext cx="1265168" cy="1210557"/>
          </a:xfrm>
          <a:prstGeom prst="rect">
            <a:avLst/>
          </a:prstGeom>
        </p:spPr>
      </p:pic>
      <p:sp>
        <p:nvSpPr>
          <p:cNvPr id="58" name="object 13">
            <a:extLst>
              <a:ext uri="{FF2B5EF4-FFF2-40B4-BE49-F238E27FC236}">
                <a16:creationId xmlns:a16="http://schemas.microsoft.com/office/drawing/2014/main" id="{CAE10004-02D2-D440-8C99-9D14F0033A14}"/>
              </a:ext>
            </a:extLst>
          </p:cNvPr>
          <p:cNvSpPr txBox="1"/>
          <p:nvPr/>
        </p:nvSpPr>
        <p:spPr>
          <a:xfrm>
            <a:off x="561634" y="2763606"/>
            <a:ext cx="6481082" cy="242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rtl="0">
              <a:lnSpc>
                <a:spcPct val="142800"/>
              </a:lnSpc>
              <a:spcBef>
                <a:spcPts val="1030"/>
              </a:spcBef>
            </a:pPr>
            <a:r>
              <a:rPr lang="ne-NP" sz="11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पत्र प्राप्त गरेका </a:t>
            </a:r>
            <a:r>
              <a:rPr lang="ne-NP" sz="11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व्यक्तिले 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लिन सक्नेछन् ।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152233AB-07DE-45F1-8C3B-B147091544FD}"/>
              </a:ext>
            </a:extLst>
          </p:cNvPr>
          <p:cNvGrpSpPr/>
          <p:nvPr/>
        </p:nvGrpSpPr>
        <p:grpSpPr>
          <a:xfrm>
            <a:off x="2199582" y="1613990"/>
            <a:ext cx="2947898" cy="342265"/>
            <a:chOff x="2236585" y="1755316"/>
            <a:chExt cx="2947898" cy="342265"/>
          </a:xfrm>
        </p:grpSpPr>
        <p:sp>
          <p:nvSpPr>
            <p:cNvPr id="20" name="object 20"/>
            <p:cNvSpPr/>
            <p:nvPr/>
          </p:nvSpPr>
          <p:spPr>
            <a:xfrm>
              <a:off x="2374337" y="1755316"/>
              <a:ext cx="2808605" cy="342265"/>
            </a:xfrm>
            <a:custGeom>
              <a:avLst/>
              <a:gdLst/>
              <a:ahLst/>
              <a:cxnLst/>
              <a:rect l="l" t="t" r="r" b="b"/>
              <a:pathLst>
                <a:path w="2808604" h="342264">
                  <a:moveTo>
                    <a:pt x="2664002" y="0"/>
                  </a:moveTo>
                  <a:lnTo>
                    <a:pt x="143992" y="0"/>
                  </a:lnTo>
                  <a:lnTo>
                    <a:pt x="98610" y="7372"/>
                  </a:lnTo>
                  <a:lnTo>
                    <a:pt x="59099" y="27876"/>
                  </a:lnTo>
                  <a:lnTo>
                    <a:pt x="27880" y="59094"/>
                  </a:lnTo>
                  <a:lnTo>
                    <a:pt x="7373" y="98605"/>
                  </a:lnTo>
                  <a:lnTo>
                    <a:pt x="0" y="143992"/>
                  </a:lnTo>
                  <a:lnTo>
                    <a:pt x="0" y="342010"/>
                  </a:lnTo>
                  <a:lnTo>
                    <a:pt x="2807995" y="342010"/>
                  </a:lnTo>
                  <a:lnTo>
                    <a:pt x="2807995" y="143992"/>
                  </a:lnTo>
                  <a:lnTo>
                    <a:pt x="2800621" y="98605"/>
                  </a:lnTo>
                  <a:lnTo>
                    <a:pt x="2780115" y="59094"/>
                  </a:lnTo>
                  <a:lnTo>
                    <a:pt x="2748895" y="27876"/>
                  </a:lnTo>
                  <a:lnTo>
                    <a:pt x="2709384" y="7372"/>
                  </a:lnTo>
                  <a:lnTo>
                    <a:pt x="2664002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36" name="object 3">
              <a:extLst>
                <a:ext uri="{FF2B5EF4-FFF2-40B4-BE49-F238E27FC236}">
                  <a16:creationId xmlns:a16="http://schemas.microsoft.com/office/drawing/2014/main" id="{84773936-E686-3A40-B0C0-E978AB1B8138}"/>
                </a:ext>
              </a:extLst>
            </p:cNvPr>
            <p:cNvSpPr txBox="1"/>
            <p:nvPr/>
          </p:nvSpPr>
          <p:spPr>
            <a:xfrm>
              <a:off x="2236585" y="1845723"/>
              <a:ext cx="2947898" cy="18466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41275" algn="ctr" rtl="0">
                <a:lnSpc>
                  <a:spcPct val="100000"/>
                </a:lnSpc>
                <a:spcBef>
                  <a:spcPts val="1255"/>
                </a:spcBef>
              </a:pPr>
              <a:r>
                <a:rPr lang="ne-NP" sz="1200" b="1" dirty="0" smtClean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 </a:t>
              </a:r>
              <a:r>
                <a:rPr lang="ne-NP" sz="12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खोप </a:t>
              </a:r>
              <a:r>
                <a:rPr lang="ne-NP" sz="1200" b="1" dirty="0" smtClean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लिनको लागि </a:t>
              </a:r>
              <a:r>
                <a:rPr lang="ne-NP" sz="1200" b="1" dirty="0">
                  <a:solidFill>
                    <a:srgbClr val="231F20"/>
                  </a:solidFill>
                  <a:latin typeface="Yu Gothic" panose="020B0400000000000000" pitchFamily="34" charset="-128"/>
                  <a:ea typeface="Yu Gothic" panose="020B0400000000000000" pitchFamily="34" charset="-128"/>
                </a:rPr>
                <a:t>कार्य प्रवाह</a:t>
              </a:r>
              <a:endParaRPr sz="1200" b="1" dirty="0">
                <a:latin typeface="Yu Gothic" panose="020B0400000000000000" pitchFamily="34" charset="-128"/>
                <a:ea typeface="Yu Gothic" panose="020B0400000000000000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54568" y="5763419"/>
            <a:ext cx="5544185" cy="1179830"/>
          </a:xfrm>
          <a:custGeom>
            <a:avLst/>
            <a:gdLst/>
            <a:ahLst/>
            <a:cxnLst/>
            <a:rect l="l" t="t" r="r" b="b"/>
            <a:pathLst>
              <a:path w="5544184" h="1179829">
                <a:moveTo>
                  <a:pt x="0" y="1179309"/>
                </a:moveTo>
                <a:lnTo>
                  <a:pt x="5543778" y="1179309"/>
                </a:lnTo>
                <a:lnTo>
                  <a:pt x="5543778" y="0"/>
                </a:lnTo>
                <a:lnTo>
                  <a:pt x="0" y="0"/>
                </a:lnTo>
                <a:lnTo>
                  <a:pt x="0" y="11793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7153275"/>
            <a:ext cx="7560309" cy="3540125"/>
            <a:chOff x="-1667" y="7150366"/>
            <a:chExt cx="7560309" cy="3540125"/>
          </a:xfrm>
        </p:grpSpPr>
        <p:sp>
          <p:nvSpPr>
            <p:cNvPr id="5" name="object 5"/>
            <p:cNvSpPr/>
            <p:nvPr/>
          </p:nvSpPr>
          <p:spPr>
            <a:xfrm>
              <a:off x="0" y="7150366"/>
              <a:ext cx="7558405" cy="3540125"/>
            </a:xfrm>
            <a:custGeom>
              <a:avLst/>
              <a:gdLst/>
              <a:ahLst/>
              <a:cxnLst/>
              <a:rect l="l" t="t" r="r" b="b"/>
              <a:pathLst>
                <a:path w="7558405" h="3540125">
                  <a:moveTo>
                    <a:pt x="7558341" y="0"/>
                  </a:moveTo>
                  <a:lnTo>
                    <a:pt x="0" y="0"/>
                  </a:lnTo>
                  <a:lnTo>
                    <a:pt x="0" y="3540061"/>
                  </a:lnTo>
                  <a:lnTo>
                    <a:pt x="7558341" y="3540061"/>
                  </a:lnTo>
                  <a:lnTo>
                    <a:pt x="75583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-1667" y="8533691"/>
              <a:ext cx="7560309" cy="0"/>
            </a:xfrm>
            <a:custGeom>
              <a:avLst/>
              <a:gdLst/>
              <a:ahLst/>
              <a:cxnLst/>
              <a:rect l="l" t="t" r="r" b="b"/>
              <a:pathLst>
                <a:path w="7560309">
                  <a:moveTo>
                    <a:pt x="7560005" y="0"/>
                  </a:moveTo>
                  <a:lnTo>
                    <a:pt x="0" y="0"/>
                  </a:lnTo>
                </a:path>
              </a:pathLst>
            </a:custGeom>
            <a:ln w="3594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58327" y="8035625"/>
              <a:ext cx="5932805" cy="0"/>
            </a:xfrm>
            <a:custGeom>
              <a:avLst/>
              <a:gdLst/>
              <a:ahLst/>
              <a:cxnLst/>
              <a:rect l="l" t="t" r="r" b="b"/>
              <a:pathLst>
                <a:path w="5932805">
                  <a:moveTo>
                    <a:pt x="5932538" y="0"/>
                  </a:moveTo>
                  <a:lnTo>
                    <a:pt x="0" y="0"/>
                  </a:lnTo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064613" y="0"/>
                  </a:moveTo>
                  <a:lnTo>
                    <a:pt x="36004" y="0"/>
                  </a:lnTo>
                  <a:lnTo>
                    <a:pt x="22020" y="2843"/>
                  </a:lnTo>
                  <a:lnTo>
                    <a:pt x="10572" y="10582"/>
                  </a:lnTo>
                  <a:lnTo>
                    <a:pt x="2839" y="22031"/>
                  </a:lnTo>
                  <a:lnTo>
                    <a:pt x="0" y="36004"/>
                  </a:lnTo>
                  <a:lnTo>
                    <a:pt x="0" y="296557"/>
                  </a:lnTo>
                  <a:lnTo>
                    <a:pt x="2839" y="310534"/>
                  </a:lnTo>
                  <a:lnTo>
                    <a:pt x="10572" y="321978"/>
                  </a:lnTo>
                  <a:lnTo>
                    <a:pt x="22020" y="329710"/>
                  </a:lnTo>
                  <a:lnTo>
                    <a:pt x="36004" y="332549"/>
                  </a:lnTo>
                  <a:lnTo>
                    <a:pt x="2064613" y="332549"/>
                  </a:lnTo>
                  <a:lnTo>
                    <a:pt x="2078592" y="329710"/>
                  </a:lnTo>
                  <a:lnTo>
                    <a:pt x="2090040" y="321978"/>
                  </a:lnTo>
                  <a:lnTo>
                    <a:pt x="2097776" y="310534"/>
                  </a:lnTo>
                  <a:lnTo>
                    <a:pt x="2100618" y="296557"/>
                  </a:lnTo>
                  <a:lnTo>
                    <a:pt x="2100618" y="36004"/>
                  </a:lnTo>
                  <a:lnTo>
                    <a:pt x="2097776" y="22031"/>
                  </a:lnTo>
                  <a:lnTo>
                    <a:pt x="2090040" y="10582"/>
                  </a:lnTo>
                  <a:lnTo>
                    <a:pt x="2078592" y="2843"/>
                  </a:lnTo>
                  <a:lnTo>
                    <a:pt x="206461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500341" y="0"/>
                  </a:moveTo>
                  <a:lnTo>
                    <a:pt x="0" y="0"/>
                  </a:lnTo>
                  <a:lnTo>
                    <a:pt x="0" y="332549"/>
                  </a:lnTo>
                  <a:lnTo>
                    <a:pt x="500341" y="332549"/>
                  </a:lnTo>
                  <a:lnTo>
                    <a:pt x="514320" y="329708"/>
                  </a:lnTo>
                  <a:lnTo>
                    <a:pt x="525768" y="321973"/>
                  </a:lnTo>
                  <a:lnTo>
                    <a:pt x="533504" y="310528"/>
                  </a:lnTo>
                  <a:lnTo>
                    <a:pt x="536346" y="296557"/>
                  </a:lnTo>
                  <a:lnTo>
                    <a:pt x="536346" y="36004"/>
                  </a:lnTo>
                  <a:lnTo>
                    <a:pt x="533504" y="22025"/>
                  </a:lnTo>
                  <a:lnTo>
                    <a:pt x="525768" y="10577"/>
                  </a:lnTo>
                  <a:lnTo>
                    <a:pt x="514320" y="2841"/>
                  </a:lnTo>
                  <a:lnTo>
                    <a:pt x="50034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73527" y="7528096"/>
              <a:ext cx="536575" cy="332740"/>
            </a:xfrm>
            <a:custGeom>
              <a:avLst/>
              <a:gdLst/>
              <a:ahLst/>
              <a:cxnLst/>
              <a:rect l="l" t="t" r="r" b="b"/>
              <a:pathLst>
                <a:path w="536575" h="332740">
                  <a:moveTo>
                    <a:pt x="0" y="0"/>
                  </a:moveTo>
                  <a:lnTo>
                    <a:pt x="500341" y="0"/>
                  </a:lnTo>
                  <a:lnTo>
                    <a:pt x="514320" y="2841"/>
                  </a:lnTo>
                  <a:lnTo>
                    <a:pt x="525768" y="10577"/>
                  </a:lnTo>
                  <a:lnTo>
                    <a:pt x="533504" y="22025"/>
                  </a:lnTo>
                  <a:lnTo>
                    <a:pt x="536346" y="36004"/>
                  </a:lnTo>
                  <a:lnTo>
                    <a:pt x="536346" y="296557"/>
                  </a:lnTo>
                  <a:lnTo>
                    <a:pt x="533504" y="310528"/>
                  </a:lnTo>
                  <a:lnTo>
                    <a:pt x="525768" y="321973"/>
                  </a:lnTo>
                  <a:lnTo>
                    <a:pt x="514320" y="329708"/>
                  </a:lnTo>
                  <a:lnTo>
                    <a:pt x="500341" y="332549"/>
                  </a:lnTo>
                  <a:lnTo>
                    <a:pt x="0" y="332549"/>
                  </a:lnTo>
                </a:path>
              </a:pathLst>
            </a:custGeom>
            <a:ln w="10033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009261" y="7528091"/>
              <a:ext cx="2101215" cy="332740"/>
            </a:xfrm>
            <a:custGeom>
              <a:avLst/>
              <a:gdLst/>
              <a:ahLst/>
              <a:cxnLst/>
              <a:rect l="l" t="t" r="r" b="b"/>
              <a:pathLst>
                <a:path w="2101215" h="332740">
                  <a:moveTo>
                    <a:pt x="2100618" y="296557"/>
                  </a:moveTo>
                  <a:lnTo>
                    <a:pt x="2097776" y="310534"/>
                  </a:lnTo>
                  <a:lnTo>
                    <a:pt x="2090040" y="321978"/>
                  </a:lnTo>
                  <a:lnTo>
                    <a:pt x="2078592" y="329710"/>
                  </a:lnTo>
                  <a:lnTo>
                    <a:pt x="2064613" y="332549"/>
                  </a:lnTo>
                  <a:lnTo>
                    <a:pt x="36004" y="332549"/>
                  </a:lnTo>
                  <a:lnTo>
                    <a:pt x="22020" y="329710"/>
                  </a:lnTo>
                  <a:lnTo>
                    <a:pt x="10572" y="321978"/>
                  </a:lnTo>
                  <a:lnTo>
                    <a:pt x="2839" y="310534"/>
                  </a:lnTo>
                  <a:lnTo>
                    <a:pt x="0" y="296557"/>
                  </a:lnTo>
                  <a:lnTo>
                    <a:pt x="0" y="36004"/>
                  </a:lnTo>
                  <a:lnTo>
                    <a:pt x="2839" y="22031"/>
                  </a:lnTo>
                  <a:lnTo>
                    <a:pt x="10572" y="10582"/>
                  </a:lnTo>
                  <a:lnTo>
                    <a:pt x="22020" y="2843"/>
                  </a:lnTo>
                  <a:lnTo>
                    <a:pt x="36004" y="0"/>
                  </a:lnTo>
                  <a:lnTo>
                    <a:pt x="2064613" y="0"/>
                  </a:lnTo>
                  <a:lnTo>
                    <a:pt x="2078592" y="2843"/>
                  </a:lnTo>
                  <a:lnTo>
                    <a:pt x="2090040" y="10582"/>
                  </a:lnTo>
                  <a:lnTo>
                    <a:pt x="2097776" y="22031"/>
                  </a:lnTo>
                  <a:lnTo>
                    <a:pt x="2100618" y="36004"/>
                  </a:lnTo>
                  <a:lnTo>
                    <a:pt x="2100618" y="296557"/>
                  </a:lnTo>
                  <a:close/>
                </a:path>
              </a:pathLst>
            </a:custGeom>
            <a:ln w="107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04802" y="7372388"/>
              <a:ext cx="886886" cy="8868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58330" y="7379106"/>
              <a:ext cx="6840220" cy="877569"/>
            </a:xfrm>
            <a:custGeom>
              <a:avLst/>
              <a:gdLst/>
              <a:ahLst/>
              <a:cxnLst/>
              <a:rect l="l" t="t" r="r" b="b"/>
              <a:pathLst>
                <a:path w="6840220" h="877570">
                  <a:moveTo>
                    <a:pt x="6840016" y="877188"/>
                  </a:moveTo>
                  <a:lnTo>
                    <a:pt x="5928537" y="877188"/>
                  </a:lnTo>
                  <a:lnTo>
                    <a:pt x="5928537" y="0"/>
                  </a:lnTo>
                  <a:lnTo>
                    <a:pt x="6840016" y="0"/>
                  </a:lnTo>
                  <a:lnTo>
                    <a:pt x="6840016" y="877188"/>
                  </a:lnTo>
                  <a:close/>
                </a:path>
                <a:path w="6840220" h="877570">
                  <a:moveTo>
                    <a:pt x="6840016" y="877176"/>
                  </a:moveTo>
                  <a:lnTo>
                    <a:pt x="0" y="877176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877176"/>
                  </a:lnTo>
                  <a:close/>
                </a:path>
              </a:pathLst>
            </a:custGeom>
            <a:ln w="17995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352933" y="5758021"/>
            <a:ext cx="6851015" cy="1190625"/>
            <a:chOff x="352933" y="5660923"/>
            <a:chExt cx="6851015" cy="1190625"/>
          </a:xfrm>
        </p:grpSpPr>
        <p:sp>
          <p:nvSpPr>
            <p:cNvPr id="15" name="object 15"/>
            <p:cNvSpPr/>
            <p:nvPr/>
          </p:nvSpPr>
          <p:spPr>
            <a:xfrm>
              <a:off x="358330" y="5666320"/>
              <a:ext cx="6840220" cy="1179830"/>
            </a:xfrm>
            <a:custGeom>
              <a:avLst/>
              <a:gdLst/>
              <a:ahLst/>
              <a:cxnLst/>
              <a:rect l="l" t="t" r="r" b="b"/>
              <a:pathLst>
                <a:path w="6840220" h="1179829">
                  <a:moveTo>
                    <a:pt x="6840016" y="1179309"/>
                  </a:moveTo>
                  <a:lnTo>
                    <a:pt x="0" y="1179309"/>
                  </a:lnTo>
                  <a:lnTo>
                    <a:pt x="0" y="0"/>
                  </a:lnTo>
                  <a:lnTo>
                    <a:pt x="6840016" y="0"/>
                  </a:lnTo>
                  <a:lnTo>
                    <a:pt x="6840016" y="1179309"/>
                  </a:lnTo>
                  <a:close/>
                </a:path>
              </a:pathLst>
            </a:custGeom>
            <a:ln w="10794">
              <a:solidFill>
                <a:srgbClr val="FFCB04"/>
              </a:solidFill>
            </a:ln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58330" y="5666320"/>
              <a:ext cx="1296670" cy="1179830"/>
            </a:xfrm>
            <a:custGeom>
              <a:avLst/>
              <a:gdLst/>
              <a:ahLst/>
              <a:cxnLst/>
              <a:rect l="l" t="t" r="r" b="b"/>
              <a:pathLst>
                <a:path w="1296670" h="1179829">
                  <a:moveTo>
                    <a:pt x="1296238" y="0"/>
                  </a:moveTo>
                  <a:lnTo>
                    <a:pt x="0" y="0"/>
                  </a:lnTo>
                  <a:lnTo>
                    <a:pt x="0" y="1179309"/>
                  </a:lnTo>
                  <a:lnTo>
                    <a:pt x="1296238" y="1179309"/>
                  </a:lnTo>
                  <a:lnTo>
                    <a:pt x="1296238" y="0"/>
                  </a:lnTo>
                  <a:close/>
                </a:path>
              </a:pathLst>
            </a:custGeom>
            <a:solidFill>
              <a:srgbClr val="FFCB04"/>
            </a:solidFill>
          </p:spPr>
          <p:txBody>
            <a:bodyPr wrap="square" lIns="0" tIns="0" rIns="0" bIns="0" rtlCol="0"/>
            <a:lstStyle/>
            <a:p>
              <a:pPr rtl="0"/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-1905" y="-31057"/>
            <a:ext cx="7560309" cy="434468"/>
          </a:xfrm>
          <a:custGeom>
            <a:avLst/>
            <a:gdLst/>
            <a:ahLst/>
            <a:cxnLst/>
            <a:rect l="l" t="t" r="r" b="b"/>
            <a:pathLst>
              <a:path w="7560309" h="288290">
                <a:moveTo>
                  <a:pt x="7560005" y="0"/>
                </a:moveTo>
                <a:lnTo>
                  <a:pt x="0" y="0"/>
                </a:lnTo>
                <a:lnTo>
                  <a:pt x="0" y="287997"/>
                </a:lnTo>
                <a:lnTo>
                  <a:pt x="7560005" y="287997"/>
                </a:lnTo>
                <a:lnTo>
                  <a:pt x="7560005" y="0"/>
                </a:lnTo>
                <a:close/>
              </a:path>
            </a:pathLst>
          </a:custGeom>
          <a:solidFill>
            <a:srgbClr val="FFCB04"/>
          </a:solidFill>
        </p:spPr>
        <p:txBody>
          <a:bodyPr wrap="square" lIns="0" tIns="0" rIns="0" bIns="0" rtlCol="0"/>
          <a:lstStyle/>
          <a:p>
            <a:pPr rtl="0"/>
            <a:endParaRPr/>
          </a:p>
        </p:txBody>
      </p:sp>
      <p:sp>
        <p:nvSpPr>
          <p:cNvPr id="18" name="object 3">
            <a:extLst>
              <a:ext uri="{FF2B5EF4-FFF2-40B4-BE49-F238E27FC236}">
                <a16:creationId xmlns:a16="http://schemas.microsoft.com/office/drawing/2014/main" id="{8E529BA0-4073-FF49-AA33-D1AF53B693AB}"/>
              </a:ext>
            </a:extLst>
          </p:cNvPr>
          <p:cNvSpPr txBox="1"/>
          <p:nvPr/>
        </p:nvSpPr>
        <p:spPr>
          <a:xfrm>
            <a:off x="243932" y="1311525"/>
            <a:ext cx="7019290" cy="130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◎ बसाइ दर्ता रहेको स्थान (ठेगाना रहेको स्थान) बाहेकका स्थानमा खोप </a:t>
            </a:r>
            <a:r>
              <a:rPr lang="ne-NP" sz="11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लिने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बारेमा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・अस्पतालमा भर्ना भइरेहका वा </a:t>
            </a:r>
            <a:r>
              <a:rPr lang="ne-NP" altLang="ja-JP" sz="1000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कुनै अस्थायी आवास </a:t>
            </a:r>
            <a:r>
              <a:rPr lang="ne-NP" altLang="ja-JP" sz="1000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केन्द्रको </a:t>
            </a: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स्वास्थ्य </a:t>
            </a:r>
            <a:r>
              <a:rPr lang="ne-NP" altLang="ja-J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संस्था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वा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आवास संस्थामा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लगाउने व्यक्ति ➡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स्वास्थ्य संस्था वा आवास संस्थामा परामर्श लिनुहोस् ।</a:t>
            </a:r>
            <a:endParaRPr sz="10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270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・शरीरमा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मुल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रोग भएका कारणले उपचार गराइरहेको स्वास्थ्य संस्थामा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लगाउने व्यक्ति ➡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स्वास्थ्य संस्थामा परामर्श लिनुहोस् ।</a:t>
            </a:r>
            <a:endParaRPr sz="10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・हाल बसोबास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गर्ने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स्थान र बसाइ दर्ता गरेको स्थान (ठेगाना) फरक हुने व्यक्ति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 ➡ वास्तवमा बसोबास </a:t>
            </a:r>
            <a:r>
              <a:rPr lang="ne-NP" sz="1000" b="1" dirty="0" smtClean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गर्ने स्थानमा खोप लिन पनि सक्नेछ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। </a:t>
            </a:r>
            <a:endParaRPr lang="en-US" sz="1000" b="1" dirty="0">
              <a:solidFill>
                <a:srgbClr val="F7941D"/>
              </a:solidFill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　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वास्तवमा बसोबास गर्नुहुने स्थानको नगर, टोल वा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गाउँपालिका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आदिको कार्यालयको होमपेजमा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हेरेर निश्चय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गर्ने अथवा परामर्श केन्द्रमा सोधपुछ गर्नुहोस् ।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C323C8D-A2C3-044C-BEAA-D13190C342B6}"/>
              </a:ext>
            </a:extLst>
          </p:cNvPr>
          <p:cNvSpPr txBox="1"/>
          <p:nvPr/>
        </p:nvSpPr>
        <p:spPr>
          <a:xfrm>
            <a:off x="481718" y="7493487"/>
            <a:ext cx="3448599" cy="435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985" algn="just" rtl="0">
              <a:lnSpc>
                <a:spcPct val="118100"/>
              </a:lnSpc>
              <a:spcBef>
                <a:spcPts val="100"/>
              </a:spcBef>
            </a:pPr>
            <a:r>
              <a:rPr lang="ne-NP" sz="8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नोभल कोरोना भाइरस </a:t>
            </a:r>
            <a:r>
              <a:rPr lang="ne-NP" sz="8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खोपको </a:t>
            </a:r>
            <a:r>
              <a:rPr lang="ne-NP" sz="8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प्रभावकारिता तथा सुरक्षात्मक पक्ष आदि सम्बन्धी विस्तृत जानकारीको </a:t>
            </a:r>
            <a:r>
              <a:rPr lang="ne-NP" sz="8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लागि, </a:t>
            </a:r>
            <a:r>
              <a:rPr lang="ne-NP" sz="8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स्वास्थ्य, श्रम तथा कल्याण मन्त्रालयको होमपेजको 'नोभल कोरोना भाइरस </a:t>
            </a:r>
            <a:r>
              <a:rPr lang="ne-NP" sz="80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खोप </a:t>
            </a:r>
            <a:r>
              <a:rPr lang="ne-NP" sz="8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सम्बन्धी'को साइटमा हेर्नुहोस् ।</a:t>
            </a:r>
            <a:endParaRPr sz="8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0" name="object 5">
            <a:extLst>
              <a:ext uri="{FF2B5EF4-FFF2-40B4-BE49-F238E27FC236}">
                <a16:creationId xmlns:a16="http://schemas.microsoft.com/office/drawing/2014/main" id="{E0F178A4-AA4E-7542-8F2A-E8FA81BC6039}"/>
              </a:ext>
            </a:extLst>
          </p:cNvPr>
          <p:cNvSpPr txBox="1"/>
          <p:nvPr/>
        </p:nvSpPr>
        <p:spPr>
          <a:xfrm>
            <a:off x="476044" y="8084728"/>
            <a:ext cx="456755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9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होमपेज हेर्न नसकेको खण्डमा, बसाइ गर्नुहुने नगर, टोल वा </a:t>
            </a:r>
            <a:r>
              <a:rPr lang="ne-NP" sz="9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गाउँपालिकामा </a:t>
            </a:r>
            <a:r>
              <a:rPr lang="ne-NP" sz="9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परामर्श गर्नुहोस् ।</a:t>
            </a:r>
            <a:endParaRPr sz="9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object 6">
            <a:extLst>
              <a:ext uri="{FF2B5EF4-FFF2-40B4-BE49-F238E27FC236}">
                <a16:creationId xmlns:a16="http://schemas.microsoft.com/office/drawing/2014/main" id="{8426F7C4-20EF-8E43-BB22-2F60338A776A}"/>
              </a:ext>
            </a:extLst>
          </p:cNvPr>
          <p:cNvSpPr txBox="1"/>
          <p:nvPr/>
        </p:nvSpPr>
        <p:spPr>
          <a:xfrm>
            <a:off x="4054884" y="7577850"/>
            <a:ext cx="1623313" cy="245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ts val="900"/>
              </a:lnSpc>
            </a:pP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स्वास्थ्य</a:t>
            </a:r>
            <a:r>
              <a:rPr lang="ne-NP" altLang="ja-JP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, </a:t>
            </a: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श्रम</a:t>
            </a:r>
            <a:r>
              <a:rPr lang="ne-NP" altLang="ja-JP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तथा</a:t>
            </a:r>
            <a:r>
              <a:rPr lang="ne-NP" altLang="ja-JP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कल्याण</a:t>
            </a:r>
            <a:r>
              <a:rPr lang="ne-NP" altLang="ja-JP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 </a:t>
            </a: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मन्त्रालय</a:t>
            </a:r>
            <a:endParaRPr lang="ja-JP" altLang="ja-JP" sz="7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  <a:p>
            <a:pPr algn="just">
              <a:lnSpc>
                <a:spcPts val="900"/>
              </a:lnSpc>
            </a:pP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कोरोना</a:t>
            </a:r>
            <a:r>
              <a:rPr lang="ne-NP" altLang="ja-JP" sz="750" kern="100" dirty="0">
                <a:effectLst/>
                <a:latin typeface="游明朝" panose="02020400000000000000" pitchFamily="18" charset="-128"/>
                <a:ea typeface="游明朝" panose="02020400000000000000" pitchFamily="18" charset="-128"/>
              </a:rPr>
              <a:t>　</a:t>
            </a:r>
            <a:r>
              <a:rPr lang="ne-NP" altLang="ja-JP" sz="750" kern="100" dirty="0">
                <a:effectLst/>
                <a:latin typeface="Nirmala UI" panose="020B0502040204020203" pitchFamily="34" charset="0"/>
                <a:ea typeface="游明朝" panose="02020400000000000000" pitchFamily="18" charset="-128"/>
              </a:rPr>
              <a:t>खोप</a:t>
            </a:r>
            <a:endParaRPr lang="ja-JP" altLang="ja-JP" sz="750" kern="100" dirty="0">
              <a:effectLst/>
              <a:latin typeface="游明朝" panose="02020400000000000000" pitchFamily="18" charset="-128"/>
              <a:ea typeface="游明朝" panose="02020400000000000000" pitchFamily="18" charset="-128"/>
            </a:endParaRPr>
          </a:p>
        </p:txBody>
      </p:sp>
      <p:sp>
        <p:nvSpPr>
          <p:cNvPr id="22" name="object 7">
            <a:extLst>
              <a:ext uri="{FF2B5EF4-FFF2-40B4-BE49-F238E27FC236}">
                <a16:creationId xmlns:a16="http://schemas.microsoft.com/office/drawing/2014/main" id="{E66E7AC4-A26C-6541-AC78-BC0243E978A8}"/>
              </a:ext>
            </a:extLst>
          </p:cNvPr>
          <p:cNvSpPr txBox="1"/>
          <p:nvPr/>
        </p:nvSpPr>
        <p:spPr>
          <a:xfrm>
            <a:off x="345622" y="8818740"/>
            <a:ext cx="1222828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800" dirty="0">
                <a:solidFill>
                  <a:srgbClr val="231F20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सोधपुछका लागि</a:t>
            </a:r>
            <a:endParaRPr sz="800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23" name="object 8">
            <a:extLst>
              <a:ext uri="{FF2B5EF4-FFF2-40B4-BE49-F238E27FC236}">
                <a16:creationId xmlns:a16="http://schemas.microsoft.com/office/drawing/2014/main" id="{55680AF8-7E3D-1147-A4F3-FC56DAE9D03C}"/>
              </a:ext>
            </a:extLst>
          </p:cNvPr>
          <p:cNvSpPr txBox="1"/>
          <p:nvPr/>
        </p:nvSpPr>
        <p:spPr>
          <a:xfrm>
            <a:off x="412899" y="6034668"/>
            <a:ext cx="1204083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" algn="just" rtl="0">
              <a:lnSpc>
                <a:spcPts val="1200"/>
              </a:lnSpc>
              <a:spcBef>
                <a:spcPts val="100"/>
              </a:spcBef>
            </a:pPr>
            <a:r>
              <a:rPr lang="ne-NP" sz="1000" b="1" dirty="0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सङ्क्रमण रोकथामका उपायलाई निरन्तरता दिन अनुरोध गरिन्छ ।</a:t>
            </a:r>
          </a:p>
        </p:txBody>
      </p:sp>
      <p:sp>
        <p:nvSpPr>
          <p:cNvPr id="24" name="object 9">
            <a:extLst>
              <a:ext uri="{FF2B5EF4-FFF2-40B4-BE49-F238E27FC236}">
                <a16:creationId xmlns:a16="http://schemas.microsoft.com/office/drawing/2014/main" id="{9342C1BE-6BDC-BF43-9610-6973765CF6B7}"/>
              </a:ext>
            </a:extLst>
          </p:cNvPr>
          <p:cNvSpPr txBox="1"/>
          <p:nvPr/>
        </p:nvSpPr>
        <p:spPr>
          <a:xfrm>
            <a:off x="1890741" y="6456077"/>
            <a:ext cx="655914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भीडभाड स्थल</a:t>
            </a:r>
            <a:endParaRPr lang="en-US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5" name="object 10">
            <a:extLst>
              <a:ext uri="{FF2B5EF4-FFF2-40B4-BE49-F238E27FC236}">
                <a16:creationId xmlns:a16="http://schemas.microsoft.com/office/drawing/2014/main" id="{8168CB19-0A76-BE46-BDC5-4120D946F441}"/>
              </a:ext>
            </a:extLst>
          </p:cNvPr>
          <p:cNvSpPr txBox="1"/>
          <p:nvPr/>
        </p:nvSpPr>
        <p:spPr>
          <a:xfrm>
            <a:off x="4421930" y="6503757"/>
            <a:ext cx="621665" cy="128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</a:pPr>
            <a:r>
              <a:rPr lang="ne-NP" sz="75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मास्क</a:t>
            </a: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लगाउने</a:t>
            </a:r>
            <a:endParaRPr sz="75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23062E70-A748-A544-80BA-086CABFCD695}"/>
              </a:ext>
            </a:extLst>
          </p:cNvPr>
          <p:cNvSpPr txBox="1"/>
          <p:nvPr/>
        </p:nvSpPr>
        <p:spPr>
          <a:xfrm>
            <a:off x="5176764" y="6480912"/>
            <a:ext cx="770127" cy="1507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 rtl="0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साबुनले हात धुने</a:t>
            </a:r>
            <a:endParaRPr lang="en-US" altLang="ja-JP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27" name="object 3">
            <a:extLst>
              <a:ext uri="{FF2B5EF4-FFF2-40B4-BE49-F238E27FC236}">
                <a16:creationId xmlns:a16="http://schemas.microsoft.com/office/drawing/2014/main" id="{4560EEA9-D560-B54D-9F67-FC37983320C3}"/>
              </a:ext>
            </a:extLst>
          </p:cNvPr>
          <p:cNvSpPr txBox="1"/>
          <p:nvPr/>
        </p:nvSpPr>
        <p:spPr>
          <a:xfrm>
            <a:off x="244111" y="2707969"/>
            <a:ext cx="7066372" cy="9675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</a:pPr>
            <a:r>
              <a:rPr lang="ne-NP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◎ </a:t>
            </a:r>
            <a:r>
              <a:rPr lang="ne-NP" sz="110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 </a:t>
            </a:r>
            <a:r>
              <a:rPr lang="ne-NP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लगाउनको लागि, लगाउने व्यक्ति स्वयमको मञ्जुरीको आवश्यकता हुनेछ ।</a:t>
            </a:r>
            <a:endParaRPr lang="ja-JP" altLang="en-US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9050" marR="132080" indent="160655" algn="just" rtl="0">
              <a:lnSpc>
                <a:spcPts val="1100"/>
              </a:lnSpc>
              <a:spcBef>
                <a:spcPts val="345"/>
              </a:spcBef>
            </a:pP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लगाउने बेला, सङ्क्रमण रोकथामको प्रभाव र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खोपको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साइड इफेक्टको खतरा दुबैको बारेमा सही ज्ञान हासिल गरिसके पछि, लगाउने व्यक्ति स्वयमको इच्छाको आधारमा खोप प्रतिको निर्णय गर्नुहुन अनुरोध गरिन्छ । लगाउने व्यक्तिको मञ्जुरी बिना खोप लगाउने कार्य हुनेछैन ।</a:t>
            </a:r>
            <a:endParaRPr lang="ja-JP" altLang="en-US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160655" rtl="0">
              <a:lnSpc>
                <a:spcPts val="1100"/>
              </a:lnSpc>
              <a:spcBef>
                <a:spcPts val="360"/>
              </a:spcBef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कार्यालयमा वा वरिपरिका व्यक्तिद्वारा खोप लिनको लागि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दबाब दिने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वा खोप नलिएका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व्यक्तिप्रति भेदभावपूर्ण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व्यवहार गरिने जस्ता कार्य कुनै हालतमा पनि हुनु हुँदैन ।</a:t>
            </a:r>
            <a:endParaRPr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object 3">
            <a:extLst>
              <a:ext uri="{FF2B5EF4-FFF2-40B4-BE49-F238E27FC236}">
                <a16:creationId xmlns:a16="http://schemas.microsoft.com/office/drawing/2014/main" id="{79625D33-6AFA-AF4E-905E-F1F3498C01B1}"/>
              </a:ext>
            </a:extLst>
          </p:cNvPr>
          <p:cNvSpPr txBox="1"/>
          <p:nvPr/>
        </p:nvSpPr>
        <p:spPr>
          <a:xfrm>
            <a:off x="246968" y="4613891"/>
            <a:ext cx="7066372" cy="1131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ne-NP" sz="110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◎</a:t>
            </a:r>
            <a:r>
              <a:rPr lang="ne-NP" altLang="ja-JP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खोप</a:t>
            </a:r>
            <a:r>
              <a:rPr lang="ja" altLang="ja-JP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लगाइ सकेपछि पनि, मास्क लगाउने आदि सङ्क्रमण रोकथामको उपाय निरन्तर अपनाउन अनुरोध गरिन्छ ।</a:t>
            </a:r>
            <a:endParaRPr lang="ne-NP" sz="1100" b="1" dirty="0" smtClean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4130" marR="121285" indent="161290">
              <a:lnSpc>
                <a:spcPts val="1100"/>
              </a:lnSpc>
              <a:spcBef>
                <a:spcPts val="345"/>
              </a:spcBef>
            </a:pP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नोभल कोरोना भाइरस खोप, नोभल कोरोना भाइरस सङ्क्रमण उत्पन्नको रोकथाम गर्नमा उच्च प्रभावकारी हुन्छ भनि निश्चित भएको छ तर उक्त प्रभाव १०० % हुन्छ भन्ने होइन । साथै, भाइरसको नयाँ भेरियन्टको प्रभावले पनि त्यसो हुन्छ ।</a:t>
            </a:r>
          </a:p>
          <a:p>
            <a:pPr marL="24130" marR="121285" indent="161290">
              <a:lnSpc>
                <a:spcPts val="1100"/>
              </a:lnSpc>
              <a:spcBef>
                <a:spcPts val="345"/>
              </a:spcBef>
            </a:pP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यसकारण, तपाईंहरू समक्ष सङ्क्रमण रोकथामको उपाय निरन्तर अपनाउन अनुरोध गरिन्छ । ठोस रुपमा </a:t>
            </a:r>
            <a:r>
              <a:rPr lang="ne-NP" altLang="ja-J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३ मिचु </a:t>
            </a: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(भीडभाड, अत्यन्त निकट, बन्द कोठा)' बाट टाढा रहने, मास्क लगाउने, साबुनले हात धुने तथा स्यानिटाईजर</a:t>
            </a:r>
            <a:r>
              <a:rPr lang="ne-NP" altLang="ja-JP" sz="1000" dirty="0"/>
              <a:t> </a:t>
            </a: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द्वारा हात तथा औंला </a:t>
            </a:r>
            <a:r>
              <a:rPr lang="ne-NP" altLang="ja-JP" sz="1000" dirty="0"/>
              <a:t>कीटाणुरहित </a:t>
            </a: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गर्ने आदि जस्ता कार्य स्फुर्तरुपमा गर्नुहुन अनुरोध गरिन्छ ।</a:t>
            </a:r>
            <a:endParaRPr lang="ne-NP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1590" marR="127000" indent="163195" rtl="0">
              <a:lnSpc>
                <a:spcPts val="1100"/>
              </a:lnSpc>
              <a:spcBef>
                <a:spcPts val="345"/>
              </a:spcBef>
            </a:pPr>
            <a:endParaRPr lang="en-US" sz="1000" dirty="0" smtClean="0">
              <a:solidFill>
                <a:srgbClr val="231F2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object 3">
            <a:extLst>
              <a:ext uri="{FF2B5EF4-FFF2-40B4-BE49-F238E27FC236}">
                <a16:creationId xmlns:a16="http://schemas.microsoft.com/office/drawing/2014/main" id="{942164DC-E9C9-A94A-AAAA-D9A78C0EC72E}"/>
              </a:ext>
            </a:extLst>
          </p:cNvPr>
          <p:cNvSpPr txBox="1"/>
          <p:nvPr/>
        </p:nvSpPr>
        <p:spPr>
          <a:xfrm>
            <a:off x="243932" y="3835675"/>
            <a:ext cx="7019290" cy="66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ne-NP" sz="110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◎ </a:t>
            </a:r>
            <a:r>
              <a:rPr lang="ne-NP" altLang="ja-JP" sz="110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प्रतिरोध खोपका कारण स्वास्थ्यमा पर्न जाने प्रतिकूल असर प्रतिको राहत प्रणालीको व्यवस्था छ </a:t>
            </a:r>
            <a:r>
              <a:rPr lang="ne-NP" altLang="ja-JP" sz="110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।</a:t>
            </a:r>
            <a:endParaRPr sz="1100" b="1" dirty="0" smtClean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marL="21590" marR="127000" indent="163195">
              <a:lnSpc>
                <a:spcPts val="1100"/>
              </a:lnSpc>
              <a:spcBef>
                <a:spcPts val="345"/>
              </a:spcBef>
            </a:pP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प्रतिरोध खोपले स्वास्थ्य समस्या (बिरामी हुने वा दीर्घकालीन असर रहिरहने) निम्त्याउन सक्छ । अत्यन्त बिरलै हुने यस्ता स्वास्थ्यमा पर्न जाने असर हटाउन नसकिने हुनाले राहत प्रणालीको व्यवस्था गरिएको छ ।</a:t>
            </a:r>
          </a:p>
          <a:p>
            <a:pPr marL="21590" marR="127000" indent="163195">
              <a:lnSpc>
                <a:spcPts val="1100"/>
              </a:lnSpc>
              <a:spcBef>
                <a:spcPts val="345"/>
              </a:spcBef>
            </a:pP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आवेदनका लागि आवश्यक प्रक्रियाको बारेमा बसाइ दर्ता रहेको नगर, टोल तथा गाउँको कार्यालयमा परामर्श गर्नुहोस् </a:t>
            </a:r>
            <a:r>
              <a:rPr lang="ne-NP" altLang="ja-J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।</a:t>
            </a:r>
            <a:endParaRPr lang="ne-NP" altLang="ja-JP" sz="10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F66BEA9A-CE34-8549-98F6-F67E15D6F0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56" y="5885934"/>
            <a:ext cx="641679" cy="566187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C934E219-F984-8D49-8EF4-496553C754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195" y="5923681"/>
            <a:ext cx="597640" cy="528440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7075438F-0E23-BC41-9129-3F9D64F385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028" y="5896598"/>
            <a:ext cx="717171" cy="585060"/>
          </a:xfrm>
          <a:prstGeom prst="rect">
            <a:avLst/>
          </a:prstGeom>
        </p:spPr>
      </p:pic>
      <p:pic>
        <p:nvPicPr>
          <p:cNvPr id="37" name="図 36">
            <a:extLst>
              <a:ext uri="{FF2B5EF4-FFF2-40B4-BE49-F238E27FC236}">
                <a16:creationId xmlns:a16="http://schemas.microsoft.com/office/drawing/2014/main" id="{DDB50E80-AE43-AA48-84C6-5A665CCDB6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60" y="5890730"/>
            <a:ext cx="383748" cy="603932"/>
          </a:xfrm>
          <a:prstGeom prst="rect">
            <a:avLst/>
          </a:prstGeom>
        </p:spPr>
      </p:pic>
      <p:pic>
        <p:nvPicPr>
          <p:cNvPr id="39" name="図 38">
            <a:extLst>
              <a:ext uri="{FF2B5EF4-FFF2-40B4-BE49-F238E27FC236}">
                <a16:creationId xmlns:a16="http://schemas.microsoft.com/office/drawing/2014/main" id="{C98C309F-013A-CA48-AF04-DB98F9F210A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09" y="5885204"/>
            <a:ext cx="547313" cy="603932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89E9FF1A-1132-7E4F-8966-CD266FCFFA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552" y="5917677"/>
            <a:ext cx="698297" cy="559895"/>
          </a:xfrm>
          <a:prstGeom prst="rect">
            <a:avLst/>
          </a:prstGeom>
        </p:spPr>
      </p:pic>
      <p:sp>
        <p:nvSpPr>
          <p:cNvPr id="36" name="object 3">
            <a:extLst>
              <a:ext uri="{FF2B5EF4-FFF2-40B4-BE49-F238E27FC236}">
                <a16:creationId xmlns:a16="http://schemas.microsoft.com/office/drawing/2014/main" id="{F16F4D03-10C9-FD44-9947-8D920FFABF6A}"/>
              </a:ext>
            </a:extLst>
          </p:cNvPr>
          <p:cNvSpPr txBox="1"/>
          <p:nvPr/>
        </p:nvSpPr>
        <p:spPr>
          <a:xfrm>
            <a:off x="247449" y="463501"/>
            <a:ext cx="7019290" cy="73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869"/>
              </a:spcBef>
            </a:pP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◎ </a:t>
            </a:r>
            <a:r>
              <a:rPr lang="ne-NP" sz="11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बुस्टर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</a:t>
            </a:r>
            <a:r>
              <a:rPr lang="ne-NP" sz="11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डोजको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खोप </a:t>
            </a:r>
            <a:r>
              <a:rPr lang="ne-NP" sz="1100" b="1" dirty="0" err="1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लिनमा</a:t>
            </a:r>
            <a:r>
              <a:rPr lang="ne-NP" sz="110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 विशेष गरि उचित मानिएका व्यक्ति</a:t>
            </a:r>
            <a:endParaRPr sz="110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  <a:p>
            <a:pPr marL="1270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・वृद्धावस्थाका व्यक्ति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, </a:t>
            </a:r>
            <a:r>
              <a:rPr lang="ne-NP" altLang="ja-J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शरीरमा मुल रोग भएका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व्यक्ति आदि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'</a:t>
            </a:r>
            <a:r>
              <a:rPr lang="ne-NP" sz="1000" b="1" dirty="0" smtClean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गम्भीर रोग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हुनसक्ने उच्च खतरा भएका व्यक्ति'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2700" rtl="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・रोग गम्भीर हुनसक्ने उच्च खतरा भएका व्यक्तिसँग सम्बन्धित व्यक्ति तथा स्याहार सेवा गर्ने व्यक्ति (स्याहार सेवाको काम गर्ने व्यक्ति आदि) </a:t>
            </a:r>
            <a:r>
              <a:rPr lang="ne-NP" sz="1000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'रोग गम्भीर हुनसक्ने उच्च खतरा भएका व्यक्तिसँगको सम्पर्क बढि भएका व्यक्ति'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  <a:p>
            <a:pPr marL="160020" marR="1094740" indent="-147955" rtl="0">
              <a:lnSpc>
                <a:spcPts val="1100"/>
              </a:lnSpc>
            </a:pPr>
            <a:r>
              <a:rPr lang="ne-NP" sz="1000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・स्वास्थ्य कर्मी आदिको </a:t>
            </a:r>
            <a:r>
              <a:rPr lang="ne-NP" sz="1000" b="1" dirty="0" smtClean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‘पेशा </a:t>
            </a:r>
            <a:r>
              <a:rPr lang="ne-NP" sz="1000" b="1" dirty="0">
                <a:solidFill>
                  <a:srgbClr val="F7941D"/>
                </a:solidFill>
                <a:latin typeface="Yu Gothic Medium" panose="020B0400000000000000" pitchFamily="34" charset="-128"/>
                <a:ea typeface="Yu Gothic Medium" panose="020B0400000000000000" pitchFamily="34" charset="-128"/>
              </a:rPr>
              <a:t>आदिका कारणले भाइरससँगको संसर्गको खतरा उच्च भएका व्यक्ति' </a:t>
            </a:r>
            <a:endParaRPr lang="ja-JP" altLang="en-US" sz="1000" b="1" dirty="0">
              <a:latin typeface="Yu Gothic Medium" panose="020B0400000000000000" pitchFamily="34" charset="-128"/>
              <a:ea typeface="Yu Gothic Medium" panose="020B0400000000000000" pitchFamily="34" charset="-128"/>
            </a:endParaRPr>
          </a:p>
        </p:txBody>
      </p:sp>
      <p:sp>
        <p:nvSpPr>
          <p:cNvPr id="38" name="object 11">
            <a:extLst>
              <a:ext uri="{FF2B5EF4-FFF2-40B4-BE49-F238E27FC236}">
                <a16:creationId xmlns:a16="http://schemas.microsoft.com/office/drawing/2014/main" id="{D1937440-1FD6-46E8-9FCC-C62F57102896}"/>
              </a:ext>
            </a:extLst>
          </p:cNvPr>
          <p:cNvSpPr txBox="1"/>
          <p:nvPr/>
        </p:nvSpPr>
        <p:spPr>
          <a:xfrm>
            <a:off x="5922945" y="6495321"/>
            <a:ext cx="1266158" cy="449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210" marR="5080" indent="-144145">
              <a:lnSpc>
                <a:spcPct val="126000"/>
              </a:lnSpc>
              <a:spcBef>
                <a:spcPts val="100"/>
              </a:spcBef>
              <a:tabLst>
                <a:tab pos="753110" algn="l"/>
                <a:tab pos="855980" algn="l"/>
              </a:tabLst>
            </a:pPr>
            <a:r>
              <a:rPr lang="ne-NP" altLang="ja-JP" sz="75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   स्यानिटाईजर</a:t>
            </a:r>
            <a:r>
              <a:rPr lang="ne-NP" altLang="ja-JP" sz="750" b="1" dirty="0" smtClean="0"/>
              <a:t> </a:t>
            </a:r>
            <a:r>
              <a:rPr lang="ne-NP" altLang="ja-JP" sz="7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द्वारा हात तथा औंला </a:t>
            </a:r>
            <a:r>
              <a:rPr lang="ne-NP" altLang="ja-JP" sz="750" b="1" dirty="0"/>
              <a:t>कीटाणुरहित </a:t>
            </a:r>
            <a:r>
              <a:rPr lang="ne-NP" altLang="ja-JP" sz="75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गर्ने </a:t>
            </a:r>
            <a:r>
              <a:rPr lang="ne-NP" altLang="ja-JP" sz="750" b="1" dirty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कार्य स्फुर्तरुपमा </a:t>
            </a:r>
            <a:r>
              <a:rPr lang="ne-NP" altLang="ja-JP" sz="750" b="1" dirty="0" smtClean="0">
                <a:solidFill>
                  <a:srgbClr val="231F2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गर्ने</a:t>
            </a:r>
            <a:endParaRPr lang="en-US" altLang="ja-JP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0" name="object 9">
            <a:extLst>
              <a:ext uri="{FF2B5EF4-FFF2-40B4-BE49-F238E27FC236}">
                <a16:creationId xmlns:a16="http://schemas.microsoft.com/office/drawing/2014/main" id="{4B49820B-5BB3-4047-8201-54CB6649E5A1}"/>
              </a:ext>
            </a:extLst>
          </p:cNvPr>
          <p:cNvSpPr txBox="1"/>
          <p:nvPr/>
        </p:nvSpPr>
        <p:spPr>
          <a:xfrm>
            <a:off x="1608292" y="6717428"/>
            <a:ext cx="2685892" cy="173124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201930" rtl="0">
              <a:lnSpc>
                <a:spcPct val="100000"/>
              </a:lnSpc>
              <a:spcBef>
                <a:spcPts val="350"/>
              </a:spcBef>
            </a:pPr>
            <a:r>
              <a:rPr lang="ne-NP" sz="750" b="1" dirty="0" smtClean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३ मिचु </a:t>
            </a: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(भीडभाड, अत्यन्त निकट, बन्द कोठा)' बाट टाढा रहने</a:t>
            </a:r>
            <a:endParaRPr sz="750" b="1" dirty="0"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1" name="object 9">
            <a:extLst>
              <a:ext uri="{FF2B5EF4-FFF2-40B4-BE49-F238E27FC236}">
                <a16:creationId xmlns:a16="http://schemas.microsoft.com/office/drawing/2014/main" id="{E8257EDE-B535-4C9E-825D-DABD040F6E88}"/>
              </a:ext>
            </a:extLst>
          </p:cNvPr>
          <p:cNvSpPr txBox="1"/>
          <p:nvPr/>
        </p:nvSpPr>
        <p:spPr>
          <a:xfrm>
            <a:off x="2560942" y="6453786"/>
            <a:ext cx="732442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अत्यन्त निकटको अवस्था</a:t>
            </a:r>
            <a:endParaRPr lang="en-US" sz="750" b="1" dirty="0">
              <a:solidFill>
                <a:srgbClr val="231F2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42" name="object 9">
            <a:extLst>
              <a:ext uri="{FF2B5EF4-FFF2-40B4-BE49-F238E27FC236}">
                <a16:creationId xmlns:a16="http://schemas.microsoft.com/office/drawing/2014/main" id="{971B3627-8998-4C88-8C32-8F412382A2F8}"/>
              </a:ext>
            </a:extLst>
          </p:cNvPr>
          <p:cNvSpPr txBox="1"/>
          <p:nvPr/>
        </p:nvSpPr>
        <p:spPr>
          <a:xfrm>
            <a:off x="3509504" y="6430696"/>
            <a:ext cx="824216" cy="288541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450"/>
              </a:spcBef>
              <a:tabLst>
                <a:tab pos="847725" algn="l"/>
                <a:tab pos="1791335" algn="l"/>
              </a:tabLst>
            </a:pPr>
            <a:r>
              <a:rPr lang="ne-NP" sz="750" b="1" dirty="0">
                <a:solidFill>
                  <a:srgbClr val="231F20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हावा आवतजावत नहुने बन्द कोठा</a:t>
            </a:r>
          </a:p>
        </p:txBody>
      </p:sp>
      <p:sp>
        <p:nvSpPr>
          <p:cNvPr id="44" name="object 6">
            <a:extLst>
              <a:ext uri="{FF2B5EF4-FFF2-40B4-BE49-F238E27FC236}">
                <a16:creationId xmlns:a16="http://schemas.microsoft.com/office/drawing/2014/main" id="{2813EF47-CC8F-4BDE-ABAE-CDC4031893D3}"/>
              </a:ext>
            </a:extLst>
          </p:cNvPr>
          <p:cNvSpPr txBox="1"/>
          <p:nvPr/>
        </p:nvSpPr>
        <p:spPr>
          <a:xfrm>
            <a:off x="5699465" y="7623966"/>
            <a:ext cx="42617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rtl="0">
              <a:lnSpc>
                <a:spcPct val="100000"/>
              </a:lnSpc>
              <a:spcBef>
                <a:spcPts val="100"/>
              </a:spcBef>
              <a:tabLst>
                <a:tab pos="1593850" algn="l"/>
              </a:tabLst>
            </a:pPr>
            <a:r>
              <a:rPr lang="ne-NP" sz="1100" b="1" dirty="0" err="1">
                <a:solidFill>
                  <a:schemeClr val="bg1"/>
                </a:solidFill>
                <a:latin typeface="Yu Gothic" panose="020B0400000000000000" pitchFamily="34" charset="-128"/>
                <a:ea typeface="Yu Gothic" panose="020B0400000000000000" pitchFamily="34" charset="-128"/>
              </a:rPr>
              <a:t>सर्च</a:t>
            </a:r>
            <a:endParaRPr lang="ne-NP" sz="1100" b="1" dirty="0">
              <a:solidFill>
                <a:schemeClr val="bg1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966</Words>
  <Application>Microsoft Office PowerPoint</Application>
  <PresentationFormat>ユーザー設定</PresentationFormat>
  <Paragraphs>76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8" baseType="lpstr">
      <vt:lpstr>Dotum</vt:lpstr>
      <vt:lpstr>Mangal</vt:lpstr>
      <vt:lpstr>ＭＳ Ｐゴシック</vt:lpstr>
      <vt:lpstr>ＭＳ Ｐゴシック</vt:lpstr>
      <vt:lpstr>ShinMGoPr6N-DeBold</vt:lpstr>
      <vt:lpstr>ShinMGoPr6N-Medium</vt:lpstr>
      <vt:lpstr>Yu Gothic Medium</vt:lpstr>
      <vt:lpstr>メイリオ</vt:lpstr>
      <vt:lpstr>Yu Gothic</vt:lpstr>
      <vt:lpstr>Yu Gothic</vt:lpstr>
      <vt:lpstr>游明朝</vt:lpstr>
      <vt:lpstr>Arial</vt:lpstr>
      <vt:lpstr>Calibri</vt:lpstr>
      <vt:lpstr>Nirmala UI</vt:lpstr>
      <vt:lpstr>Times New Roman</vt:lpstr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2022-03-07T07:42:51Z</dcterms:modified>
</cp:coreProperties>
</file>