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es-ES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25" d="100"/>
          <a:sy n="125" d="100"/>
        </p:scale>
        <p:origin x="5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379" y="2140095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44" y="8339158"/>
            <a:ext cx="785607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332" y="8339158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94143"/>
              </p:ext>
            </p:extLst>
          </p:nvPr>
        </p:nvGraphicFramePr>
        <p:xfrm>
          <a:off x="546273" y="6431973"/>
          <a:ext cx="6418579" cy="514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64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1584824" y="978260"/>
            <a:ext cx="459964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s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Aviso sobre la dosis de refuerzo </a:t>
            </a:r>
            <a:r>
              <a:rPr lang="es" altLang="ja-JP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(tercera dosis) </a:t>
            </a:r>
            <a:r>
              <a:rPr lang="es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de la vacuna contra el nuevo coronavirus</a:t>
            </a:r>
            <a:endParaRPr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739644" y="1018422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endParaRPr sz="22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6" y="4250943"/>
            <a:ext cx="3078848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Busque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un </a:t>
            </a:r>
            <a:r>
              <a:rPr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vacunación</a:t>
            </a:r>
            <a:r>
              <a:rPr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 través de </a:t>
            </a:r>
            <a:r>
              <a:rPr lang="es" sz="1100" b="1" dirty="0">
                <a:solidFill>
                  <a:srgbClr val="FF66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las canales de comunicación de su municipio</a:t>
            </a:r>
            <a:r>
              <a:rPr lang="es" sz="1100" b="1" dirty="0">
                <a:solidFill>
                  <a:schemeClr val="accent6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</a:t>
            </a:r>
            <a:r>
              <a:rPr lang="es" sz="1100" b="1" dirty="0">
                <a:solidFill>
                  <a:schemeClr val="accent6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s" sz="1100" b="1" dirty="0">
                <a:solidFill>
                  <a:srgbClr val="FF66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en Internet.</a:t>
            </a: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En algunos casos,</a:t>
            </a:r>
            <a:r>
              <a:rPr lang="es" sz="1100" b="1" dirty="0">
                <a:solidFill>
                  <a:srgbClr val="FF66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profesionales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podrán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vacunarse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trabajan</a:t>
            </a:r>
            <a:r>
              <a:rPr sz="11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1100" b="1" dirty="0">
              <a:solidFill>
                <a:srgbClr val="FF66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Para más detalles, consulte en su lugar de trabajo.</a:t>
            </a:r>
            <a:endParaRPr sz="11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61633" y="5401826"/>
            <a:ext cx="658304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spcBef>
                <a:spcPts val="434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*Puede comunicarse con su municipio si no puede encontrar un centro médico o un lugar de vacunación.</a:t>
            </a:r>
            <a:endParaRPr lang="en-US" sz="10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85725" indent="-73025" rtl="0">
              <a:spcBef>
                <a:spcPts val="434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*Normalmente, la vacuna debe </a:t>
            </a:r>
            <a:r>
              <a:rPr lang="es" sz="10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administrarse en la ciudad, localidad o pueblo en el que resida (dirección registrada), </a:t>
            </a:r>
          </a:p>
          <a:p>
            <a:pPr marL="85725" indent="1588" rtl="0">
              <a:spcBef>
                <a:spcPts val="434"/>
              </a:spcBef>
            </a:pPr>
            <a:r>
              <a:rPr lang="es" sz="10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excepto si está hospitalizado o ingresado en algún otro centro sanitario.</a:t>
            </a:r>
            <a:endParaRPr lang="en-US" sz="10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2700" indent="73025" rtl="0">
              <a:spcBef>
                <a:spcPts val="434"/>
              </a:spcBef>
            </a:pPr>
            <a:r>
              <a:rPr lang="es" sz="10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Consulte el reverso para obtener información sobre la vacunación en lugares 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distintos a su dirección registrada.</a:t>
            </a:r>
            <a:endParaRPr sz="10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2700" rtl="0">
              <a:spcBef>
                <a:spcPts val="340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*No es posible solicitar la cita directamente a través del sitio web «COVID-19 Vaccine Navi».</a:t>
            </a:r>
            <a:endParaRPr sz="10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691022" y="6453545"/>
            <a:ext cx="54229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800"/>
              </a:lnSpc>
              <a:spcBef>
                <a:spcPts val="100"/>
              </a:spcBef>
            </a:pPr>
            <a:r>
              <a:rPr lang="es" sz="9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Coste de la vacuna</a:t>
            </a:r>
            <a:endParaRPr sz="9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727933" y="6683317"/>
            <a:ext cx="124528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spcBef>
                <a:spcPts val="100"/>
              </a:spcBef>
            </a:pPr>
            <a:r>
              <a:rPr lang="es" sz="8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es" sz="800" dirty="0"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Financiado por fondo </a:t>
            </a:r>
            <a:r>
              <a:rPr lang="es-UY" sz="800" dirty="0"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público</a:t>
            </a:r>
            <a:r>
              <a:rPr lang="es" sz="800" dirty="0"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) </a:t>
            </a:r>
            <a:endParaRPr sz="8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258468" y="8466350"/>
            <a:ext cx="4325180" cy="559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・</a:t>
            </a:r>
            <a:r>
              <a:rPr lang="es" sz="1100" b="1" dirty="0">
                <a:solidFill>
                  <a:srgbClr val="ED1C24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Todos los documentos </a:t>
            </a: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que vinieron junto con este aviso </a:t>
            </a:r>
            <a:r>
              <a:rPr lang="ja" sz="11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en el sobre</a:t>
            </a:r>
            <a:endParaRPr lang="ja-JP" alt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269875" indent="-93663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・</a:t>
            </a:r>
            <a:r>
              <a:rPr lang="es" sz="1100" b="1" dirty="0">
                <a:solidFill>
                  <a:srgbClr val="ED1C24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Documentos de identificación (tarjeta de número personal, licencia de conducción, tarjeta del seguro de salud, </a:t>
            </a: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etc.</a:t>
            </a:r>
            <a:r>
              <a:rPr lang="es" sz="1100" b="1" dirty="0">
                <a:solidFill>
                  <a:srgbClr val="ED1C24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)</a:t>
            </a:r>
            <a:endParaRPr lang="ja-JP" altLang="en-US" sz="11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905976" y="8138869"/>
            <a:ext cx="9600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s" sz="8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Todos los documentos que vienen en el sobre</a:t>
            </a:r>
            <a:endParaRPr sz="8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70771" y="7055218"/>
            <a:ext cx="5287236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Comuníquese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municipio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un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solicitar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017992" y="178409"/>
            <a:ext cx="1360389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es" sz="900">
                <a:solidFill>
                  <a:srgbClr val="231F2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16 de noviembre del 2021</a:t>
            </a:r>
            <a:endParaRPr sz="9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36516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（スペイン語）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0000"/>
              </a:lnSpc>
            </a:pPr>
            <a:r>
              <a:rPr lang="es" sz="8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del municipio</a:t>
            </a:r>
          </a:p>
          <a:p>
            <a:pPr algn="ctr" rtl="0">
              <a:lnSpc>
                <a:spcPct val="100000"/>
              </a:lnSpc>
            </a:pPr>
            <a:endParaRPr lang="es" sz="8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3063914"/>
            <a:ext cx="658304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*La fecha para </a:t>
            </a:r>
            <a:r>
              <a:rPr lang="es" sz="10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solicitar la cita varía según el municipio.</a:t>
            </a:r>
          </a:p>
          <a:p>
            <a:pPr marL="12700" rtl="0">
              <a:lnSpc>
                <a:spcPct val="150000"/>
              </a:lnSpc>
            </a:pPr>
            <a:r>
              <a:rPr lang="es" sz="10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*Las personas que tienen 18 años o más en el momento de vacunación podrán vacunarse.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es" sz="2000" b="1" dirty="0"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Recibirá un </a:t>
              </a:r>
              <a:r>
                <a:rPr lang="es" sz="20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cupón.</a:t>
              </a:r>
              <a:endParaRPr sz="2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es" sz="2000" b="1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1</a:t>
              </a:r>
              <a:endParaRPr sz="2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75147" y="3678211"/>
            <a:ext cx="60573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e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Encuentre un centro médico o un lugar de vacunación.</a:t>
            </a:r>
            <a:endParaRPr lang="ja-JP" altLang="en-US" sz="20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es" sz="2000" b="1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2</a:t>
            </a:r>
            <a:endParaRPr sz="20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721683" y="6533524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e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Solicite la cita y vacúnese.</a:t>
            </a:r>
            <a:endParaRPr lang="ja-JP" altLang="en-US" sz="20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83286" y="654960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e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3</a:t>
            </a:r>
            <a:endParaRPr sz="20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061720" y="6401521"/>
            <a:ext cx="9207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es" sz="16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Gratis</a:t>
            </a:r>
            <a:endParaRPr lang="ja-JP" altLang="en-US" sz="16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46273" y="7351192"/>
            <a:ext cx="5138858" cy="684402"/>
            <a:chOff x="546273" y="7536880"/>
            <a:chExt cx="5138858" cy="684402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6870" cy="303298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36880"/>
              <a:ext cx="1626870" cy="307758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563574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es" sz="1600" baseline="13888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 Medium" panose="020B0400000000000000" pitchFamily="34" charset="-128"/>
                  <a:cs typeface="Times New Roman" panose="02020603050405020304" pitchFamily="18" charset="0"/>
                </a:rPr>
                <a:t>Centro de atención</a:t>
              </a:r>
              <a:r>
                <a:rPr lang="es" sz="1600" baseline="13888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Yu Gothic Medium" panose="020B0400000000000000" pitchFamily="34" charset="-128"/>
                  <a:cs typeface="Times New Roman" panose="02020603050405020304" pitchFamily="18" charset="0"/>
                </a:rPr>
                <a:t>: </a:t>
              </a:r>
              <a:r>
                <a:rPr lang="es" sz="1700" b="1" dirty="0" smtClean="0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0000-0000-0000</a:t>
              </a:r>
              <a:endParaRPr sz="17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561633" y="7580463"/>
              <a:ext cx="1565578" cy="2320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900"/>
                </a:lnSpc>
                <a:spcBef>
                  <a:spcPts val="100"/>
                </a:spcBef>
              </a:pPr>
              <a:r>
                <a:rPr lang="es" sz="10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Lugares de vacunación autorizados por el municipio</a:t>
              </a:r>
              <a:endParaRPr sz="1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630757" y="7970767"/>
              <a:ext cx="1434917" cy="2320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900"/>
                </a:lnSpc>
                <a:spcBef>
                  <a:spcPts val="1300"/>
                </a:spcBef>
              </a:pPr>
              <a:r>
                <a:rPr lang="es" sz="10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Centro médico designado cercano a su residencia</a:t>
              </a:r>
              <a:endParaRPr sz="10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8900" y="7869904"/>
              <a:ext cx="3426231" cy="3513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es" sz="1800" b="1" baseline="2314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Solicite la cita directamente en el centro médico</a:t>
              </a:r>
            </a:p>
            <a:p>
              <a:pPr marL="38100" rtl="0">
                <a:lnSpc>
                  <a:spcPct val="100000"/>
                </a:lnSpc>
              </a:pPr>
              <a:r>
                <a:rPr lang="es" sz="1000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 Medium" panose="020B0400000000000000" pitchFamily="34" charset="-128"/>
                  <a:cs typeface="Times New Roman" panose="02020603050405020304" pitchFamily="18" charset="0"/>
                </a:rPr>
                <a:t>(por teléfono, internet, etc.)</a:t>
              </a:r>
              <a:endParaRPr sz="1000" dirty="0"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8896" y="9276549"/>
            <a:ext cx="6499860" cy="1095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*El sobre contiene </a:t>
            </a:r>
            <a:r>
              <a:rPr lang="es" sz="1400" b="1" baseline="6172" dirty="0">
                <a:solidFill>
                  <a:srgbClr val="ED1C24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«el Formulario de examen médico previo a la vacuna contra el nuevo coronavirus con el cupón impreso»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 y </a:t>
            </a:r>
            <a:r>
              <a:rPr lang="es" sz="1400" b="1" baseline="6172" dirty="0">
                <a:solidFill>
                  <a:srgbClr val="ED1C24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«el Certificado de vacunación»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. </a:t>
            </a:r>
            <a:r>
              <a:rPr lang="es" sz="1000" dirty="0"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Guárdelos en un lugar seguro y asegúrese de no perderlos.</a:t>
            </a:r>
            <a:endParaRPr sz="10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es" sz="1000" dirty="0"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(En algunos casos, el cupón y el certificado de vacunación vienen como un solo documento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.)</a:t>
            </a:r>
            <a:endParaRPr sz="10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*Tómese la temperatura en casa antes de vacunarse. Si tiene fiebre o si no se siente bien, no vaya a vacunarse y comuníquese con la oficina municipal o con el centro médico en donde solicitó la cita.</a:t>
            </a:r>
            <a:endParaRPr sz="10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*Por favor use </a:t>
            </a:r>
            <a:r>
              <a:rPr lang="es" sz="1600" b="1" u="sng" baseline="2777" dirty="0">
                <a:solidFill>
                  <a:srgbClr val="FF660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ropa que le permita descubrirse rápidamente los hombros</a:t>
            </a:r>
            <a:r>
              <a:rPr lang="es" sz="1000" dirty="0">
                <a:solidFill>
                  <a:srgbClr val="FF660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para facilitar la vacunación.</a:t>
            </a:r>
            <a:endParaRPr sz="10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796675" y="9058982"/>
            <a:ext cx="153740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rtl="0">
              <a:lnSpc>
                <a:spcPct val="100000"/>
              </a:lnSpc>
              <a:spcBef>
                <a:spcPts val="1095"/>
              </a:spcBef>
            </a:pPr>
            <a:r>
              <a:rPr lang="es" sz="8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Tarjeta de número personal, etc.</a:t>
            </a:r>
            <a:endParaRPr lang="ja-JP" altLang="en-US" sz="8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87998" y="8513735"/>
            <a:ext cx="856424" cy="464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ts val="9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es" sz="1050" b="1" dirty="0">
                <a:solidFill>
                  <a:schemeClr val="bg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Cosas que debe traer el d</a:t>
            </a:r>
            <a:r>
              <a:rPr lang="es-CO" sz="1050" b="1" dirty="0" err="1">
                <a:solidFill>
                  <a:schemeClr val="bg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ía</a:t>
            </a:r>
            <a:r>
              <a:rPr lang="es-CO" sz="1050" b="1" dirty="0">
                <a:solidFill>
                  <a:schemeClr val="bg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de la vacunación</a:t>
            </a:r>
            <a:endParaRPr sz="1400" b="1" dirty="0">
              <a:solidFill>
                <a:schemeClr val="bg1"/>
              </a:solidFill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41229" y="4218395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49835" y="4443285"/>
              <a:ext cx="983225" cy="983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695450" cy="548868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es" sz="900" b="1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Sitio web de información general sobre la vacunación</a:t>
              </a:r>
              <a:endParaRPr sz="9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es" sz="1100" b="1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«COVID-19 Vaccine Navi»</a:t>
              </a:r>
              <a:endParaRPr sz="11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es" sz="1000" b="1" u="sng">
                  <a:solidFill>
                    <a:srgbClr val="2E3092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https://v-sys.mhlw.go.jp</a:t>
              </a:r>
              <a:endParaRPr sz="1000" b="1" u="sng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95" y="8582485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7" y="6973059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379649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es" sz="15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＋</a:t>
            </a:r>
            <a:endParaRPr lang="ja-JP" altLang="en-US" sz="15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82" y="2306581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34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es" sz="12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Las personas que reciban el cupón podrán vacunarse.</a:t>
            </a:r>
            <a:endParaRPr sz="12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88013" y="1794476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es" sz="1400" b="1" dirty="0">
                  <a:solidFill>
                    <a:srgbClr val="231F20"/>
                  </a:solidFill>
                  <a:latin typeface="Times New Roman" panose="02020603050405020304" pitchFamily="18" charset="0"/>
                  <a:ea typeface="Yu Gothic" panose="020B0400000000000000" pitchFamily="34" charset="-128"/>
                  <a:cs typeface="Times New Roman" panose="02020603050405020304" pitchFamily="18" charset="0"/>
                </a:rPr>
                <a:t>Proceso de vacunación</a:t>
              </a:r>
              <a:endParaRPr sz="1400" b="1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905" y="-11367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4005" y="5643289"/>
            <a:ext cx="5687441" cy="1179831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153275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05829" y="5643276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197852" y="1441910"/>
            <a:ext cx="7161798" cy="1156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◎Vacunación en lugares distintos al lugar donde está registrado (dirección registrada)</a:t>
            </a:r>
            <a:endParaRPr sz="11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2700" rtl="0">
              <a:lnSpc>
                <a:spcPts val="1100"/>
              </a:lnSpc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・Si desea vacunarse en un centro médico u otra instalación especial en donde está hospitalizado o ingresado. </a:t>
            </a:r>
          </a:p>
          <a:p>
            <a:pPr marL="12700" indent="168275" rtl="0">
              <a:lnSpc>
                <a:spcPts val="1100"/>
              </a:lnSpc>
            </a:pP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➡ Consulte con el centro médico o con la instalación.</a:t>
            </a:r>
            <a:endParaRPr sz="1000" b="1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2700" rtl="0">
              <a:lnSpc>
                <a:spcPts val="1100"/>
              </a:lnSpc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・Si desea vacunarse en un centro médico en el que está recibiendo tratamiento para una afección subyacente </a:t>
            </a:r>
          </a:p>
          <a:p>
            <a:pPr marL="12700" indent="168275" rtl="0">
              <a:lnSpc>
                <a:spcPts val="1100"/>
              </a:lnSpc>
            </a:pP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➡ Consulte con el centro médico.</a:t>
            </a:r>
            <a:endParaRPr sz="1000" b="1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・Si reside en un lugar distinto a la dirección registrada</a:t>
            </a: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marL="158750" marR="1094740" indent="22225" rtl="0">
              <a:lnSpc>
                <a:spcPts val="1100"/>
              </a:lnSpc>
            </a:pPr>
            <a:r>
              <a:rPr lang="ja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➡ Hay posibilidad de que pueda vacunarse en la zona en la que realmente está residiendo. </a:t>
            </a:r>
            <a:endParaRPr lang="en-US" sz="1000" b="1" dirty="0">
              <a:solidFill>
                <a:srgbClr val="F7941D"/>
              </a:solidFill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　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Consulte el sitio web del municipio en donde realmente está residiendo, o en la ventanilla de consulta.</a:t>
            </a:r>
            <a:endParaRPr sz="1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189" y="7490933"/>
            <a:ext cx="34485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ts val="900"/>
              </a:lnSpc>
              <a:spcBef>
                <a:spcPts val="100"/>
              </a:spcBef>
            </a:pPr>
            <a:r>
              <a:rPr lang="es" sz="9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Para obtener información detallada sobre la efectividad y seguridad de la vacuna contra el nuevo coronavirus, vea la página "Acerca de la vacuna contra el nuevo coronavirus" del sitio web del Ministerio de Salud, Trabajo y</a:t>
            </a:r>
            <a:r>
              <a:rPr lang="es" sz="900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s" sz="9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Bienestar.</a:t>
            </a:r>
            <a:endParaRPr sz="9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s" sz="90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En caso de que no pueda acceder a este sitio web, consulte con su municipio.</a:t>
            </a:r>
            <a:endParaRPr sz="9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109180" y="7598086"/>
            <a:ext cx="1952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MHLW corona vacuna</a:t>
            </a:r>
            <a:endParaRPr lang="es" sz="1100" b="1" dirty="0">
              <a:solidFill>
                <a:schemeClr val="bg1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30944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s" sz="800" dirty="0">
                <a:solidFill>
                  <a:srgbClr val="231F20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Información de contacto para consultas</a:t>
            </a:r>
            <a:endParaRPr sz="800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49707" y="5977712"/>
            <a:ext cx="124681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ctr" rtl="0">
              <a:lnSpc>
                <a:spcPts val="1100"/>
              </a:lnSpc>
              <a:spcBef>
                <a:spcPts val="100"/>
              </a:spcBef>
            </a:pPr>
            <a:r>
              <a:rPr lang="es" sz="1050" b="1" dirty="0">
                <a:solidFill>
                  <a:schemeClr val="bg1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Por favor continúe tomando las medidas preventivas contra el contagio.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820527" y="6330273"/>
            <a:ext cx="714756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Lugares concurridos</a:t>
            </a:r>
            <a:endParaRPr sz="75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520041" y="6388048"/>
            <a:ext cx="621665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ts val="800"/>
              </a:lnSpc>
              <a:spcBef>
                <a:spcPts val="100"/>
              </a:spcBef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Póngase la mascarilla</a:t>
            </a:r>
            <a:endParaRPr sz="75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348272" y="6393582"/>
            <a:ext cx="732293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ts val="8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Lávese las manos con jabón</a:t>
            </a:r>
            <a:endParaRPr lang="en-US" altLang="ja-JP" sz="750" b="1" dirty="0">
              <a:solidFill>
                <a:srgbClr val="231F2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196398" y="2720592"/>
            <a:ext cx="7153636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◎Para vacunarse, es necesario obtener el consentimiento de la persona que va </a:t>
            </a:r>
            <a:r>
              <a:rPr lang="es" sz="11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 vacunarse.</a:t>
            </a:r>
            <a:endParaRPr lang="ja-JP" altLang="en-US" sz="1100" b="1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182563" marR="132080" indent="-3175" algn="just" rtl="0">
              <a:lnSpc>
                <a:spcPts val="1100"/>
              </a:lnSpc>
              <a:spcBef>
                <a:spcPts val="345"/>
              </a:spcBef>
            </a:pPr>
            <a:r>
              <a:rPr lang="es" sz="1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Por favor tome la decisión de vacunarse por voluntad propia y con plena conciencia sobre 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el efecto preventivo contra la infección y sobre los riesgos de sufrir efectos secundarios. No le pueden administrar la vacuna sin obtener su consentimiento.</a:t>
            </a:r>
            <a:endParaRPr lang="ja-JP" altLang="en-US" sz="1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160655" rtl="0">
              <a:lnSpc>
                <a:spcPts val="1100"/>
              </a:lnSpc>
              <a:spcBef>
                <a:spcPts val="360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No debe obligar a vacunarse ni a sus compañeros de trabajo ni a las personas cercanas a usted, ni tampoco debe discriminar a las personas que no se han vacunado.</a:t>
            </a:r>
            <a:endParaRPr sz="1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196849" y="3657779"/>
            <a:ext cx="7338399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◎Existe un sistema de ayuda en caso de sufrir daños en la salud por la </a:t>
            </a:r>
            <a:r>
              <a:rPr lang="es" sz="11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vacuna.</a:t>
            </a:r>
            <a:endParaRPr sz="1100" b="1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182563" marR="127000" rtl="0">
              <a:lnSpc>
                <a:spcPts val="1100"/>
              </a:lnSpc>
              <a:spcBef>
                <a:spcPts val="345"/>
              </a:spcBef>
            </a:pPr>
            <a:r>
              <a:rPr lang="es" sz="1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La vacuna puede causar daños en la salud (p. ej. enfermar, o provocar discapacidades, entre otros). Aunque resulta extremadamente </a:t>
            </a:r>
            <a:r>
              <a:rPr lang="ja-JP" altLang="en-US" sz="10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s" sz="10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raro </a:t>
            </a:r>
            <a:r>
              <a:rPr lang="es" sz="1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 dado que no es posible eliminar por completo el riesgo, se ha creado un sistema de ayudas.</a:t>
            </a:r>
          </a:p>
          <a:p>
            <a:pPr marL="21590" marR="127000" indent="163195" rtl="0">
              <a:lnSpc>
                <a:spcPts val="1100"/>
              </a:lnSpc>
              <a:spcBef>
                <a:spcPts val="345"/>
              </a:spcBef>
            </a:pPr>
            <a:r>
              <a:rPr lang="es" sz="1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Para más información acerca del procedimiento necesario para solicitar estas ayudas, consulte con el municipio en donde está registrado.</a:t>
            </a:r>
            <a:endParaRPr sz="1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182573" y="4464092"/>
            <a:ext cx="7168198" cy="112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563" indent="-169863" rtl="0">
              <a:lnSpc>
                <a:spcPct val="100000"/>
              </a:lnSpc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◎Por favor siga tomando las medidas preventivas contra el contagio, como el uso de la mascarilla, etc. aun después de vacunarse.</a:t>
            </a:r>
            <a:endParaRPr sz="1100" b="1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182563" marR="121285" indent="1588" rtl="0">
              <a:lnSpc>
                <a:spcPts val="1100"/>
              </a:lnSpc>
              <a:spcBef>
                <a:spcPts val="345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Aunque se ha </a:t>
            </a:r>
            <a:r>
              <a:rPr lang="es" sz="1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confirmado que la vacuna contra el nuevo coronavirus tiene un alto efecto preventivo, no significa que puede evitar al 100% el contagio. Además, pueden aparecer nuevas variantes del virus.</a:t>
            </a:r>
          </a:p>
          <a:p>
            <a:pPr marL="182563" marR="121285" indent="1588" rtl="0">
              <a:lnSpc>
                <a:spcPts val="1100"/>
              </a:lnSpc>
              <a:spcBef>
                <a:spcPts val="345"/>
              </a:spcBef>
            </a:pPr>
            <a:r>
              <a:rPr lang="es" sz="1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Por lo tanto, les pedimos que continúen tomando las medidas preventivas contra el contagio. Específicamente, evite las "3C (lugares concurridos, encuentros cercanos y espacios cerrados)", póngase siempre la mascarilla, lávese las manos con jabón y desinféctese bien los dedos y las manos con alcohol, entre otras.</a:t>
            </a:r>
            <a:endParaRPr sz="1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38" y="5781498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86" y="5783027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88" y="5777276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00" y="5762625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82" y="5792799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42" y="5785819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196850" y="346089"/>
            <a:ext cx="72390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es" sz="110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◎Personas a las que se les recomienda aplicarse la dosis de refuerzo</a:t>
            </a:r>
            <a:endParaRPr sz="110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marL="12700" rtl="0">
              <a:lnSpc>
                <a:spcPts val="1100"/>
              </a:lnSpc>
              <a:spcBef>
                <a:spcPts val="705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・Las </a:t>
            </a: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"personas que tienen alto riesgo de enfermarse gravemente"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como los ancianos, las personas con afecciones subyacentes, etc.</a:t>
            </a:r>
            <a:endParaRPr lang="ja-JP" altLang="en-US" sz="1000" b="1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82563" indent="-169863" rtl="0">
              <a:lnSpc>
                <a:spcPts val="1100"/>
              </a:lnSpc>
              <a:spcBef>
                <a:spcPts val="360"/>
              </a:spcBef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・Las </a:t>
            </a: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"personas que tienen mucho contacto con las personas que tienen alto riesgo de enfermarse gravemente"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como personas cercanas, ayudantes (cuidadores), etc.</a:t>
            </a:r>
            <a:endParaRPr lang="ja-JP" altLang="en-US" sz="1000" b="1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  <a:p>
            <a:pPr marL="182563" marR="1094740" indent="-171450" rtl="0">
              <a:lnSpc>
                <a:spcPts val="1100"/>
              </a:lnSpc>
            </a:pP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・Las </a:t>
            </a:r>
            <a:r>
              <a:rPr lang="es" sz="1000" b="1" dirty="0">
                <a:solidFill>
                  <a:srgbClr val="F7941D"/>
                </a:solidFill>
                <a:latin typeface="Times New Roman" panose="02020603050405020304" pitchFamily="18" charset="0"/>
                <a:ea typeface="Yu Gothic Medium" panose="020B0400000000000000" pitchFamily="34" charset="-128"/>
                <a:cs typeface="Times New Roman" panose="02020603050405020304" pitchFamily="18" charset="0"/>
              </a:rPr>
              <a:t>"personas que tienen alto riesgo por estar expuestas al virus debido a su trabajo" </a:t>
            </a:r>
            <a:r>
              <a:rPr lang="es" sz="1000" dirty="0">
                <a:solidFill>
                  <a:srgbClr val="231F20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como los profesionales de la salud, etc.</a:t>
            </a:r>
            <a:endParaRPr lang="ja-JP" altLang="en-US" sz="1000" b="1" dirty="0">
              <a:latin typeface="Times New Roman" panose="02020603050405020304" pitchFamily="18" charset="0"/>
              <a:ea typeface="Yu Gothic Medium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224362" y="6406594"/>
            <a:ext cx="9608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 rtl="0">
              <a:lnSpc>
                <a:spcPts val="8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Desinféctese bien los dedos y las manos con alcohol</a:t>
            </a:r>
            <a:endParaRPr lang="en-US" altLang="ja-JP" sz="750" b="1" dirty="0">
              <a:solidFill>
                <a:srgbClr val="231F20"/>
              </a:solidFill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9CFD5899-9280-4424-9A41-4B21A3F1E1AA}"/>
              </a:ext>
            </a:extLst>
          </p:cNvPr>
          <p:cNvSpPr txBox="1"/>
          <p:nvPr/>
        </p:nvSpPr>
        <p:spPr>
          <a:xfrm>
            <a:off x="1685281" y="6631767"/>
            <a:ext cx="3371227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rtl="0">
              <a:lnSpc>
                <a:spcPct val="100000"/>
              </a:lnSpc>
              <a:spcBef>
                <a:spcPts val="350"/>
              </a:spcBef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Evite las "3C (lugares concurridos, encuentros cercanos y espacios cerrados)"</a:t>
            </a:r>
            <a:endParaRPr sz="75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75ED08EC-74E8-4C6C-A7EF-BFC1757DD2E8}"/>
              </a:ext>
            </a:extLst>
          </p:cNvPr>
          <p:cNvSpPr txBox="1"/>
          <p:nvPr/>
        </p:nvSpPr>
        <p:spPr>
          <a:xfrm>
            <a:off x="2677596" y="6331475"/>
            <a:ext cx="657994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Encuentros cercanos</a:t>
            </a:r>
            <a:endParaRPr sz="75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AC8ACF21-4B1F-42F6-B483-A895E7A5DF84}"/>
              </a:ext>
            </a:extLst>
          </p:cNvPr>
          <p:cNvSpPr txBox="1"/>
          <p:nvPr/>
        </p:nvSpPr>
        <p:spPr>
          <a:xfrm>
            <a:off x="3619124" y="6337351"/>
            <a:ext cx="630855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es" sz="750" b="1" dirty="0">
                <a:solidFill>
                  <a:srgbClr val="231F20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Espacios cerrados</a:t>
            </a:r>
            <a:endParaRPr sz="750" b="1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A196E2DA-D33B-4788-A508-6FC39E10839A}"/>
              </a:ext>
            </a:extLst>
          </p:cNvPr>
          <p:cNvSpPr txBox="1"/>
          <p:nvPr/>
        </p:nvSpPr>
        <p:spPr>
          <a:xfrm>
            <a:off x="5642691" y="7603410"/>
            <a:ext cx="66173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es" sz="1100" b="1" dirty="0">
                <a:solidFill>
                  <a:schemeClr val="bg1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Buscar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PresentationFormat>ユーザー設定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MS PGothic</vt:lpstr>
      <vt:lpstr>Yu Gothic Medium</vt:lpstr>
      <vt:lpstr>メイリオ</vt:lpstr>
      <vt:lpstr>Yu Gothic</vt:lpstr>
      <vt:lpstr>Yu Gothic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modified xsi:type="dcterms:W3CDTF">2022-03-02T12:28:10Z</dcterms:modified>
</cp:coreProperties>
</file>