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7556500" cy="10693400"/>
  <p:notesSz cx="7556500" cy="10693400"/>
  <p:defaultTextStyle>
    <a:defPPr rtl="0">
      <a:defRPr lang="my-MM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ABEAE-60C0-4920-87C2-5EBA13F0DC92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8B9C-1413-45F2-A0A7-B35ABC09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8B9C-1413-45F2-A0A7-B35ABC09E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821" y="2005458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200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6593" y="8194955"/>
            <a:ext cx="649605" cy="769091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1739" y="8191631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33382"/>
              </p:ext>
            </p:extLst>
          </p:nvPr>
        </p:nvGraphicFramePr>
        <p:xfrm>
          <a:off x="577594" y="6423978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2650334" y="900285"/>
            <a:ext cx="211851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15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Covid-19 ကာကွယ်ဆေး </a:t>
            </a:r>
            <a:endParaRPr sz="15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740185" y="1216973"/>
            <a:ext cx="56900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my-mm" sz="16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ထပ်ဆောင်း </a:t>
            </a:r>
            <a:r>
              <a:rPr lang="my-mm" sz="16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(</a:t>
            </a:r>
            <a:r>
              <a:rPr lang="my-MM" sz="16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တတိယအ</a:t>
            </a:r>
            <a:r>
              <a:rPr lang="my-mm" sz="16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</a:t>
            </a:r>
            <a:r>
              <a:rPr lang="my-mm" sz="16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ြိမ</a:t>
            </a:r>
            <a:r>
              <a:rPr lang="my-mm" sz="16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်) </a:t>
            </a:r>
            <a:r>
              <a:rPr lang="my-mm" sz="16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ထိုးနှံမှုအတွက် အကြောင်းကြားခြင်း</a:t>
            </a:r>
            <a:endParaRPr sz="16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7" y="4199890"/>
            <a:ext cx="3186430" cy="1245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just" rtl="0">
              <a:lnSpc>
                <a:spcPct val="142800"/>
              </a:lnSpc>
              <a:spcBef>
                <a:spcPts val="100"/>
              </a:spcBef>
            </a:pP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မြို့နယ်ရပ်ကွက်ကျေးရွာရုံးမ</a:t>
            </a:r>
            <a:r>
              <a:rPr sz="800" b="1" dirty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ကြေညာချက်</a:t>
            </a:r>
            <a:r>
              <a:rPr sz="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sz="800" dirty="0">
                <a:solidFill>
                  <a:srgbClr val="FFC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အင်တာနက</a:t>
            </a:r>
            <a:r>
              <a:rPr sz="800" b="1" dirty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တို့တွင်၊ ကာကွယ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်ဆ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ေး ထိုးနှံနိုင်သော ဆေးကုသမှုအဖွဲ့အစည်းနှင့် ဆေးထိုးန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ှံ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ပေး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မည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့်နေရ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ာ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များ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ို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ကိုယ်တိုင်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ှာဖ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ွေကြ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ပါ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။ 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ထို့အပြင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sz="800" b="1" dirty="0" err="1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ေးကုသမှုဝန်ထမ်း</a:t>
            </a:r>
            <a:r>
              <a:rPr sz="800" b="1" dirty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စသည်တ</a:t>
            </a:r>
            <a:r>
              <a:rPr sz="800" b="1" dirty="0" err="1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ို</a:t>
            </a:r>
            <a:r>
              <a:rPr sz="800" b="1" dirty="0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my-MM" sz="800" b="1" dirty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my-MM" sz="800" b="1" dirty="0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sz="800" b="1" dirty="0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မိမိတ</a:t>
            </a:r>
            <a:r>
              <a:rPr sz="800" b="1" dirty="0" err="1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ို</a:t>
            </a:r>
            <a:r>
              <a:rPr sz="800" b="1" dirty="0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my-MM" sz="800" b="1" dirty="0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800" b="1" dirty="0" err="1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အလ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ုပ်လုပ</a:t>
            </a:r>
            <a:r>
              <a:rPr sz="800" b="1" dirty="0" err="1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်က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ိုင်နေသော</a:t>
            </a:r>
            <a:r>
              <a:rPr sz="800" b="1" dirty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ဆေးကုသမှုအဖွဲ့အစည်းတွင</a:t>
            </a:r>
            <a:r>
              <a:rPr sz="800" b="1" dirty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ဆေးထိုးနှံနိုင်သည</a:t>
            </a:r>
            <a:r>
              <a:rPr sz="800" b="1" dirty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sz="800" b="1" dirty="0" err="1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အခြေအန</a:t>
            </a:r>
            <a:r>
              <a:rPr sz="800" b="1" dirty="0" err="1" smtClean="0">
                <a:solidFill>
                  <a:schemeClr val="accent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ျားလည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်း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ှိပါသည်။</a:t>
            </a:r>
            <a:endParaRPr lang="en-US" altLang="ja-JP" sz="800" b="1" dirty="0">
              <a:solidFill>
                <a:srgbClr val="231F20"/>
              </a:solidFill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12700" marR="5080" indent="6350" algn="just" rtl="0">
              <a:lnSpc>
                <a:spcPct val="142800"/>
              </a:lnSpc>
              <a:spcBef>
                <a:spcPts val="100"/>
              </a:spcBef>
            </a:pP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အသေးစိတ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်က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ို မိမိတ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ို့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အလ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ုပ်လုပ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ကိုင်နေ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သည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့်နေရာတွင်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စုံစမ်းမေးမြန်း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ါ။</a:t>
            </a:r>
            <a:endParaRPr sz="8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74332" y="5389710"/>
            <a:ext cx="6337591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 rtl="0">
              <a:spcBef>
                <a:spcPts val="434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※ ဆေးကုသမှုအဖွဲ့အစည်းနှင့် ဆေးထိုးန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ှံ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ပေး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့်နေရာတို့ကို ရှာမတွေ့ပါက၊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မိမိတို့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န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ေထိုင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ရာ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မြို့နယ်ရပ်ကွက်ကျေးရွာရ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ုံး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သ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ို့ ဆက်သွယ်မေးမြန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်းန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ိုင်ပါသည်။</a:t>
            </a:r>
            <a:endParaRPr lang="en-US" sz="800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12700" algn="just" rtl="0">
              <a:spcBef>
                <a:spcPts val="434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※ ဆေးရုံတက်နေဆဲ /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ောင့်ရှောက်ရေးစင်တာတစ်ခုခုတွင် ရောက်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ှိနေသူများစသည်တို့မှလွဲ၍၊ နေထိုင်ခွ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င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ှတ်ပုံတင်ထားသည့် မြို့နယ်ရပ်ကွက်ကျေးရွာရုံး (စာရင်းသွင်းထ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ားသည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 နေထိုင်ရာဒေသ) တွင်သာ ကာကွယ်ဆေးကို ထိုးနှံရမည်မှာ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အခြေခံ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်းမျဥ်းဖြစ်သည်။</a:t>
            </a:r>
            <a:endParaRPr lang="en-US" sz="800" dirty="0">
              <a:solidFill>
                <a:srgbClr val="231F20"/>
              </a:solidFill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12700" algn="just" rtl="0">
              <a:spcBef>
                <a:spcPts val="434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　</a:t>
            </a:r>
            <a:r>
              <a:rPr lang="en-US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စာရင်းသွင်းထားသည့် နေထိုင်ရာဒေသမဟုတ်သော အခြားနေရ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ာ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တ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ွင် ကာကွယ်ဆေးထိုးနှံခြင်းနှင့် ပတ်သက်၍ နောက်ကျောစာမျက်နှာကို ကြည့်ပါ။</a:t>
            </a:r>
            <a:endParaRPr sz="800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12700" algn="just">
              <a:spcBef>
                <a:spcPts val="340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※ </a:t>
            </a:r>
            <a:r>
              <a:rPr lang="en-US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COVID-19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ာကွယ်ဆေးလမ်းညွှန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(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COVID-19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Vaccine Navi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)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တ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ွင် တိုက်ရိုက်ကြို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တင်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ာရင်းသွင်း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၍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မရန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ိုင်ပါ။</a:t>
            </a:r>
            <a:endParaRPr sz="800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687000" y="6455807"/>
            <a:ext cx="502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ထိုးနှံမှု ကုန်ကျစရိတ်</a:t>
            </a:r>
            <a:endParaRPr sz="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688670" y="6705143"/>
            <a:ext cx="11449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6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(အလုံးစုံ အများပြည်သူ ရန်ပုံငွေ) </a:t>
            </a:r>
            <a:endParaRPr sz="6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262541" y="8327449"/>
            <a:ext cx="4526832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my-mm" sz="105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・ဤအကြောင်းကြားစာ ပါဝင်သော </a:t>
            </a:r>
            <a:r>
              <a:rPr lang="my-mm" sz="1050" b="1" dirty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စာအိတ်ပါ စာရွက်စာတမ်း အစုံ</a:t>
            </a:r>
            <a:endParaRPr lang="ja-JP" altLang="en-US" sz="105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my-mm" sz="105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・</a:t>
            </a:r>
            <a:r>
              <a:rPr lang="my-mm" sz="1050" b="1" dirty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ကာယကံရှင</a:t>
            </a:r>
            <a:r>
              <a:rPr lang="my-mm" sz="1050" b="1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1050" b="1" dirty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ဖြစ်က</a:t>
            </a:r>
            <a:r>
              <a:rPr lang="my-MM" sz="1050" b="1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ြောင်း စိစစ်</a:t>
            </a:r>
            <a:r>
              <a:rPr lang="my-mm" sz="1050" b="1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အတည</a:t>
            </a:r>
            <a:r>
              <a:rPr lang="my-mm" sz="1050" b="1" dirty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်ပ</a:t>
            </a:r>
            <a:r>
              <a:rPr lang="my-mm" sz="1050" b="1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ြု</a:t>
            </a:r>
            <a:r>
              <a:rPr lang="my-MM" sz="1050" b="1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နိုင်သော အထောက်အထား</a:t>
            </a:r>
            <a:r>
              <a:rPr lang="my-mm" sz="1050" b="1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1050" b="1" dirty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(My Number Card ၊ ယာဥ်မောင်းလိုင်စင်၊ </a:t>
            </a:r>
            <a:r>
              <a:rPr lang="my-mm" sz="1050" b="1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</a:t>
            </a:r>
            <a:r>
              <a:rPr lang="my-mm" sz="1050" b="1" dirty="0">
                <a:solidFill>
                  <a:srgbClr val="ED1C24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ျန်းမာရေးအာမခံလက်မှတ် </a:t>
            </a:r>
            <a:r>
              <a:rPr lang="my-mm" sz="105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စသည်)</a:t>
            </a:r>
            <a:endParaRPr lang="ja-JP" altLang="en-US" sz="105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883364" y="8129009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7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စာအိတ်ပါ စာရွက်စာတမ်း အစုံ</a:t>
            </a:r>
            <a:endParaRPr sz="7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64853" y="6897069"/>
            <a:ext cx="5024210" cy="3738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ts val="1400"/>
              </a:lnSpc>
              <a:spcBef>
                <a:spcPts val="1590"/>
              </a:spcBef>
            </a:pP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မြို့နယ်ရပ်ကွက်ကျေးရွာရ</a:t>
            </a:r>
            <a:r>
              <a:rPr sz="105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ုံး</a:t>
            </a:r>
            <a:r>
              <a:rPr lang="my-MM" sz="105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sz="105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ို့မဟုတ</a:t>
            </a:r>
            <a:r>
              <a:rPr sz="105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05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r>
              <a:rPr sz="105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ကြိုတင်စာရင်းသွင်းမှု</a:t>
            </a:r>
            <a:r>
              <a:rPr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လက်ခ</a:t>
            </a:r>
            <a:r>
              <a:rPr sz="105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ံ</a:t>
            </a:r>
            <a:r>
              <a:rPr lang="my-MM" sz="105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ပေး</a:t>
            </a:r>
            <a:r>
              <a:rPr sz="105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န</a:t>
            </a: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ေသော</a:t>
            </a:r>
            <a:r>
              <a:rPr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ဆေးကုသမှု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အဖွဲ့အစည</a:t>
            </a:r>
            <a:r>
              <a:rPr sz="105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်း</a:t>
            </a:r>
            <a:r>
              <a:rPr lang="my-MM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my-MM" sz="105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ျားတွင်</a:t>
            </a:r>
            <a:r>
              <a:rPr sz="105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ဆက်သွယ်မေးမြန်းပ</a:t>
            </a:r>
            <a:r>
              <a:rPr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ါ။</a:t>
            </a:r>
            <a:endParaRPr sz="7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5759688" y="127521"/>
            <a:ext cx="1599962" cy="24580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50000"/>
              </a:lnSpc>
              <a:spcBef>
                <a:spcPts val="155"/>
              </a:spcBef>
            </a:pP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(</a:t>
            </a:r>
            <a:r>
              <a:rPr lang="my-MM" sz="900" dirty="0" smtClean="0"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၂၀၂၁</a:t>
            </a:r>
            <a:r>
              <a:rPr lang="my-mm" sz="900" dirty="0" smtClean="0"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ခုနှစ် နိုဝင်ဘာလ </a:t>
            </a:r>
            <a:r>
              <a:rPr lang="my-MM" sz="900" dirty="0" smtClean="0"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၁၆</a:t>
            </a:r>
            <a:r>
              <a:rPr lang="my-mm" sz="900" dirty="0" smtClean="0"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ရက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MS PGothic" panose="020B0600070205080204" pitchFamily="34" charset="-128"/>
                <a:cs typeface="Pyidaungsu" panose="020B0502040204020203" pitchFamily="34" charset="0"/>
              </a:rPr>
              <a:t>်)</a:t>
            </a:r>
            <a:endParaRPr sz="900" dirty="0">
              <a:latin typeface="Pyidaungsu" panose="020B0502040204020203" pitchFamily="34" charset="0"/>
              <a:ea typeface="MS PGothic" panose="020B0600070205080204" pitchFamily="34" charset="-128"/>
              <a:cs typeface="Pyidaungsu" panose="020B0502040204020203" pitchFamily="34" charset="0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67294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ミャンマ</a:t>
            </a: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ー語）</a:t>
            </a:r>
            <a:endParaRPr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ဒေသခံအစိုးရအဖွဲ့အမည်</a:t>
            </a:r>
            <a:endParaRPr lang="en-US" sz="800" dirty="0">
              <a:solidFill>
                <a:srgbClr val="231F2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>
              <a:lnSpc>
                <a:spcPct val="100000"/>
              </a:lnSpc>
            </a:pPr>
            <a:endParaRPr lang="en-US" sz="800" dirty="0">
              <a:solidFill>
                <a:srgbClr val="231F2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4" y="3063913"/>
            <a:ext cx="50739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※ ထပ်ဆောင်းထိုးနှံမှုအတွက် ကြိုတင်စာရင်းသွင်းလက်ခံမှု စတင်ချိန် စသည်တို့မှာ၊ မြို့နယ်ရပ်ကွက်ကျေးရ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ွာ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ရုံးများ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အလိုက် ကွဲပ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ြား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ှု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ရှိ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ပါလိမ့်မ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်။</a:t>
            </a:r>
          </a:p>
          <a:p>
            <a:pPr marL="12700" rtl="0">
              <a:lnSpc>
                <a:spcPct val="150000"/>
              </a:lnSpc>
            </a:pPr>
            <a:r>
              <a:rPr lang="my-mm" sz="800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※ ထိုးနှံမည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</a:t>
            </a:r>
            <a:r>
              <a:rPr lang="my-MM" sz="800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နေ့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ရက</a:t>
            </a:r>
            <a:r>
              <a:rPr lang="my-mm" sz="800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 အချိန်တွင် အသက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800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၁၈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နှစ်ကျော်ပြီး သူများသ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ာ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 smtClean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အက</a:t>
            </a:r>
            <a:r>
              <a:rPr lang="my-mm" sz="800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ျုံးဝင်ပါသည်။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my-mm" sz="17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ဆေးထိုးလက်မှတ် ရောက</a:t>
              </a:r>
              <a:r>
                <a:rPr lang="my-mm" sz="1700" b="1" dirty="0" smtClean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်လ</a:t>
              </a:r>
              <a:r>
                <a:rPr lang="my-mm" sz="17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ာပ</a:t>
              </a:r>
              <a:r>
                <a:rPr lang="my-mm" sz="1700" b="1" dirty="0" smtClean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ါမည်</a:t>
              </a:r>
              <a:endParaRPr sz="17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my-mm" sz="2000" b="1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1</a:t>
              </a:r>
              <a:endParaRPr sz="20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6006313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my-mm" sz="1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ဆေးကုသမှုအဖွဲ့အစည်း / ဆေးထိုးနှံမည့်နေရာကို ရှာဖ</a:t>
            </a:r>
            <a:r>
              <a:rPr lang="my-mm" sz="1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ွေ</a:t>
            </a:r>
            <a:r>
              <a:rPr lang="my-MM" sz="1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မည်</a:t>
            </a:r>
            <a:endParaRPr lang="ja-JP" altLang="en-US" sz="1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my-mm" sz="2000" b="1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2</a:t>
            </a:r>
            <a:endParaRPr sz="20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985393" y="6514667"/>
            <a:ext cx="5322379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my-mm" sz="1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ကြိုတင်စာရင်းသွင်းပြီး ကာကွယ်ဆေးထိုးမည်</a:t>
            </a:r>
            <a:endParaRPr lang="ja-JP" altLang="en-US" sz="1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601366" y="6499711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my-mm" sz="20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3</a:t>
            </a:r>
            <a:endParaRPr sz="20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22015" y="6461740"/>
            <a:ext cx="7441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my-mm" sz="20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အခမဲ့</a:t>
            </a:r>
            <a:endParaRPr lang="ja-JP" altLang="en-US" sz="20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46273" y="7324647"/>
            <a:ext cx="5061620" cy="764235"/>
            <a:chOff x="546273" y="7267789"/>
            <a:chExt cx="4733650" cy="764235"/>
          </a:xfrm>
        </p:grpSpPr>
        <p:sp>
          <p:nvSpPr>
            <p:cNvPr id="8" name="object 8"/>
            <p:cNvSpPr/>
            <p:nvPr/>
          </p:nvSpPr>
          <p:spPr>
            <a:xfrm>
              <a:off x="561634" y="7689717"/>
              <a:ext cx="1626870" cy="325112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267789"/>
              <a:ext cx="1626870" cy="373897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49068" y="7315707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my-mm" sz="1500" baseline="13888" dirty="0">
                  <a:solidFill>
                    <a:srgbClr val="231F20"/>
                  </a:solidFill>
                  <a:latin typeface="Pyidaungsu" panose="020B0502040204020203" pitchFamily="34" charset="0"/>
                  <a:ea typeface="Yu Gothic Medium" panose="020B0400000000000000" pitchFamily="34" charset="-128"/>
                  <a:cs typeface="Pyidaungsu" panose="020B0502040204020203" pitchFamily="34" charset="0"/>
                </a:rPr>
                <a:t>ဖုန်းခေါ်စင်တာ : </a:t>
              </a:r>
              <a:r>
                <a:rPr lang="my-mm" sz="17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0000-0000-0000</a:t>
              </a:r>
              <a:endParaRPr sz="17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27620" y="7335713"/>
              <a:ext cx="131699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my-mm" sz="8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မြို့နယ်ရပ်ကွက်ကျေးရွာရုံးရှိ ဆေးထိုးနှံမည့်နေရာ</a:t>
              </a:r>
              <a:endParaRPr sz="8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701213" y="7742919"/>
              <a:ext cx="147193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300"/>
                </a:spcBef>
              </a:pPr>
              <a:r>
                <a:rPr lang="my-mm" sz="8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နီးစပ်ရာ သတ်မှတ်ထားသော ဆေးကုသမှုအဖွဲ့အစည်း</a:t>
              </a:r>
              <a:endParaRPr sz="8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38734" y="7693470"/>
              <a:ext cx="3030855" cy="3385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ts val="800"/>
                </a:lnSpc>
                <a:spcBef>
                  <a:spcPts val="885"/>
                </a:spcBef>
              </a:pPr>
              <a:r>
                <a:rPr lang="my-mm" sz="1500" b="1" baseline="2314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ဆေးကုသမှုအဖွဲ့အစည်းထံ တိုက်ရိုက်ကြိုတင်စာရင်းသွင</a:t>
              </a:r>
              <a:r>
                <a:rPr lang="my-mm" sz="1500" b="1" baseline="2314" dirty="0" smtClean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်း</a:t>
              </a:r>
              <a:r>
                <a:rPr lang="my-MM" sz="1500" b="1" baseline="2314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ခြင</a:t>
              </a:r>
              <a:r>
                <a:rPr lang="my-MM" sz="1500" b="1" baseline="2314" dirty="0" smtClean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်း</a:t>
              </a:r>
              <a:endParaRPr lang="en-US" sz="1500" b="1" baseline="2314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  <a:p>
              <a:pPr marL="38100" rtl="0">
                <a:lnSpc>
                  <a:spcPts val="800"/>
                </a:lnSpc>
                <a:spcBef>
                  <a:spcPts val="885"/>
                </a:spcBef>
              </a:pPr>
              <a:r>
                <a:rPr lang="my-mm" sz="800" dirty="0">
                  <a:solidFill>
                    <a:srgbClr val="231F20"/>
                  </a:solidFill>
                  <a:latin typeface="Pyidaungsu" panose="020B0502040204020203" pitchFamily="34" charset="0"/>
                  <a:ea typeface="Yu Gothic Medium" panose="020B0400000000000000" pitchFamily="34" charset="-128"/>
                  <a:cs typeface="Pyidaungsu" panose="020B0502040204020203" pitchFamily="34" charset="0"/>
                </a:rPr>
                <a:t>(ဖုန်း၊ အင်တာနက်စသည်)</a:t>
              </a:r>
              <a:endParaRPr sz="800" dirty="0"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14566" y="9083034"/>
            <a:ext cx="6499860" cy="1506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just" rtl="0">
              <a:lnSpc>
                <a:spcPct val="100000"/>
              </a:lnSpc>
            </a:pP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※ စာအိတ်ထဲတွင်</a:t>
            </a:r>
            <a:r>
              <a:rPr lang="my-mm" sz="1350" b="1" baseline="6172" dirty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“ဆေးထိုးလက်မှတ</a:t>
            </a:r>
            <a:r>
              <a:rPr lang="my-mm" sz="1350" b="1" baseline="6172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1350" b="1" baseline="6172" dirty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1350" b="1" baseline="6172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ဟု</a:t>
            </a:r>
            <a:r>
              <a:rPr lang="my-mm" sz="1350" b="1" baseline="6172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ရ</a:t>
            </a:r>
            <a:r>
              <a:rPr lang="my-mm" sz="1350" b="1" baseline="6172" dirty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ိုက</a:t>
            </a:r>
            <a:r>
              <a:rPr lang="my-mm" sz="1350" b="1" baseline="6172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1350" b="1" baseline="6172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နှိပ်</a:t>
            </a:r>
            <a:r>
              <a:rPr lang="my-mm" sz="1350" b="1" baseline="6172" dirty="0" smtClean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ထ</a:t>
            </a:r>
            <a:r>
              <a:rPr lang="my-mm" sz="1350" b="1" baseline="6172" dirty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ားသော ဆေးစစ်စာရွက်”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နှင့် </a:t>
            </a:r>
            <a:r>
              <a:rPr lang="my-mm" sz="1350" b="1" baseline="6172" dirty="0">
                <a:solidFill>
                  <a:srgbClr val="ED1C24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“ကာကွယ်ဆေးထိုးနှံပြီးကြောင်းလက်မှတ်”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တို့ကို ထည့်ထားပါ</a:t>
            </a:r>
            <a:r>
              <a:rPr lang="en-US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</a:p>
          <a:p>
            <a:pPr marL="25400" algn="just" rtl="0">
              <a:lnSpc>
                <a:spcPct val="100000"/>
              </a:lnSpc>
            </a:pPr>
            <a:r>
              <a:rPr lang="en-US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   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သည်။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ပျက်စီး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ျောက်ဆုံးမှုမရှိစေရန်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ဂရုတစိုက်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သိမ်းဆည်းပါ။</a:t>
            </a:r>
            <a:endParaRPr sz="9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04139" algn="just" rtl="0">
              <a:lnSpc>
                <a:spcPct val="100000"/>
              </a:lnSpc>
              <a:spcBef>
                <a:spcPts val="335"/>
              </a:spcBef>
            </a:pPr>
            <a:r>
              <a:rPr lang="en-US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(ဆေးထိုးလက်မှတ်နှင့် ကာကွယ်ဆေးထိုးနှံပြီးကြောင်းလက်မှတ်တ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ို့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မှာ သီးခြားစီဖြစ်မနေဘဲ တစ်ခုတည်းအဖြစ်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ေါင်းထား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သည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့်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အရာများလည်း ရှိပါသည်။)</a:t>
            </a:r>
            <a:endParaRPr sz="9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40335" marR="137160" indent="-115570" algn="just" rtl="0">
              <a:lnSpc>
                <a:spcPct val="131200"/>
              </a:lnSpc>
              <a:spcBef>
                <a:spcPts val="5"/>
              </a:spcBef>
            </a:pP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※ ဆေးမထိုးမီတွင် မိမ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ိ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နေ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ိမ် စသည်တို့တွင် ကိုယ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ူချိန်ကို တိုင်းတာပြီး၊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သ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ိသ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ာ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ထင်ရှားစွာ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ကိုယ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ပူ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ချိန်မြင့်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န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ေပါက သို့မဟုတ်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ကိုယ်လက်    </a:t>
            </a:r>
          </a:p>
          <a:p>
            <a:pPr marL="140335" marR="137160" indent="-115570" algn="just" rtl="0">
              <a:lnSpc>
                <a:spcPct val="131200"/>
              </a:lnSpc>
              <a:spcBef>
                <a:spcPts val="5"/>
              </a:spcBef>
            </a:pP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   မအီမသာ ခံစား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နေ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ရ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ါက၊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ဆ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ေးထိုးနှံမှုက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ို မ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ပြု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တ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ော့ဘဲ ကြိုတင်စာရင်းသွင်းထားသော မြို့နယ်ရပ်ကွက်ကျေးရွာရုံး၏ ကောင်တာ သို့မဟုတ် </a:t>
            </a:r>
            <a:endParaRPr lang="my-MM" sz="900" dirty="0" smtClean="0">
              <a:solidFill>
                <a:srgbClr val="231F20"/>
              </a:solidFill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40335" marR="137160" indent="-115570" algn="just" rtl="0">
              <a:lnSpc>
                <a:spcPct val="131200"/>
              </a:lnSpc>
              <a:spcBef>
                <a:spcPts val="5"/>
              </a:spcBef>
            </a:pP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  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ဆ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ေးကုသမှုအဖွဲ့အစည်းထ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ံ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ဆက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်သွယ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အက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ြောင်းကြား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ါ။</a:t>
            </a:r>
            <a:endParaRPr sz="9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25400" algn="just" rtl="0">
              <a:lnSpc>
                <a:spcPct val="100000"/>
              </a:lnSpc>
              <a:spcBef>
                <a:spcPts val="285"/>
              </a:spcBef>
            </a:pP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※ ကာကွယ်ဆေးထိုးန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ှံ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စဉ်အချိန်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တ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ွင် </a:t>
            </a:r>
            <a:r>
              <a:rPr lang="my-mm" sz="1500" b="1" u="sng" baseline="2777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ပုခုံးကို </a:t>
            </a:r>
            <a:r>
              <a:rPr lang="my-MM" sz="1500" b="1" u="sng" baseline="2777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အလွယ်တကူ လှစ်</a:t>
            </a:r>
            <a:r>
              <a:rPr lang="my-mm" sz="1500" b="1" u="sng" baseline="2777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1500" b="1" u="sng" baseline="2777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ြနိုင</a:t>
            </a:r>
            <a:r>
              <a:rPr lang="my-mm" sz="1500" b="1" u="sng" baseline="2777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1500" b="1" u="sng" baseline="2777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မည့်</a:t>
            </a:r>
            <a:r>
              <a:rPr lang="my-mm" sz="1500" b="1" u="sng" baseline="2777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1500" b="1" u="sng" baseline="2777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အဝတ်အစား 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ဖြင့် လာရောက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ကြ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ပါ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ရန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 လေးစားစ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ွာ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တ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ောင်းဆိုအပ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</a:p>
          <a:p>
            <a:pPr marL="25400" algn="just" rtl="0">
              <a:lnSpc>
                <a:spcPct val="100000"/>
              </a:lnSpc>
              <a:spcBef>
                <a:spcPts val="285"/>
              </a:spcBef>
            </a:pP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   </a:t>
            </a:r>
            <a:r>
              <a:rPr lang="my-mm" sz="900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</a:t>
            </a:r>
            <a:r>
              <a:rPr lang="my-mm" sz="9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ါသည်။</a:t>
            </a:r>
            <a:endParaRPr sz="9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938335" y="8938324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  <a:spcBef>
                <a:spcPts val="1095"/>
              </a:spcBef>
            </a:pPr>
            <a:r>
              <a:rPr lang="my-mm" sz="7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My Number Card စသည်</a:t>
            </a:r>
            <a:endParaRPr lang="ja-JP" altLang="en-US" sz="7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601366" y="8166100"/>
            <a:ext cx="61868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ts val="14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my-mm" sz="700" b="1" dirty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ဆေးထိုး</a:t>
            </a:r>
            <a:r>
              <a:rPr lang="my-mm" sz="700" b="1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</a:t>
            </a:r>
            <a:r>
              <a:rPr lang="my-MM" sz="700" b="1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700" b="1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မည</a:t>
            </a:r>
            <a:r>
              <a:rPr lang="my-mm" sz="700" b="1" dirty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့်ရက်တွင် </a:t>
            </a:r>
            <a:endParaRPr sz="1000" b="1" dirty="0">
              <a:solidFill>
                <a:schemeClr val="bg1"/>
              </a:solidFill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  <a:p>
            <a:pPr algn="ctr" rtl="0">
              <a:lnSpc>
                <a:spcPts val="14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my-mm" sz="1100" b="1" baseline="15432" dirty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ယ</a:t>
            </a:r>
            <a:r>
              <a:rPr lang="my-mm" sz="1100" b="1" baseline="15432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ူ</a:t>
            </a:r>
            <a:r>
              <a:rPr lang="my-MM" sz="1100" b="1" baseline="15432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ဆောင်</a:t>
            </a:r>
            <a:r>
              <a:rPr lang="my-mm" sz="1100" b="1" baseline="15432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လ</a:t>
            </a:r>
            <a:r>
              <a:rPr lang="my-mm" sz="1100" b="1" baseline="15432" dirty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ာ</a:t>
            </a:r>
            <a:r>
              <a:rPr lang="my-mm" sz="1100" b="1" baseline="15432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</a:t>
            </a:r>
            <a:r>
              <a:rPr lang="my-MM" sz="1100" b="1" baseline="15432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1100" b="1" baseline="15432" dirty="0" smtClean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မည</a:t>
            </a:r>
            <a:r>
              <a:rPr lang="my-mm" sz="1100" b="1" baseline="15432" dirty="0">
                <a:solidFill>
                  <a:schemeClr val="bg1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့်အရာများ</a:t>
            </a:r>
            <a:endParaRPr sz="1000" b="1" dirty="0">
              <a:solidFill>
                <a:schemeClr val="bg1"/>
              </a:solidFill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38335" y="4420273"/>
              <a:ext cx="1043997" cy="10439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3951168" y="4458162"/>
              <a:ext cx="2085696" cy="60016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my-mm" sz="9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ဆေးထိုးနှံမှု အထွေထွေသတင်း</a:t>
              </a:r>
              <a:endParaRPr lang="en-US" sz="9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my-mm" sz="9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အချက်အလက် ဝက်ဘ်ဆိုက်</a:t>
              </a:r>
              <a:endParaRPr sz="9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my-mm" sz="11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"COVID-19 Vaccine Navi"</a:t>
              </a:r>
              <a:endParaRPr sz="11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my-mm" sz="1000" b="1" u="sng">
                  <a:solidFill>
                    <a:srgbClr val="2E3092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https://v-sys.mhlw.go.jp</a:t>
              </a:r>
              <a:endParaRPr sz="1000" b="1" u="sng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8428101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88" y="6908186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84472" y="8242300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my-mm" sz="15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＋</a:t>
            </a:r>
            <a:endParaRPr lang="ja-JP" altLang="en-US" sz="15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42" y="676331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53" y="2306340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42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my-mm" sz="11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ဆေးထိုးလက်မှတ် </a:t>
            </a:r>
            <a:r>
              <a:rPr lang="my-MM" sz="11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လက်ဝယ်</a:t>
            </a:r>
            <a:r>
              <a:rPr lang="my-mm" sz="11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</a:t>
            </a:r>
            <a:r>
              <a:rPr lang="my-mm" sz="11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ောက</a:t>
            </a:r>
            <a:r>
              <a:rPr lang="my-mm" sz="11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11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ရှိ</a:t>
            </a:r>
            <a:r>
              <a:rPr lang="my-mm" sz="11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သူ</a:t>
            </a:r>
            <a:r>
              <a:rPr lang="my-MM" sz="11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</a:t>
            </a:r>
            <a:r>
              <a:rPr lang="my-mm" sz="11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စ</a:t>
            </a:r>
            <a:r>
              <a:rPr lang="my-mm" sz="11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၍ ကာကွယ်ဆေး ထိုးနှံနိုင်ပါမည်။</a:t>
            </a:r>
            <a:endParaRPr sz="11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my-mm" sz="1200" b="1" dirty="0">
                  <a:solidFill>
                    <a:srgbClr val="231F20"/>
                  </a:solidFill>
                  <a:latin typeface="Pyidaungsu" panose="020B0502040204020203" pitchFamily="34" charset="0"/>
                  <a:ea typeface="Yu Gothic" panose="020B0400000000000000" pitchFamily="34" charset="-128"/>
                  <a:cs typeface="Pyidaungsu" panose="020B0502040204020203" pitchFamily="34" charset="0"/>
                </a:rPr>
                <a:t>ကာကွယ်ဆေး ထိုးနှံပုံအဆင့်ဆင့်</a:t>
              </a:r>
              <a:endParaRPr sz="1200" b="1" dirty="0"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427" y="291163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 sz="1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3176" y="6047021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6061075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203317" y="1342208"/>
            <a:ext cx="7162800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500"/>
              </a:lnSpc>
              <a:spcBef>
                <a:spcPts val="869"/>
              </a:spcBef>
            </a:pP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◎ နေထိုင်ခွင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 </a:t>
            </a: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မှတ်ပုံတင်ထားသည့်နေရာ (စာရင်းသွင်းထားသည့် နေထိုင်ရာဒေသ) မဟုတ်သော အခြားနေရာတွင် ကာကွယ်ဆေးထိုးနှံခြင်းနှင့် စပ်လျဥ်း၍</a:t>
            </a:r>
            <a:endParaRPr sz="1000" b="1" dirty="0">
              <a:solidFill>
                <a:srgbClr val="231F20"/>
              </a:solidFill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12700">
              <a:lnSpc>
                <a:spcPts val="1200"/>
              </a:lnSpc>
              <a:spcBef>
                <a:spcPts val="705"/>
              </a:spcBef>
            </a:pP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・ဆေးရုံ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တက်ရောက်နေဆဲ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/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ောင့်ရှောက်ရေးစင်တာ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စသည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့် ဆေးကုသမှုအဖွဲ့အစည်း သို့မဟုတ်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စင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်တ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ာများတ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ွ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င် ကာကွယ်ဆေး ထိုးနှံမည့်သ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ူ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➡ ဆေးကုသမှုအဖွဲ့အစည်း သို့မဟုတ် 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စင်တာများ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တ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ွင် ဆွေးနွေးတိုင်ပင်ပါ။</a:t>
            </a:r>
            <a:endParaRPr sz="800" b="1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2700" rtl="0">
              <a:lnSpc>
                <a:spcPts val="1200"/>
              </a:lnSpc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・ရောဂါအခံကြောင့်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ဆေး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က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ုသမှုခံယူနေဆဲ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ဆေးကုသမှုအဖွဲ့အစည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တ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ွင် ကာကွယ်ဆေး ထ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ိုး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နှံ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့်သ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ူ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ja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➡ ဆေးကုသမှုအဖွဲ့အစည်းတွင် ဆွေးနွေးတိုင်ပင်ပါ။</a:t>
            </a:r>
            <a:endParaRPr sz="800" b="1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60020" marR="1094740" indent="-147955" rtl="0">
              <a:lnSpc>
                <a:spcPts val="1200"/>
              </a:lnSpc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・ယခုန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ထိုင်လျက်ရှိ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့်နေရ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ာ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သည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 နေထိုင်ခွင့်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စာရင်းသွင်းထားသည့် နေထိုင်ရာဒေသနှင့် ကွဲပြားနေသ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ူ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➡ အမှန်တကယ် နေထိုင်နေသော ဒေသတွင် ကာကွယ်ဆေးထိုးနှံနိုင်သည့် အခါများလည်းရှိသည်။ </a:t>
            </a:r>
            <a:endParaRPr lang="en-US" sz="800" b="1" dirty="0">
              <a:solidFill>
                <a:srgbClr val="F7941D"/>
              </a:solidFill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60020" marR="1094740" indent="-147955" rtl="0">
              <a:lnSpc>
                <a:spcPts val="1200"/>
              </a:lnSpc>
            </a:pP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　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အမှန်တကယ် နေထိုင်နေသော မြို့နယ်ရပ်ကွက်ကျေးရွာရုံး home page တွင်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ဝင်ရ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ောက်ကြည့်ရှု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ခ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ြင်း သို့မဟုတ် တိုင်ပင်ခံကောင်တာတွင် ဆက်သွယ်မေးမြန်းပါ။</a:t>
            </a:r>
            <a:endParaRPr sz="800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79400" y="7492317"/>
            <a:ext cx="3448599" cy="435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>
              <a:lnSpc>
                <a:spcPct val="118100"/>
              </a:lnSpc>
              <a:spcBef>
                <a:spcPts val="100"/>
              </a:spcBef>
            </a:pP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C</a:t>
            </a:r>
            <a:r>
              <a:rPr lang="en-US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OVID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-19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ကာကွယ်ဆေး၏ ထိရောက်မှုနှင့် ဘေးကင်းမှုဆိုင်ရာ အသေးစိတ်အချက်</a:t>
            </a:r>
            <a:r>
              <a:rPr lang="en-US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အလက်များနှင့် စပ်လျဥ်း၍၊ ကျန်းမာရေး၊အလုပ်သမားနှင့် လူမှုဖူလုံရေး ဝန်ကြီးဌာန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en-US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Website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ှိ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"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C</a:t>
            </a:r>
            <a:r>
              <a:rPr lang="en-US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OVID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-19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ကာကွယ်ဆေးနှင့်ပတ်သက်၍" page ကို ကြည့်ရှုပါ။</a:t>
            </a:r>
            <a:endParaRPr sz="8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563405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-US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Website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က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ို ကြည့်၍မရနိုင်ပါက နေထိုင်နေသော မြို့နယ်ရပ်ကွက်ကျေးရွာရုံး စသည်တို့ထံ ဆွေးနွေးတိုင်ပင်ပါ။</a:t>
            </a:r>
            <a:endParaRPr sz="800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68764" y="7631793"/>
            <a:ext cx="15679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93850" algn="l"/>
              </a:tabLst>
            </a:pP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MHLW 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C</a:t>
            </a:r>
            <a:r>
              <a:rPr lang="en-US" sz="8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OVID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-19</a:t>
            </a:r>
            <a:r>
              <a:rPr lang="en-US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8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</a:t>
            </a:r>
            <a:r>
              <a:rPr lang="my-mm" sz="8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ာကွယ်ဆေး</a:t>
            </a:r>
            <a:endParaRPr lang="my-mm" sz="800" b="1" dirty="0">
              <a:solidFill>
                <a:schemeClr val="bg1"/>
              </a:solidFill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130894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ဆက်သွယ်ရန်လိပ်စာ</a:t>
            </a:r>
            <a:endParaRPr sz="800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400646" y="6241658"/>
            <a:ext cx="1199609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ctr" rtl="0">
              <a:lnSpc>
                <a:spcPct val="140400"/>
              </a:lnSpc>
              <a:spcBef>
                <a:spcPts val="100"/>
              </a:spcBef>
            </a:pPr>
            <a:r>
              <a:rPr lang="my-mm" sz="900" b="1" dirty="0">
                <a:solidFill>
                  <a:schemeClr val="bg1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ကူးစက်ရောဂါကာကွယ်ရေးအစီအမံများကို ဆက်လက်လုပ်ဆောင်ရန် မေတ္တာရပ်ခံပါသည်။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486202" y="6923559"/>
            <a:ext cx="3274135" cy="1654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 rtl="0">
              <a:lnSpc>
                <a:spcPct val="100000"/>
              </a:lnSpc>
              <a:spcBef>
                <a:spcPts val="350"/>
              </a:spcBef>
            </a:pP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“သတိ ၃ ရပ် (စုဝေးခြင်း・ထိတွေ့ခြင်း・အလုံပိတ်ခြင်း)” တို့ကို ရှောင်ကြဥ်မှု</a:t>
            </a:r>
            <a:endParaRPr sz="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348993" y="6742691"/>
            <a:ext cx="78610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နှာခေါင်းစည်းတပ်ခြင်း</a:t>
            </a:r>
            <a:endParaRPr sz="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197031" y="6715938"/>
            <a:ext cx="786100" cy="284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algn="ctr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လက်ကို ဆပ်ပြာဖြင့် ဆေးကြောခြင်း</a:t>
            </a:r>
            <a:endParaRPr lang="en-US" altLang="ja-JP" sz="700" b="1" dirty="0">
              <a:solidFill>
                <a:srgbClr val="231F20"/>
              </a:solidFill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186034" y="2950829"/>
            <a:ext cx="7173616" cy="68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◎ ကာကွယ်ဆေးထိုးနှံရန်အတွက် ကာယကံရှင်၏ သဘောတူညီမှု လိုအပ်ပါသည်။</a:t>
            </a:r>
            <a:endParaRPr lang="ja-JP" altLang="en-US" sz="1000" b="1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  <a:p>
            <a:pPr marL="19050" marR="132080" indent="160655" algn="just" rtl="0">
              <a:lnSpc>
                <a:spcPct val="129900"/>
              </a:lnSpc>
              <a:spcBef>
                <a:spcPts val="345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ကာကွယ်ဆေးထိုးနှံရာတွင် ကူးစက်ရောဂါကာကွယ်ခြင်း၏ အကျိုးသက်ရောက်မှုနှင့် ဘေးထွက်ဆိုးကျိုးတုံ့ပြန်မှု နှစ်ခုစလုံးနှင့်စပ်လျဥ်း၍ မှန်မှန်ကန်ကန် သိရှိနားလည်ပြီးမှသာ၊ ကိုယ်ပိုင်ဆန္ဒအပေါ်အခြေခံ၍ ကာကွယ်ဆေးထိုးနှံမှုကို ဆုံးဖြတ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ပါ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ရန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 မေတ္တာရပ်ခံပါသည်။ ထိုးနှံသူ၏ သဘောတူညီမှု မပ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ါ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ရှိ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ဘ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ဲ ဆေးထိုးန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ှံ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ပေးမည် မဟုတ်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ပ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ါ။</a:t>
            </a:r>
            <a:endParaRPr lang="ja-JP" altLang="en-US" sz="800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  <a:p>
            <a:pPr marL="160655" rtl="0">
              <a:lnSpc>
                <a:spcPct val="100000"/>
              </a:lnSpc>
              <a:spcBef>
                <a:spcPts val="360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လုပ်ငန်းခွင် သို့မဟုတ် ပတ်ဝန်းကျင်ရှိလူများမှ ဆေးထိုးရန်ဖိအားပေးခြင်း၊ ဆေးမထိုးထားသူကို ခွဲခြားဆက်ဆံခြင်းများ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ပ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ြုလုပ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သင့်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ပ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ါ။</a:t>
            </a:r>
            <a:endParaRPr sz="800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203317" y="3792680"/>
            <a:ext cx="7173616" cy="718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my-mm" sz="105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◎ </a:t>
            </a: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ကာကွယ်ဆေးထိုးနှံပြီး ကျန်းမာရေးဆိုင်ရာထိခိုက်မ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ှု</a:t>
            </a: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အတွက်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စရိတ်ခံစားခွင့်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စနစ</a:t>
            </a: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်ရှိပါသည်။</a:t>
            </a:r>
            <a:endParaRPr sz="1050" b="1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ကာကွယ်ဆေးထိုးနှံခြင်းသည် ကျန်းမာရေးဆိုင်ရာထိခိုက်မှု (ရောဂါဖြစ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ပွား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ခ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ြင်း၊ မသန်စွမ်းမှုကျန်ရှိခြင်း) ဖြစ်ပွားသည်မျိုး 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ှိ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တတ်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ပ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ါသည်။ အလွန်ရ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ှား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ှားပါးပါးဖြစ်ပေါ်တတ်ခြင်းမျိုး ဖြစ်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ော်လည်း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လုံးဝ ချုပ်ငြိမ်းသွားစေ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ရန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လုပ်ဆောင်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န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ိုင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ေးသည့်အတွက်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၊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စရိတ်ခံစားခွင့်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စနစ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်ကို ထားရှိထားခြင်းဖြစ်သည်။</a:t>
            </a: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လျှောက်ထားရန်လိုအပ်သောလုပ်ထုံးလုပ်နည်းများနှင့်စပ်လျဉ်း၍ နေထိုင်ခွင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့်မ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ှတ်ပုံတင်ထားသည့် မြို့နယ်ရပ်ကွက်ကျေးရွာရုံးနှင့် ဆွေးနွေးတိုင်ပင်ပါ။</a:t>
            </a:r>
            <a:endParaRPr sz="900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216476" y="4672774"/>
            <a:ext cx="701929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500"/>
              </a:lnSpc>
            </a:pPr>
            <a:r>
              <a:rPr lang="my-mm" sz="1050" b="1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◎ </a:t>
            </a: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ကာကွယ်ဆေးထိုးနှံပြီးနောက်တွင်လည်း နှာခေါင်းစည်းတပ်ခြင်းစသည့် ကူးစက်ရောဂါကာကွယ်ရေးအစီအမံများကို ဆက်လက်လုပ်ဆောင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ပါ</a:t>
            </a:r>
            <a:r>
              <a:rPr lang="my-mm" sz="10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ရန</a:t>
            </a: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် မေတ္တာရပ်ခံပါသည်။</a:t>
            </a:r>
            <a:endParaRPr sz="1000" b="1" dirty="0">
              <a:solidFill>
                <a:srgbClr val="231F20"/>
              </a:solidFill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C</a:t>
            </a:r>
            <a:r>
              <a:rPr lang="en-US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OVID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-19 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ကာကွယ်ဆေးသည် ကိုရိုန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ာ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ောဂါပိုး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က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ူးစက်မှု ဖြစ်ပွားခြင်းကိုကာကွယ်ရာတွင် ထိရောက်မှုမြင့်မားစွာရှိကြောင်း အတည်ပြုထားသော်လည်း၊ ၎င်း၏ထိရောက်မှုသည် 100% မဟုတ်ပါ။ ထို့အပြင် ဗိုင်းရပ်စ်အသွင်ကူးပြောင်းမ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ှု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အလ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ိုက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သက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်ရောက်မ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ှု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လည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်းရှိပါသည်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။</a:t>
            </a: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ထို့ကြောင့် အားလုံးကို ကူးစက်ရောဂါကာကွယ်ရေးအစီအမံများကို ဆက်လက်လုပ်ဆောင်ရန် မေတ္တာရပ်ခံပါသည်။ တိတိကျကျဆိုရလျှင် “Three Cs ： (Crowded places, Closed spaces and Close-contact settings)” တို့ကို ရှောင်ကြဥ်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ခြင်း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၊ နှာခေါင်းစည်းတပ်ခြင်း၊ လက်ကို ဆပ်ပြာဖြင့် ဆေးကြော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ခြင်းနှင့်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alcohol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ပါဝင်သော လက်သန့်စင်ဆေးရည်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ဖြင့် ပိုးသတ်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ခြင်း စ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သည့်အလေ့အထ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များကို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 ပြုလုပ်ရန် မေတ္တာရပ်ခံပါသည်။</a:t>
            </a:r>
            <a:endParaRPr sz="800" dirty="0">
              <a:latin typeface="Pyidaungsu" panose="020B0502040204020203" pitchFamily="34" charset="0"/>
              <a:ea typeface="游ゴシック" panose="020B0400000000000000" pitchFamily="50" charset="-128"/>
              <a:cs typeface="Pyidaungsu" panose="020B0502040204020203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24" y="6107709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6113660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27" y="6106855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4" y="6106378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6114368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6082205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196850" y="342321"/>
            <a:ext cx="71628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my-mm" sz="10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◎ အထူးသဖြင့် ထပ်ဆောင်းထိုးနှံရန် အကြံပြုလိုသူများ</a:t>
            </a:r>
            <a:endParaRPr sz="10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  <a:p>
            <a:pPr marL="12700" rtl="0">
              <a:lnSpc>
                <a:spcPts val="1200"/>
              </a:lnSpc>
              <a:spcBef>
                <a:spcPts val="705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・သက်ကြီးရွယ်အ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ို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များ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၊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အခြား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ောဂါအခံရှိနေသူစသည့် “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ပိုမိုပြင်းထန် ဆိုးရွားလာနိုင်ခြေ 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မြင့်မားသူ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မ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ျား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”</a:t>
            </a:r>
            <a:endParaRPr lang="ja-JP" altLang="en-US" sz="800" b="1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2700" rtl="0">
              <a:lnSpc>
                <a:spcPts val="1200"/>
              </a:lnSpc>
              <a:spcBef>
                <a:spcPts val="360"/>
              </a:spcBef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・ပိုမိုပြင်းထန် ဆိုးရွားလာနိုင်ခြေ 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မြင့်မား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သ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ူ၏ သက်ဆိုင်သူ / ပြုစုစောင့်ရှောက်နေသူ (ပြုစုစောင့်ရှောက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ရ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ေး</a:t>
            </a:r>
            <a:r>
              <a:rPr lang="my-mm" sz="800" dirty="0" smtClean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ဝန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်ထမ်းစသည်) စသည့် “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ပိုမိုပြင်းထန် ဆိုးရွားလာနိုင်ခြေ 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မြင့်မား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သ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ူနှင့် 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</a:p>
          <a:p>
            <a:pPr marL="12700" rtl="0">
              <a:lnSpc>
                <a:spcPts val="1200"/>
              </a:lnSpc>
              <a:spcBef>
                <a:spcPts val="360"/>
              </a:spcBef>
            </a:pP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   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တ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ိုက်ရိုက်ထိတွေ့ဆက်ဆံမှုများသူ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”</a:t>
            </a:r>
            <a:endParaRPr lang="ja-JP" altLang="en-US" sz="800" b="1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  <a:p>
            <a:pPr marL="160020" marR="1094740" indent="-147955" rtl="0">
              <a:lnSpc>
                <a:spcPts val="1200"/>
              </a:lnSpc>
            </a:pP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・ဆေးကုသမှုဝန်ထမ်း စသည့် “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လုပ်ငန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်း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သဘ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ောသဘာဝ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အရ 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ရောဂါပိုး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န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ှင့် ထိတွေ့နိုင်သည့်အန္တရာယ် မြင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့်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မား</a:t>
            </a:r>
            <a:r>
              <a:rPr lang="my-mm" sz="800" b="1" dirty="0" smtClean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သ</a:t>
            </a:r>
            <a:r>
              <a:rPr lang="my-mm" sz="800" b="1" dirty="0">
                <a:solidFill>
                  <a:srgbClr val="F7941D"/>
                </a:solidFill>
                <a:latin typeface="Pyidaungsu" panose="020B0502040204020203" pitchFamily="34" charset="0"/>
                <a:ea typeface="Yu Gothic Medium" panose="020B0400000000000000" pitchFamily="34" charset="-128"/>
                <a:cs typeface="Pyidaungsu" panose="020B0502040204020203" pitchFamily="34" charset="0"/>
              </a:rPr>
              <a:t>ောသူ</a:t>
            </a:r>
            <a:r>
              <a:rPr lang="my-mm" sz="800" dirty="0">
                <a:solidFill>
                  <a:srgbClr val="231F20"/>
                </a:solidFill>
                <a:latin typeface="Pyidaungsu" panose="020B0502040204020203" pitchFamily="34" charset="0"/>
                <a:ea typeface="游ゴシック" panose="020B0400000000000000" pitchFamily="50" charset="-128"/>
                <a:cs typeface="Pyidaungsu" panose="020B0502040204020203" pitchFamily="34" charset="0"/>
              </a:rPr>
              <a:t>”</a:t>
            </a:r>
            <a:endParaRPr lang="ja-JP" altLang="en-US" sz="800" b="1" dirty="0">
              <a:latin typeface="Pyidaungsu" panose="020B0502040204020203" pitchFamily="34" charset="0"/>
              <a:ea typeface="Yu Gothic Medium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5997096" y="6679249"/>
            <a:ext cx="1119514" cy="555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algn="ctr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en-US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A</a:t>
            </a:r>
            <a:r>
              <a:rPr lang="my-mm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lcohol</a:t>
            </a:r>
            <a:r>
              <a:rPr lang="my-MM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ပါဝင်သည့် လက်သန့်စင်ဆေးရည်</a:t>
            </a:r>
            <a:r>
              <a:rPr lang="my-mm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ဖ</a:t>
            </a: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ြင့် ပိုးသတ်သည</a:t>
            </a:r>
            <a:r>
              <a:rPr lang="my-mm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့်</a:t>
            </a:r>
            <a:r>
              <a:rPr lang="my-MM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 </a:t>
            </a:r>
            <a:r>
              <a:rPr lang="my-mm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အလ</a:t>
            </a: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ေ့အထ ပြုလုပ်ခြင်း</a:t>
            </a:r>
            <a:endParaRPr lang="en-US" altLang="ja-JP" sz="700" b="1" dirty="0">
              <a:solidFill>
                <a:srgbClr val="231F20"/>
              </a:solidFill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4B72530C-3A93-4601-84C9-1780B82FDFF4}"/>
              </a:ext>
            </a:extLst>
          </p:cNvPr>
          <p:cNvSpPr txBox="1"/>
          <p:nvPr/>
        </p:nvSpPr>
        <p:spPr>
          <a:xfrm>
            <a:off x="1863072" y="6666804"/>
            <a:ext cx="690147" cy="1654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လူစုလူဝေးနေရာ</a:t>
            </a:r>
            <a:endParaRPr sz="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861ADC8A-B713-41F2-9CDD-CDE22BF1F63B}"/>
              </a:ext>
            </a:extLst>
          </p:cNvPr>
          <p:cNvSpPr txBox="1"/>
          <p:nvPr/>
        </p:nvSpPr>
        <p:spPr>
          <a:xfrm>
            <a:off x="2515841" y="6657595"/>
            <a:ext cx="957962" cy="27315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my-MM" sz="700" b="1" dirty="0" smtClean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တစ်ဦးနှင့်တစ်ဦး နီးကပ်စွာ ပြောဆိုဆက်ဆံခြင်း</a:t>
            </a:r>
            <a:endParaRPr sz="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3F9887CE-3DF1-4F6E-8533-34F71E0470BB}"/>
              </a:ext>
            </a:extLst>
          </p:cNvPr>
          <p:cNvSpPr txBox="1"/>
          <p:nvPr/>
        </p:nvSpPr>
        <p:spPr>
          <a:xfrm>
            <a:off x="3457148" y="6690859"/>
            <a:ext cx="875177" cy="1654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my-mm" sz="700" b="1" dirty="0">
                <a:solidFill>
                  <a:srgbClr val="231F20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အလုံပိတ်နေသောနေရာ</a:t>
            </a:r>
            <a:endParaRPr sz="700" b="1" dirty="0">
              <a:latin typeface="Pyidaungsu" panose="020B0502040204020203" pitchFamily="34" charset="0"/>
              <a:ea typeface="Yu Gothic" panose="020B0400000000000000" pitchFamily="34" charset="-128"/>
              <a:cs typeface="Pyidaungsu" panose="020B0502040204020203" pitchFamily="34" charset="0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225B9565-12E6-4317-996A-A483971DE862}"/>
              </a:ext>
            </a:extLst>
          </p:cNvPr>
          <p:cNvSpPr txBox="1"/>
          <p:nvPr/>
        </p:nvSpPr>
        <p:spPr>
          <a:xfrm>
            <a:off x="5661754" y="7572310"/>
            <a:ext cx="3670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my-mm" sz="1100" b="1" dirty="0">
                <a:solidFill>
                  <a:schemeClr val="bg1"/>
                </a:solidFill>
                <a:latin typeface="Pyidaungsu" panose="020B0502040204020203" pitchFamily="34" charset="0"/>
                <a:ea typeface="Yu Gothic" panose="020B0400000000000000" pitchFamily="34" charset="-128"/>
                <a:cs typeface="Pyidaungsu" panose="020B0502040204020203" pitchFamily="34" charset="0"/>
              </a:rPr>
              <a:t>ရှာဖွေ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4341</Words>
  <Application>Microsoft Office PowerPoint</Application>
  <PresentationFormat>ユーザー設定</PresentationFormat>
  <Paragraphs>83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MS PGothic</vt:lpstr>
      <vt:lpstr>Pyidaungsu</vt:lpstr>
      <vt:lpstr>Yu Gothic Medium</vt:lpstr>
      <vt:lpstr>メイリオ</vt:lpstr>
      <vt:lpstr>游ゴシック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2022-03-08T12:42:53Z</dcterms:modified>
</cp:coreProperties>
</file>