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7556500" cy="10693400"/>
  <p:defaultTextStyle>
    <a:defPPr rtl="0">
      <a:defRPr lang="zh-CN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B37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3"/>
    <p:restoredTop sz="94679"/>
  </p:normalViewPr>
  <p:slideViewPr>
    <p:cSldViewPr>
      <p:cViewPr>
        <p:scale>
          <a:sx n="150" d="100"/>
          <a:sy n="150" d="100"/>
        </p:scale>
        <p:origin x="-78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A55638-820B-5B44-92E6-92DE025D1F07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hans"/>
              <a:t>マスター テキストの書式設定</a:t>
            </a:r>
          </a:p>
          <a:p>
            <a:pPr lvl="1" rtl="0"/>
            <a:r>
              <a:rPr lang="zh-hans"/>
              <a:t>第 2 レベル</a:t>
            </a:r>
          </a:p>
          <a:p>
            <a:pPr lvl="2" rtl="0"/>
            <a:r>
              <a:rPr lang="zh-hans"/>
              <a:t>第 3 レベル</a:t>
            </a:r>
          </a:p>
          <a:p>
            <a:pPr lvl="3" rtl="0"/>
            <a:r>
              <a:rPr lang="zh-hans"/>
              <a:t>第 4 レベル</a:t>
            </a:r>
          </a:p>
          <a:p>
            <a:pPr lvl="4" rtl="0"/>
            <a:r>
              <a:rPr lang="zh-hans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2C548CBD-DE2D-F840-AEA9-5C0BECAB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4" y="12700"/>
            <a:ext cx="7556500" cy="1068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449604" y="482257"/>
            <a:ext cx="265729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480" algn="ctr" rtl="0">
              <a:lnSpc>
                <a:spcPct val="100000"/>
              </a:lnSpc>
              <a:spcBef>
                <a:spcPts val="100"/>
              </a:spcBef>
            </a:pPr>
            <a:r>
              <a:rPr lang="zh-hans" sz="1400" b="1" kern="0">
                <a:solidFill>
                  <a:schemeClr val="bg1"/>
                </a:solidFill>
                <a:latin typeface="+mj-ea"/>
                <a:ea typeface="+mj-ea"/>
                <a:cs typeface="HGPGothicE"/>
              </a:rPr>
              <a:t>致5至11岁的儿童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187" y="1654530"/>
            <a:ext cx="3128507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rtl="0">
              <a:lnSpc>
                <a:spcPct val="100000"/>
              </a:lnSpc>
              <a:spcBef>
                <a:spcPts val="100"/>
              </a:spcBef>
            </a:pPr>
            <a:r>
              <a:rPr lang="zh-hans" sz="1300" b="1" kern="0">
                <a:solidFill>
                  <a:schemeClr val="bg1"/>
                </a:solidFill>
                <a:latin typeface="+mj-ea"/>
                <a:ea typeface="+mj-ea"/>
                <a:cs typeface="HGPGothicE"/>
              </a:rPr>
              <a:t>为什么要接种新冠疫苗呢？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13525" y="4286242"/>
            <a:ext cx="244094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459"/>
              </a:spcBef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疫苗打在肩膀处。</a:t>
            </a:r>
            <a:endParaRPr sz="1000" kern="0" dirty="0">
              <a:latin typeface="+mj-ea"/>
              <a:ea typeface="+mj-ea"/>
              <a:cs typeface="A-OTF UD Shin Maru Go Pr6N"/>
            </a:endParaRPr>
          </a:p>
          <a:p>
            <a:pPr marL="15875" rtl="0">
              <a:lnSpc>
                <a:spcPct val="100000"/>
              </a:lnSpc>
              <a:spcBef>
                <a:spcPts val="355"/>
              </a:spcBef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请穿着容易露出肩膀的衣服去打疫苗。</a:t>
            </a:r>
            <a:endParaRPr sz="100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7105" y="4893827"/>
            <a:ext cx="2085296" cy="1060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890" marR="5080" indent="-123825" rtl="0">
              <a:lnSpc>
                <a:spcPct val="129900"/>
              </a:lnSpc>
              <a:spcBef>
                <a:spcPts val="100"/>
              </a:spcBef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◎打完疫苗后，要坐着等待15分钟以上，看会不会有不舒服的感觉。</a:t>
            </a:r>
            <a:endParaRPr sz="1000" kern="0" dirty="0">
              <a:latin typeface="+mj-ea"/>
              <a:ea typeface="+mj-ea"/>
              <a:cs typeface="A-OTF UD Shin Maru Go Pr6N"/>
            </a:endParaRPr>
          </a:p>
          <a:p>
            <a:pPr marL="77470" rtl="0">
              <a:lnSpc>
                <a:spcPct val="100000"/>
              </a:lnSpc>
              <a:spcBef>
                <a:spcPts val="370"/>
              </a:spcBef>
            </a:pPr>
            <a:r>
              <a:rPr lang="zh-hans" sz="9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（也可能要等待30分钟）</a:t>
            </a:r>
            <a:endParaRPr sz="900" kern="0" dirty="0">
              <a:latin typeface="+mj-ea"/>
              <a:ea typeface="+mj-ea"/>
              <a:cs typeface="A-OTF UD Shin Maru Go Pr6N"/>
            </a:endParaRPr>
          </a:p>
          <a:p>
            <a:pPr marL="127635" marR="48260" indent="-115570" algn="just" rtl="0">
              <a:lnSpc>
                <a:spcPct val="129900"/>
              </a:lnSpc>
              <a:spcBef>
                <a:spcPts val="695"/>
              </a:spcBef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◎当天可以洗澡，也可以正常生活，但是不要剧烈运动。</a:t>
            </a:r>
            <a:endParaRPr sz="100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10288" y="4893777"/>
            <a:ext cx="2354580" cy="3803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 algn="just" rtl="0">
              <a:lnSpc>
                <a:spcPct val="129900"/>
              </a:lnSpc>
              <a:spcBef>
                <a:spcPts val="100"/>
              </a:spcBef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◎打疫苗后可能会出现下面这些症状，但是两三天左右便会自然消失。</a:t>
            </a:r>
            <a:endParaRPr sz="100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3392" y="3676824"/>
            <a:ext cx="389509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459"/>
              </a:spcBef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如果发烧37.5℃以上，或者身体感到不舒服，</a:t>
            </a:r>
            <a:endParaRPr sz="1000" kern="0" dirty="0">
              <a:latin typeface="+mj-ea"/>
              <a:ea typeface="+mj-ea"/>
              <a:cs typeface="A-OTF UD Shin Maru Go Pr6N"/>
            </a:endParaRPr>
          </a:p>
          <a:p>
            <a:pPr marL="12700" rtl="0">
              <a:lnSpc>
                <a:spcPct val="100000"/>
              </a:lnSpc>
              <a:spcBef>
                <a:spcPts val="355"/>
              </a:spcBef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就不能打疫苗了，所以要告诉家人哦。</a:t>
            </a:r>
            <a:endParaRPr sz="100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8541" y="3743951"/>
            <a:ext cx="6369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zh-hans" sz="1200" kern="0">
                <a:solidFill>
                  <a:srgbClr val="DE6B37"/>
                </a:solidFill>
                <a:latin typeface="+mj-ea"/>
                <a:ea typeface="+mj-ea"/>
                <a:cs typeface="HGPGothicE"/>
              </a:rPr>
              <a:t>打疫苗前</a:t>
            </a:r>
            <a:endParaRPr sz="1200" kern="0">
              <a:latin typeface="+mj-ea"/>
              <a:ea typeface="+mj-ea"/>
              <a:cs typeface="HGPGothic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8574" y="4380834"/>
            <a:ext cx="6369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zh-hans" sz="1200" kern="0">
                <a:solidFill>
                  <a:srgbClr val="DE6B37"/>
                </a:solidFill>
                <a:latin typeface="+mj-ea"/>
                <a:ea typeface="+mj-ea"/>
                <a:cs typeface="HGPGothicE"/>
              </a:rPr>
              <a:t>打疫苗时</a:t>
            </a:r>
            <a:endParaRPr sz="1200" kern="0">
              <a:latin typeface="+mj-ea"/>
              <a:ea typeface="+mj-ea"/>
              <a:cs typeface="HGPGothic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8602" y="5434837"/>
            <a:ext cx="6464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zh-hans" sz="1200" kern="0">
                <a:solidFill>
                  <a:srgbClr val="DE6B37"/>
                </a:solidFill>
                <a:latin typeface="+mj-ea"/>
                <a:ea typeface="+mj-ea"/>
                <a:cs typeface="HGPGothicE"/>
              </a:rPr>
              <a:t>打完疫苗后</a:t>
            </a:r>
            <a:endParaRPr sz="1200" kern="0">
              <a:latin typeface="+mj-ea"/>
              <a:ea typeface="+mj-ea"/>
              <a:cs typeface="HGPGothic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3540" y="6805021"/>
            <a:ext cx="6100307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95"/>
              </a:spcBef>
            </a:pPr>
            <a:r>
              <a:rPr lang="zh-hans" sz="1500" b="1" kern="0">
                <a:solidFill>
                  <a:srgbClr val="221815"/>
                </a:solidFill>
                <a:latin typeface="+mj-ea"/>
                <a:ea typeface="+mj-ea"/>
                <a:cs typeface="HGPGothicE"/>
              </a:rPr>
              <a:t>如果有这些症状，要告诉家人或周围的大人。</a:t>
            </a:r>
            <a:endParaRPr sz="1500" b="1" kern="0" dirty="0">
              <a:latin typeface="+mj-ea"/>
              <a:ea typeface="+mj-ea"/>
              <a:cs typeface="HGPGothic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0308" y="7235813"/>
            <a:ext cx="135534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785"/>
              </a:spcBef>
            </a:pPr>
            <a:r>
              <a:rPr lang="zh-hans" sz="1200" b="1" kern="0">
                <a:solidFill>
                  <a:srgbClr val="DE6B37"/>
                </a:solidFill>
                <a:latin typeface="+mj-ea"/>
                <a:ea typeface="+mj-ea"/>
                <a:cs typeface="HGPGothicE"/>
              </a:rPr>
              <a:t>●刚打完疫苗后</a:t>
            </a:r>
            <a:endParaRPr sz="1200" b="1" kern="0" dirty="0">
              <a:latin typeface="+mj-ea"/>
              <a:ea typeface="+mj-ea"/>
              <a:cs typeface="HGPGothic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75049" y="7510967"/>
            <a:ext cx="3292671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600"/>
              </a:spcBef>
              <a:tabLst>
                <a:tab pos="635635" algn="l"/>
                <a:tab pos="1555115" algn="l"/>
                <a:tab pos="2483485" algn="l"/>
              </a:tabLst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◯发烧	◯头疼	◯胸口疼	◯呼吸不顺畅</a:t>
            </a:r>
            <a:endParaRPr sz="1000" kern="0" dirty="0">
              <a:latin typeface="+mj-ea"/>
              <a:ea typeface="+mj-ea"/>
              <a:cs typeface="A-OTF UD Shin Maru Go Pr6N"/>
            </a:endParaRPr>
          </a:p>
          <a:p>
            <a:pPr marL="12700" rtl="0">
              <a:lnSpc>
                <a:spcPct val="100000"/>
              </a:lnSpc>
              <a:spcBef>
                <a:spcPts val="500"/>
              </a:spcBef>
              <a:tabLst>
                <a:tab pos="635635" algn="l"/>
                <a:tab pos="1555115" algn="l"/>
              </a:tabLst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◯觉得累    ◯发冷	◯心跳快</a:t>
            </a:r>
            <a:endParaRPr sz="100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9752" y="7230487"/>
            <a:ext cx="222769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zh-hans" sz="1200" b="1" kern="0">
                <a:solidFill>
                  <a:srgbClr val="DE6B37"/>
                </a:solidFill>
                <a:latin typeface="+mj-ea"/>
                <a:ea typeface="+mj-ea"/>
                <a:cs typeface="HGPGothicE"/>
              </a:rPr>
              <a:t>●从打疫苗当天起4天之内 </a:t>
            </a:r>
            <a:endParaRPr sz="1200" b="1" kern="0" dirty="0">
              <a:latin typeface="+mj-ea"/>
              <a:ea typeface="+mj-ea"/>
              <a:cs typeface="HGPGothicE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7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+mj-ea"/>
                <a:ea typeface="+mj-ea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+mj-ea"/>
                <a:ea typeface="+mj-ea"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423620" y="8845224"/>
            <a:ext cx="286014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  <a:spcBef>
                <a:spcPts val="115"/>
              </a:spcBef>
            </a:pPr>
            <a:r>
              <a:rPr lang="zh-hans" sz="1450" b="1" kern="0">
                <a:solidFill>
                  <a:schemeClr val="bg1"/>
                </a:solidFill>
                <a:latin typeface="+mj-ea"/>
                <a:ea typeface="+mj-ea"/>
                <a:cs typeface="HGPGothicE"/>
              </a:rPr>
              <a:t>这件事很重要，请</a:t>
            </a:r>
            <a:r>
              <a:rPr lang="zh-CN" altLang="en-US" sz="1450" b="1" kern="0">
                <a:solidFill>
                  <a:schemeClr val="bg1"/>
                </a:solidFill>
                <a:latin typeface="+mj-ea"/>
                <a:ea typeface="+mj-ea"/>
                <a:cs typeface="HGPGothicE"/>
              </a:rPr>
              <a:t>好好</a:t>
            </a:r>
            <a:r>
              <a:rPr lang="zh-hans" sz="1450" b="1" kern="0">
                <a:solidFill>
                  <a:schemeClr val="bg1"/>
                </a:solidFill>
                <a:latin typeface="+mj-ea"/>
                <a:ea typeface="+mj-ea"/>
                <a:cs typeface="HGPGothicE"/>
              </a:rPr>
              <a:t>遵守。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31936" y="261997"/>
            <a:ext cx="982344" cy="196662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rtl="0">
              <a:lnSpc>
                <a:spcPct val="100000"/>
              </a:lnSpc>
              <a:spcBef>
                <a:spcPts val="220"/>
              </a:spcBef>
            </a:pPr>
            <a:r>
              <a:rPr lang="zh-hans" sz="900" kern="0">
                <a:solidFill>
                  <a:schemeClr val="bg1"/>
                </a:solidFill>
                <a:latin typeface="+mj-ea"/>
                <a:ea typeface="+mj-ea"/>
                <a:cs typeface="ＭＳ ゴシック"/>
              </a:rPr>
              <a:t>2022年2月10日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49743595-0AAF-C041-BC17-C05303AD4B51}"/>
              </a:ext>
            </a:extLst>
          </p:cNvPr>
          <p:cNvSpPr txBox="1"/>
          <p:nvPr/>
        </p:nvSpPr>
        <p:spPr>
          <a:xfrm>
            <a:off x="1488780" y="1009560"/>
            <a:ext cx="457894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zh-hans" sz="1700" b="1" kern="0">
                <a:solidFill>
                  <a:srgbClr val="221815"/>
                </a:solidFill>
                <a:latin typeface="+mj-ea"/>
                <a:ea typeface="+mj-ea"/>
                <a:cs typeface="HGPGothicE"/>
              </a:rPr>
              <a:t>新冠疫苗接种说明书 </a:t>
            </a:r>
            <a:endParaRPr sz="1700" b="1" kern="0" dirty="0">
              <a:latin typeface="+mj-ea"/>
              <a:ea typeface="+mj-ea"/>
              <a:cs typeface="HGPGothicE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776CF302-F79C-4F4D-8536-D2784F7BBB62}"/>
              </a:ext>
            </a:extLst>
          </p:cNvPr>
          <p:cNvSpPr txBox="1"/>
          <p:nvPr/>
        </p:nvSpPr>
        <p:spPr>
          <a:xfrm>
            <a:off x="649743" y="1976044"/>
            <a:ext cx="5512435" cy="10407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1240"/>
              </a:spcBef>
            </a:pPr>
            <a:r>
              <a:rPr lang="zh-hans" sz="1000" kern="0" dirty="0">
                <a:latin typeface="+mj-ea"/>
                <a:ea typeface="+mj-ea"/>
                <a:cs typeface="A-OTF UD Shin Maru Go Pr6N"/>
              </a:rPr>
              <a:t>如果新冠病毒进入我们的身体里，变得越来越多，</a:t>
            </a:r>
            <a:endParaRPr sz="1000" kern="0" dirty="0">
              <a:latin typeface="+mj-ea"/>
              <a:ea typeface="+mj-ea"/>
              <a:cs typeface="A-OTF UD Shin Maru Go Pr6N"/>
            </a:endParaRPr>
          </a:p>
          <a:p>
            <a:pPr marL="15875" marR="1478280" indent="-1270" rtl="0">
              <a:lnSpc>
                <a:spcPct val="141800"/>
              </a:lnSpc>
            </a:pPr>
            <a:r>
              <a:rPr lang="zh-hans" sz="1000" kern="0" dirty="0" smtClean="0">
                <a:latin typeface="+mj-ea"/>
                <a:ea typeface="+mj-ea"/>
                <a:cs typeface="A-OTF UD Shin Maru Go Pr6N"/>
              </a:rPr>
              <a:t>就会</a:t>
            </a:r>
            <a:r>
              <a:rPr lang="zh-CN" altLang="en-US" sz="1000" kern="0" dirty="0">
                <a:latin typeface="+mj-ea"/>
                <a:ea typeface="+mj-ea"/>
                <a:cs typeface="A-OTF UD Shin Maru Go Pr6N"/>
              </a:rPr>
              <a:t>出现</a:t>
            </a:r>
            <a:r>
              <a:rPr lang="zh-hans" sz="1000" kern="0" dirty="0" smtClean="0">
                <a:latin typeface="+mj-ea"/>
                <a:ea typeface="+mj-ea"/>
                <a:cs typeface="A-OTF UD Shin Maru Go Pr6N"/>
              </a:rPr>
              <a:t>发烧</a:t>
            </a:r>
            <a:r>
              <a:rPr lang="zh-hans" sz="1000" kern="0" dirty="0">
                <a:latin typeface="+mj-ea"/>
                <a:ea typeface="+mj-ea"/>
                <a:cs typeface="A-OTF UD Shin Maru Go Pr6N"/>
              </a:rPr>
              <a:t>、觉得累、咳嗽、呼吸不顺畅、头疼、吃东西没有味道</a:t>
            </a:r>
            <a:r>
              <a:rPr lang="zh-hans" sz="1000" kern="0" dirty="0" smtClean="0">
                <a:latin typeface="+mj-ea"/>
                <a:ea typeface="+mj-ea"/>
                <a:cs typeface="A-OTF UD Shin Maru Go Pr6N"/>
              </a:rPr>
              <a:t>等</a:t>
            </a:r>
            <a:r>
              <a:rPr lang="zh-CN" altLang="en-US" sz="1000" kern="0" dirty="0" smtClean="0">
                <a:latin typeface="+mj-ea"/>
                <a:ea typeface="+mj-ea"/>
                <a:cs typeface="A-OTF UD Shin Maru Go Pr6N"/>
              </a:rPr>
              <a:t>症状</a:t>
            </a:r>
            <a:r>
              <a:rPr lang="zh-hans" sz="1000" kern="0" dirty="0" smtClean="0">
                <a:latin typeface="+mj-ea"/>
                <a:ea typeface="+mj-ea"/>
                <a:cs typeface="A-OTF UD Shin Maru Go Pr6N"/>
              </a:rPr>
              <a:t>，</a:t>
            </a:r>
            <a:r>
              <a:rPr lang="zh-hans" sz="1000" kern="0" dirty="0">
                <a:latin typeface="+mj-ea"/>
                <a:ea typeface="+mj-ea"/>
                <a:cs typeface="A-OTF UD Shin Maru Go Pr6N"/>
              </a:rPr>
              <a:t>让身体感到不舒服。</a:t>
            </a:r>
            <a:endParaRPr sz="1000" kern="0" dirty="0">
              <a:latin typeface="+mj-ea"/>
              <a:ea typeface="+mj-ea"/>
              <a:cs typeface="A-OTF UD Shin Maru Go Pr6N"/>
            </a:endParaRPr>
          </a:p>
          <a:p>
            <a:pPr marL="14604" marR="1299845" indent="-2540" rtl="0">
              <a:lnSpc>
                <a:spcPct val="141800"/>
              </a:lnSpc>
            </a:pPr>
            <a:r>
              <a:rPr lang="zh-hans" sz="1000" kern="0" dirty="0">
                <a:latin typeface="+mj-ea"/>
                <a:ea typeface="+mj-ea"/>
                <a:cs typeface="A-OTF UD Shin Maru Go Pr6N"/>
              </a:rPr>
              <a:t>打了疫苗后，身体就可以做好和新冠病毒战斗的准备，即使病毒进入体内，也不会感到身体特别不舒服。</a:t>
            </a:r>
            <a:endParaRPr sz="100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461AAA58-6D19-B141-A3D3-1F52B310BEB1}"/>
              </a:ext>
            </a:extLst>
          </p:cNvPr>
          <p:cNvSpPr txBox="1"/>
          <p:nvPr/>
        </p:nvSpPr>
        <p:spPr>
          <a:xfrm>
            <a:off x="728096" y="3295785"/>
            <a:ext cx="61003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8" rtl="0">
              <a:lnSpc>
                <a:spcPct val="100000"/>
              </a:lnSpc>
            </a:pPr>
            <a:r>
              <a:rPr lang="zh-hans" sz="1300" b="1" kern="0">
                <a:solidFill>
                  <a:schemeClr val="bg1"/>
                </a:solidFill>
                <a:latin typeface="+mj-ea"/>
                <a:ea typeface="+mj-ea"/>
                <a:cs typeface="HGPGothicE"/>
              </a:rPr>
              <a:t>接种新冠疫苗的时候，要注意些什么呢？</a:t>
            </a: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0DC2FE9-0ACC-8D42-9859-688DD0B1387A}"/>
              </a:ext>
            </a:extLst>
          </p:cNvPr>
          <p:cNvSpPr txBox="1"/>
          <p:nvPr/>
        </p:nvSpPr>
        <p:spPr>
          <a:xfrm>
            <a:off x="4310288" y="5589724"/>
            <a:ext cx="2354580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rtl="0">
              <a:lnSpc>
                <a:spcPct val="100000"/>
              </a:lnSpc>
              <a:spcBef>
                <a:spcPts val="830"/>
              </a:spcBef>
              <a:tabLst>
                <a:tab pos="609600" algn="l"/>
              </a:tabLst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◯发烧	◯恶心</a:t>
            </a:r>
            <a:endParaRPr sz="1000" kern="0" dirty="0">
              <a:latin typeface="+mj-ea"/>
              <a:ea typeface="+mj-ea"/>
              <a:cs typeface="A-OTF UD Shin Maru Go Pr6N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◯觉得累     ◯拉肚子</a:t>
            </a:r>
            <a:endParaRPr sz="1000" kern="0" dirty="0">
              <a:latin typeface="+mj-ea"/>
              <a:ea typeface="+mj-ea"/>
              <a:cs typeface="A-OTF UD Shin Maru Go Pr6N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◯头疼</a:t>
            </a:r>
            <a:endParaRPr sz="1000" kern="0" dirty="0">
              <a:latin typeface="+mj-ea"/>
              <a:ea typeface="+mj-ea"/>
              <a:cs typeface="A-OTF UD Shin Maru Go Pr6N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◯发冷</a:t>
            </a:r>
            <a:endParaRPr sz="100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49AAE56-F5CC-A647-899B-7EDDC0C95A48}"/>
              </a:ext>
            </a:extLst>
          </p:cNvPr>
          <p:cNvSpPr txBox="1"/>
          <p:nvPr/>
        </p:nvSpPr>
        <p:spPr>
          <a:xfrm>
            <a:off x="670309" y="7510377"/>
            <a:ext cx="108458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rtl="0">
              <a:lnSpc>
                <a:spcPct val="100000"/>
              </a:lnSpc>
              <a:spcBef>
                <a:spcPts val="570"/>
              </a:spcBef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◯身体发痒</a:t>
            </a:r>
            <a:endParaRPr lang="ja-JP" altLang="en-US" sz="1000" kern="0">
              <a:latin typeface="+mj-ea"/>
              <a:ea typeface="+mj-ea"/>
              <a:cs typeface="A-OTF UD Shin Maru Go Pr6N"/>
            </a:endParaRPr>
          </a:p>
          <a:p>
            <a:pPr marL="22225" rtl="0">
              <a:lnSpc>
                <a:spcPct val="100000"/>
              </a:lnSpc>
              <a:spcBef>
                <a:spcPts val="355"/>
              </a:spcBef>
            </a:pPr>
            <a:r>
              <a:rPr lang="zh-hans" sz="1000" kern="0">
                <a:solidFill>
                  <a:srgbClr val="221815"/>
                </a:solidFill>
                <a:latin typeface="+mj-ea"/>
                <a:ea typeface="+mj-ea"/>
                <a:cs typeface="A-OTF UD Shin Maru Go Pr6N"/>
              </a:rPr>
              <a:t>◯咳嗽</a:t>
            </a:r>
            <a:endParaRPr sz="1000" kern="0" dirty="0">
              <a:latin typeface="+mj-ea"/>
              <a:ea typeface="+mj-ea"/>
              <a:cs typeface="A-OTF UD Shin Maru Go Pr6N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587EB643-9A00-D34E-98D9-08552434D657}"/>
              </a:ext>
            </a:extLst>
          </p:cNvPr>
          <p:cNvSpPr txBox="1"/>
          <p:nvPr/>
        </p:nvSpPr>
        <p:spPr>
          <a:xfrm>
            <a:off x="578485" y="9235715"/>
            <a:ext cx="4342766" cy="683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4475" algn="just" rtl="0">
              <a:lnSpc>
                <a:spcPct val="139600"/>
              </a:lnSpc>
              <a:spcBef>
                <a:spcPts val="655"/>
              </a:spcBef>
            </a:pPr>
            <a:r>
              <a:rPr lang="zh-hans" sz="1100" kern="0" dirty="0">
                <a:solidFill>
                  <a:srgbClr val="221815"/>
                </a:solidFill>
                <a:latin typeface="+mj-ea"/>
                <a:ea typeface="+mj-ea"/>
                <a:cs typeface="HGPGothicE"/>
              </a:rPr>
              <a:t>有的人很早就打了疫苗，有的人因为一些原因不能打疫苗，世界上有各种各样的人。绝对不能因为打了或者没有打疫苗而说周围人的坏话，或者欺负他们。</a:t>
            </a:r>
            <a:endParaRPr lang="ja-JP" altLang="en-US" sz="1100" kern="0" dirty="0">
              <a:latin typeface="+mj-ea"/>
              <a:ea typeface="+mj-ea"/>
              <a:cs typeface="HGPGothicE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AF2A724-B2EC-684C-A24E-E0423A97A9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3" y="771479"/>
            <a:ext cx="850900" cy="6096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6A19E3B-600E-4246-A3AD-721D416897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20" y="795538"/>
            <a:ext cx="495300" cy="5969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FF0CFA8-CFE3-1341-ABEC-2AE531FFA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30" y="1450779"/>
            <a:ext cx="1905000" cy="16256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BCFE6B-1D2C-6A49-9258-89EADDC0A0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82" y="3626637"/>
            <a:ext cx="1155700" cy="8382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EA2E195-87BE-074C-A385-AA24A25AFD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01" y="4128287"/>
            <a:ext cx="647700" cy="6731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4BF257E-ACE0-B641-8FDC-902B72BAC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816" y="4883735"/>
            <a:ext cx="406400" cy="6985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2AEF6-39C6-E843-989A-26322D4AE7F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33" y="5687623"/>
            <a:ext cx="635000" cy="6731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1D1F1AD-4CE2-5B4E-80B0-2CC9D5F2B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136" y="5538976"/>
            <a:ext cx="1117600" cy="9017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C549DA8-E55B-5A47-842D-4A57D8D03E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604" y="7180177"/>
            <a:ext cx="635000" cy="660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6F11C7B-FE0E-C54F-A618-23645C1E56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40" y="7235164"/>
            <a:ext cx="914400" cy="6477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A1A02CA-69C5-6447-83FA-287FA7681E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56" y="8676940"/>
            <a:ext cx="406400" cy="4953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D83A851-3EFD-6240-9C7C-09AF4E64064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479FD-C74B-45C1-B99E-5247CEEFA5F6}"/>
              </a:ext>
            </a:extLst>
          </p:cNvPr>
          <p:cNvSpPr txBox="1"/>
          <p:nvPr/>
        </p:nvSpPr>
        <p:spPr>
          <a:xfrm>
            <a:off x="1059143" y="8152069"/>
            <a:ext cx="5476373" cy="369332"/>
          </a:xfrm>
          <a:prstGeom prst="rect">
            <a:avLst/>
          </a:prstGeom>
          <a:solidFill>
            <a:srgbClr val="EEC8AB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zh-hans" kern="0">
                <a:solidFill>
                  <a:srgbClr val="DE6B37"/>
                </a:solidFill>
                <a:latin typeface="+mj-ea"/>
                <a:ea typeface="+mj-ea"/>
              </a:rPr>
              <a:t>请间隔三周接种第二剂本疫苗。</a:t>
            </a:r>
            <a:endParaRPr lang="th-TH" kern="0">
              <a:solidFill>
                <a:srgbClr val="DE6B37"/>
              </a:solidFill>
              <a:latin typeface="+mj-ea"/>
              <a:ea typeface="+mj-ea"/>
            </a:endParaRPr>
          </a:p>
        </p:txBody>
      </p:sp>
      <p:sp>
        <p:nvSpPr>
          <p:cNvPr id="41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05131" y="469900"/>
            <a:ext cx="1024372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中国語（簡体字）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244</Words>
  <PresentationFormat>ユーザー設定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A-OTF UD Shin Maru Go Pr6N</vt:lpstr>
      <vt:lpstr>Cordia New</vt:lpstr>
      <vt:lpstr>HGPGothicE</vt:lpstr>
      <vt:lpstr>ＭＳ Ｐゴシック</vt:lpstr>
      <vt:lpstr>ＭＳ ゴシック</vt:lpstr>
      <vt:lpstr>宋体</vt:lpstr>
      <vt:lpstr>メイリオ</vt:lpstr>
      <vt:lpstr>游ゴシック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2022-02-13T08:34:01Z</dcterms:created>
  <dcterms:modified xsi:type="dcterms:W3CDTF">2022-04-06T04:55:48Z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