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7556500" cy="10693400"/>
  <p:notesSz cx="7556500" cy="10693400"/>
  <p:defaultTextStyle>
    <a:defPPr rtl="0">
      <a:defRPr lang="ru-RU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94679"/>
  </p:normalViewPr>
  <p:slideViewPr>
    <p:cSldViewPr>
      <p:cViewPr>
        <p:scale>
          <a:sx n="106" d="100"/>
          <a:sy n="106" d="100"/>
        </p:scale>
        <p:origin x="744" y="-28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A55638-820B-5B44-92E6-92DE025D1F07}" type="datetimeFigureOut">
              <a:rPr kumimoji="1" lang="ja-JP" altLang="en-US" smtClean="0"/>
              <a:t>2022/4/7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マスター テキストの書式設定</a:t>
            </a:r>
          </a:p>
          <a:p>
            <a:pPr lvl="1" rtl="0"/>
            <a:r>
              <a:rPr lang="ru"/>
              <a:t>第 2 レベル</a:t>
            </a:r>
          </a:p>
          <a:p>
            <a:pPr lvl="2" rtl="0"/>
            <a:r>
              <a:rPr lang="ru"/>
              <a:t>第 3 レベル</a:t>
            </a:r>
          </a:p>
          <a:p>
            <a:pPr lvl="3" rtl="0"/>
            <a:r>
              <a:rPr lang="ru"/>
              <a:t>第 4 レベル</a:t>
            </a:r>
          </a:p>
          <a:p>
            <a:pPr lvl="4" rtl="0"/>
            <a:r>
              <a:rPr lang="ru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C9A31C6-52EB-2F42-BAEA-0A07B6EC6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68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jpeds.or.jp/modules/activity/index.php?content_id=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E6C3368F-E1EE-8948-BC8F-B5F435B1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" y="-254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11850" y="507009"/>
            <a:ext cx="1190280" cy="166712"/>
          </a:xfrm>
          <a:prstGeom prst="rect">
            <a:avLst/>
          </a:prstGeom>
          <a:ln w="5397">
            <a:solidFill>
              <a:srgbClr val="221815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ゴシック"/>
              </a:rPr>
              <a:t>10 февраля 2022 г.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ＭＳ ゴシック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3259" y="7122160"/>
            <a:ext cx="1291591" cy="978472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ru" sz="11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Стоимость вакцинации</a:t>
            </a:r>
          </a:p>
          <a:p>
            <a:pPr algn="ctr" rtl="0">
              <a:lnSpc>
                <a:spcPct val="100000"/>
              </a:lnSpc>
            </a:pPr>
            <a:r>
              <a:rPr lang="ru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Бесплатно</a:t>
            </a:r>
          </a:p>
          <a:p>
            <a:pPr algn="ctr" rtl="0">
              <a:lnSpc>
                <a:spcPct val="100000"/>
              </a:lnSpc>
            </a:pPr>
            <a:r>
              <a:rPr lang="ru" sz="105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(</a:t>
            </a:r>
            <a:r>
              <a:rPr lang="ru" sz="105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оплачивается государством)</a:t>
            </a:r>
            <a:r>
              <a:rPr lang="ru" sz="6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1719" y="9081521"/>
            <a:ext cx="537811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Прочитайте эту информацию вместе с членами семьи и посоветуйтесь, делать ли вакцинацию или нет.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370" y="9573272"/>
            <a:ext cx="5182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ru" sz="2000" b="1" kern="0">
                <a:solidFill>
                  <a:srgbClr val="FFF1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В день вакцинации возьмите с собой Книжку здоровья матери и ребенка</a:t>
            </a:r>
            <a:endParaRPr sz="20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7744" y="3079346"/>
            <a:ext cx="4014210" cy="1088132"/>
            <a:chOff x="1767744" y="3079346"/>
            <a:chExt cx="4014210" cy="1088132"/>
          </a:xfrm>
        </p:grpSpPr>
        <p:sp>
          <p:nvSpPr>
            <p:cNvPr id="7" name="object 7"/>
            <p:cNvSpPr/>
            <p:nvPr/>
          </p:nvSpPr>
          <p:spPr>
            <a:xfrm>
              <a:off x="1767744" y="3079346"/>
              <a:ext cx="4014210" cy="10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05840" y="3117079"/>
              <a:ext cx="3901762" cy="436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165360" y="3657076"/>
              <a:ext cx="3198864" cy="435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11" name="object 2">
            <a:extLst>
              <a:ext uri="{FF2B5EF4-FFF2-40B4-BE49-F238E27FC236}">
                <a16:creationId xmlns:a16="http://schemas.microsoft.com/office/drawing/2014/main" id="{0DCCC9BB-A527-3E45-9680-A3275A489F89}"/>
              </a:ext>
            </a:extLst>
          </p:cNvPr>
          <p:cNvSpPr txBox="1"/>
          <p:nvPr/>
        </p:nvSpPr>
        <p:spPr>
          <a:xfrm>
            <a:off x="4427028" y="3557372"/>
            <a:ext cx="1143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ＭＳ ゴシック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F1ABCA4-FBDD-1B42-9487-6492FFEBD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39" y="1891152"/>
            <a:ext cx="838200" cy="7747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137CE3D-BEE4-184A-8317-7EDAF2A770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8" y="2395954"/>
            <a:ext cx="698500" cy="393700"/>
          </a:xfrm>
          <a:prstGeom prst="rect">
            <a:avLst/>
          </a:prstGeom>
        </p:spPr>
      </p:pic>
      <p:sp>
        <p:nvSpPr>
          <p:cNvPr id="58" name="object 3">
            <a:extLst>
              <a:ext uri="{FF2B5EF4-FFF2-40B4-BE49-F238E27FC236}">
                <a16:creationId xmlns:a16="http://schemas.microsoft.com/office/drawing/2014/main" id="{C9B4DEAB-2846-8D41-981C-D86476D9983A}"/>
              </a:ext>
            </a:extLst>
          </p:cNvPr>
          <p:cNvSpPr txBox="1"/>
          <p:nvPr/>
        </p:nvSpPr>
        <p:spPr>
          <a:xfrm>
            <a:off x="1334809" y="8243797"/>
            <a:ext cx="5524902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 rtl="0">
              <a:lnSpc>
                <a:spcPct val="100000"/>
              </a:lnSpc>
              <a:spcBef>
                <a:spcPts val="700"/>
              </a:spcBef>
            </a:pPr>
            <a:r>
              <a:rPr lang="ru" sz="1900" b="1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Дети с 5 лет также</a:t>
            </a:r>
          </a:p>
          <a:p>
            <a:pPr marR="399415" algn="ctr" rtl="0">
              <a:lnSpc>
                <a:spcPct val="100000"/>
              </a:lnSpc>
              <a:spcBef>
                <a:spcPts val="725"/>
              </a:spcBef>
            </a:pPr>
            <a:r>
              <a:rPr lang="ru" sz="1900" b="1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могут получить вакцину от коронавируса нового типа.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F16F039-764D-5144-A123-AF848157F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341842"/>
            <a:ext cx="4978400" cy="21463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3FD6E24-6959-0441-87B6-0698B679DF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7" y="6238148"/>
            <a:ext cx="3327400" cy="1651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FE6390-C7AC-4EEC-8635-F0F3827D3763}"/>
              </a:ext>
            </a:extLst>
          </p:cNvPr>
          <p:cNvSpPr txBox="1"/>
          <p:nvPr/>
        </p:nvSpPr>
        <p:spPr>
          <a:xfrm>
            <a:off x="1067458" y="3036512"/>
            <a:ext cx="537852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Извещение касательно вакцинации от коронавируса нового типа</a:t>
            </a:r>
            <a:endParaRPr lang="th-TH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332505" y="345571"/>
            <a:ext cx="769625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ロシア</a:t>
            </a: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語</a:t>
            </a:r>
            <a:endParaRPr lang="en" sz="800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2328785" y="2403033"/>
            <a:ext cx="28875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rtl="0"/>
            <a:r>
              <a:rPr lang="ru-RU" sz="16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Детям 5–11 лет и их родителям (опекунам)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8140" y="1374963"/>
            <a:ext cx="6840220" cy="8922210"/>
          </a:xfrm>
          <a:custGeom>
            <a:avLst/>
            <a:gdLst/>
            <a:ahLst/>
            <a:cxnLst/>
            <a:rect l="l" t="t" r="r" b="b"/>
            <a:pathLst>
              <a:path w="6840220" h="8865235">
                <a:moveTo>
                  <a:pt x="0" y="8864612"/>
                </a:moveTo>
                <a:lnTo>
                  <a:pt x="6840004" y="8864612"/>
                </a:lnTo>
                <a:lnTo>
                  <a:pt x="6840004" y="0"/>
                </a:lnTo>
                <a:lnTo>
                  <a:pt x="0" y="0"/>
                </a:lnTo>
                <a:lnTo>
                  <a:pt x="0" y="886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kern="0" dirty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6000" y="370901"/>
            <a:ext cx="6984226" cy="1014138"/>
            <a:chOff x="216000" y="324002"/>
            <a:chExt cx="6984226" cy="1107935"/>
          </a:xfrm>
        </p:grpSpPr>
        <p:sp>
          <p:nvSpPr>
            <p:cNvPr id="5" name="object 5"/>
            <p:cNvSpPr/>
            <p:nvPr/>
          </p:nvSpPr>
          <p:spPr>
            <a:xfrm>
              <a:off x="360006" y="468007"/>
              <a:ext cx="6840220" cy="963930"/>
            </a:xfrm>
            <a:custGeom>
              <a:avLst/>
              <a:gdLst/>
              <a:ahLst/>
              <a:cxnLst/>
              <a:rect l="l" t="t" r="r" b="b"/>
              <a:pathLst>
                <a:path w="6840220" h="9639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63383"/>
                  </a:lnTo>
                  <a:lnTo>
                    <a:pt x="6840004" y="963383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6000" y="324002"/>
              <a:ext cx="1428649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88400" y="3732530"/>
            <a:ext cx="5983605" cy="280670"/>
            <a:chOff x="788400" y="3781721"/>
            <a:chExt cx="5983605" cy="280670"/>
          </a:xfrm>
        </p:grpSpPr>
        <p:sp>
          <p:nvSpPr>
            <p:cNvPr id="8" name="object 8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806450" y="4241800"/>
            <a:ext cx="3559385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409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7617" y="8592820"/>
            <a:ext cx="6039593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48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165769"/>
              </p:ext>
            </p:extLst>
          </p:nvPr>
        </p:nvGraphicFramePr>
        <p:xfrm>
          <a:off x="827698" y="7190802"/>
          <a:ext cx="6047867" cy="89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3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788400" y="5407878"/>
            <a:ext cx="5983605" cy="280670"/>
            <a:chOff x="788400" y="5407878"/>
            <a:chExt cx="5983605" cy="280670"/>
          </a:xfrm>
        </p:grpSpPr>
        <p:sp>
          <p:nvSpPr>
            <p:cNvPr id="14" name="object 14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818120" y="5905317"/>
            <a:ext cx="5825250" cy="0"/>
          </a:xfrm>
          <a:custGeom>
            <a:avLst/>
            <a:gdLst/>
            <a:ahLst/>
            <a:cxnLst/>
            <a:rect l="l" t="t" r="r" b="b"/>
            <a:pathLst>
              <a:path w="4918710">
                <a:moveTo>
                  <a:pt x="0" y="0"/>
                </a:moveTo>
                <a:lnTo>
                  <a:pt x="4918684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6450" y="1517681"/>
            <a:ext cx="839431" cy="64739"/>
          </a:xfrm>
          <a:custGeom>
            <a:avLst/>
            <a:gdLst/>
            <a:ahLst/>
            <a:cxnLst/>
            <a:rect l="l" t="t" r="r" b="b"/>
            <a:pathLst>
              <a:path w="1426845" h="66039">
                <a:moveTo>
                  <a:pt x="1426540" y="0"/>
                </a:moveTo>
                <a:lnTo>
                  <a:pt x="0" y="0"/>
                </a:lnTo>
                <a:lnTo>
                  <a:pt x="0" y="65417"/>
                </a:lnTo>
                <a:lnTo>
                  <a:pt x="1426540" y="65417"/>
                </a:lnTo>
                <a:lnTo>
                  <a:pt x="1426540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0744" y="2353983"/>
            <a:ext cx="2002321" cy="72644"/>
          </a:xfrm>
          <a:custGeom>
            <a:avLst/>
            <a:gdLst/>
            <a:ahLst/>
            <a:cxnLst/>
            <a:rect l="l" t="t" r="r" b="b"/>
            <a:pathLst>
              <a:path w="958850" h="66039">
                <a:moveTo>
                  <a:pt x="958545" y="0"/>
                </a:moveTo>
                <a:lnTo>
                  <a:pt x="0" y="0"/>
                </a:lnTo>
                <a:lnTo>
                  <a:pt x="0" y="65417"/>
                </a:lnTo>
                <a:lnTo>
                  <a:pt x="958545" y="65417"/>
                </a:lnTo>
                <a:lnTo>
                  <a:pt x="958545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85F96A8-45DB-6947-B5D3-587FD5F25ACB}"/>
              </a:ext>
            </a:extLst>
          </p:cNvPr>
          <p:cNvSpPr txBox="1"/>
          <p:nvPr/>
        </p:nvSpPr>
        <p:spPr>
          <a:xfrm>
            <a:off x="294949" y="384517"/>
            <a:ext cx="133446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44"/>
              </a:spcBef>
            </a:pPr>
            <a:r>
              <a:rPr lang="ru" sz="105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Родителям (опекунам)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82D7ADC0-8724-9B4A-B1B7-CD5286A55873}"/>
              </a:ext>
            </a:extLst>
          </p:cNvPr>
          <p:cNvSpPr txBox="1"/>
          <p:nvPr/>
        </p:nvSpPr>
        <p:spPr>
          <a:xfrm>
            <a:off x="813725" y="5199161"/>
            <a:ext cx="21577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(*) Данные до появления омикрон-штамма.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D973C7E-F8A3-2645-BE42-8B02C51BEBE9}"/>
              </a:ext>
            </a:extLst>
          </p:cNvPr>
          <p:cNvSpPr txBox="1"/>
          <p:nvPr/>
        </p:nvSpPr>
        <p:spPr>
          <a:xfrm>
            <a:off x="4224430" y="5227053"/>
            <a:ext cx="253089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ru" sz="7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Источник: по материалам Отчета о специальном утверждении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B003BD-3F9F-3E4E-BE01-861B89E96CA7}"/>
              </a:ext>
            </a:extLst>
          </p:cNvPr>
          <p:cNvSpPr txBox="1"/>
          <p:nvPr/>
        </p:nvSpPr>
        <p:spPr>
          <a:xfrm>
            <a:off x="775704" y="5428177"/>
            <a:ext cx="602297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0180" algn="ctr" rtl="0">
              <a:lnSpc>
                <a:spcPct val="100000"/>
              </a:lnSpc>
              <a:spcBef>
                <a:spcPts val="100"/>
              </a:spcBef>
            </a:pPr>
            <a:r>
              <a:rPr lang="ru" sz="2250" kern="0" baseline="1851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Безопасность</a:t>
            </a:r>
            <a:r>
              <a:rPr lang="ru" sz="1300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вакцины от коронавируса нового типа</a:t>
            </a:r>
            <a:endParaRPr sz="2250" kern="0" baseline="1851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D458E5C-3536-3846-973C-25B1FA85242B}"/>
              </a:ext>
            </a:extLst>
          </p:cNvPr>
          <p:cNvSpPr txBox="1"/>
          <p:nvPr/>
        </p:nvSpPr>
        <p:spPr>
          <a:xfrm>
            <a:off x="2534752" y="7240153"/>
            <a:ext cx="426856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ctr" rtl="0">
              <a:lnSpc>
                <a:spcPct val="100000"/>
              </a:lnSpc>
              <a:spcBef>
                <a:spcPts val="445"/>
              </a:spcBef>
              <a:tabLst>
                <a:tab pos="578485" algn="l"/>
              </a:tabLst>
            </a:pPr>
            <a:r>
              <a:rPr lang="ru" sz="11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Симптомы</a:t>
            </a:r>
            <a:endParaRPr sz="11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460E5CE-7432-E74D-BE52-DED87962EFB7}"/>
              </a:ext>
            </a:extLst>
          </p:cNvPr>
          <p:cNvSpPr txBox="1"/>
          <p:nvPr/>
        </p:nvSpPr>
        <p:spPr>
          <a:xfrm>
            <a:off x="2499930" y="7922322"/>
            <a:ext cx="33470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Понос, лихорадка, боль в суставах, рвота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CCD37BF-9DBF-394F-951F-C91044A2B359}"/>
              </a:ext>
            </a:extLst>
          </p:cNvPr>
          <p:cNvSpPr txBox="1"/>
          <p:nvPr/>
        </p:nvSpPr>
        <p:spPr>
          <a:xfrm>
            <a:off x="868713" y="7175562"/>
            <a:ext cx="15518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</a:pPr>
            <a:r>
              <a:rPr lang="ru" sz="10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Процент случаев появления симптомов</a:t>
            </a:r>
            <a:endParaRPr sz="10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BB5035C-71CF-7544-AE4E-0D024F5102B2}"/>
              </a:ext>
            </a:extLst>
          </p:cNvPr>
          <p:cNvSpPr txBox="1"/>
          <p:nvPr/>
        </p:nvSpPr>
        <p:spPr>
          <a:xfrm>
            <a:off x="784326" y="8242300"/>
            <a:ext cx="623832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1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Q: Говорят, что чем моложе мужчина, тем чаще появляются симптомы миокардита после вакцинации</a:t>
            </a:r>
            <a:r>
              <a:rPr lang="ru" sz="11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,</a:t>
            </a:r>
            <a:r>
              <a:rPr lang="en-US" sz="11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1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</a:br>
            <a:r>
              <a:rPr lang="ja-JP" altLang="en-US" sz="11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　</a:t>
            </a:r>
            <a:r>
              <a:rPr lang="ru" sz="1100" kern="0" dirty="0" smtClean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</a:t>
            </a:r>
            <a:r>
              <a:rPr lang="ru" sz="11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а как у детей?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8E6F0D2-6DA9-9A4D-990A-585919F79A8F}"/>
              </a:ext>
            </a:extLst>
          </p:cNvPr>
          <p:cNvSpPr txBox="1"/>
          <p:nvPr/>
        </p:nvSpPr>
        <p:spPr>
          <a:xfrm>
            <a:off x="820074" y="2428240"/>
            <a:ext cx="684437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213" marR="828675" indent="-176213">
              <a:buFontTx/>
              <a:buChar char="●"/>
              <a:tabLst>
                <a:tab pos="744538" algn="l"/>
              </a:tabLst>
            </a:pPr>
            <a:r>
              <a:rPr lang="ru-RU" altLang="ja-JP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На </a:t>
            </a:r>
            <a:r>
              <a:rPr lang="ru-RU" altLang="ja-JP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детей от 5 до 11 лет.</a:t>
            </a:r>
            <a:endParaRPr lang="ru-RU" altLang="ja-JP"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  <a:p>
            <a:pPr marL="176213" marR="828675" indent="-176213" rtl="0">
              <a:buChar char="●"/>
              <a:tabLst>
                <a:tab pos="744538" algn="l"/>
              </a:tabLst>
            </a:pP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Особенно 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рекомендуется детям с хроническими респираторными заболеваниями, врожденными пороками сердца и другими сопутствующими заболеваниями с высоким риском осложнений (*). Пожалуйста, заранее проконсультируйтесь со своим врачом в отношении проведения вакцинации.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EFE5460-E3A2-FC49-B0B6-7EBC0B84D628}"/>
              </a:ext>
            </a:extLst>
          </p:cNvPr>
          <p:cNvSpPr txBox="1"/>
          <p:nvPr/>
        </p:nvSpPr>
        <p:spPr>
          <a:xfrm>
            <a:off x="705235" y="583579"/>
            <a:ext cx="63174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77215" rtl="0"/>
            <a:r>
              <a:rPr lang="ru" sz="12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Дети с 5 до 11 лет теперь также могут получить вакцину от коронавируса нового типа. В Японии растет процент детской заболеваемости среди общего числа зараженных коронавирусом нового типа.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  <a:p>
            <a:pPr marL="9525" rtl="0"/>
            <a:r>
              <a:rPr lang="ru" sz="12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Прочитайте эту информацию и обсудите с ребенком, делать ли вакцинацию, или нет.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06BAFD6-EE88-AF44-A4DF-9A9FAC8574C2}"/>
              </a:ext>
            </a:extLst>
          </p:cNvPr>
          <p:cNvSpPr txBox="1"/>
          <p:nvPr/>
        </p:nvSpPr>
        <p:spPr>
          <a:xfrm>
            <a:off x="770458" y="1384300"/>
            <a:ext cx="14268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</a:pPr>
            <a:r>
              <a:rPr lang="ru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◎ Вакцина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DD723231-5405-7542-8272-46D433ABBF6C}"/>
              </a:ext>
            </a:extLst>
          </p:cNvPr>
          <p:cNvSpPr txBox="1"/>
          <p:nvPr/>
        </p:nvSpPr>
        <p:spPr>
          <a:xfrm>
            <a:off x="920588" y="1591310"/>
            <a:ext cx="6117574" cy="363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601470" rtl="0">
              <a:lnSpc>
                <a:spcPct val="118100"/>
              </a:lnSpc>
              <a:spcBef>
                <a:spcPts val="350"/>
              </a:spcBef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Применяется вакцина для детей 5–11 лет производства компании "Pfizer" (*). Как правило, </a:t>
            </a:r>
            <a:r>
              <a:rPr lang="ru" sz="10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вакцинация проводится 2 раза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 с</a:t>
            </a:r>
            <a:r>
              <a:rPr lang="ru" sz="10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 интервалом в 3 недели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DA936D7B-EC48-E249-9FC3-75DCAABF547A}"/>
              </a:ext>
            </a:extLst>
          </p:cNvPr>
          <p:cNvSpPr txBox="1"/>
          <p:nvPr/>
        </p:nvSpPr>
        <p:spPr>
          <a:xfrm>
            <a:off x="914597" y="1959610"/>
            <a:ext cx="614025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470"/>
              </a:spcBef>
            </a:pPr>
            <a:r>
              <a:rPr lang="ru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(*) По сравнению с вакциной производства компании "Pfizer", предназначенной для лиц от 12 лет и старше, </a:t>
            </a:r>
            <a:r>
              <a:rPr lang="ru" sz="8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содержание</a:t>
            </a:r>
            <a:r>
              <a:rPr lang="en-US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/>
            </a:r>
            <a:br>
              <a:rPr lang="en-US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</a:br>
            <a:r>
              <a:rPr lang="en-US" sz="8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    </a:t>
            </a:r>
            <a:r>
              <a:rPr lang="ru" sz="8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 </a:t>
            </a:r>
            <a:r>
              <a:rPr lang="ru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активного ингредиента составляет одну треть.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71F1F63C-4629-824E-92A4-3E25965C9B34}"/>
              </a:ext>
            </a:extLst>
          </p:cNvPr>
          <p:cNvSpPr txBox="1"/>
          <p:nvPr/>
        </p:nvSpPr>
        <p:spPr>
          <a:xfrm>
            <a:off x="772954" y="2228334"/>
            <a:ext cx="2471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905"/>
              </a:spcBef>
            </a:pPr>
            <a:r>
              <a:rPr lang="ru" sz="12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◎ На кого рассчитана вакцина</a:t>
            </a:r>
            <a:endParaRPr sz="12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F1FF40C3-FCAB-D747-80CF-49026A901103}"/>
              </a:ext>
            </a:extLst>
          </p:cNvPr>
          <p:cNvSpPr txBox="1"/>
          <p:nvPr/>
        </p:nvSpPr>
        <p:spPr>
          <a:xfrm>
            <a:off x="923739" y="3079791"/>
            <a:ext cx="5673912" cy="435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840105" indent="-269875" rtl="0">
              <a:lnSpc>
                <a:spcPct val="118100"/>
              </a:lnSpc>
              <a:spcBef>
                <a:spcPts val="345"/>
              </a:spcBef>
            </a:pPr>
            <a:r>
              <a:rPr lang="ru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(*) Японское педиатрическое общество опубликовало перечень заболеваний с высоким риском осложнений. Его можно посмотреть на вебсайте Общества в разделе «Информация касательно коронавирусной инфекции нового типа»: 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34453545-338E-7047-821F-1A9853C10BCE}"/>
              </a:ext>
            </a:extLst>
          </p:cNvPr>
          <p:cNvSpPr txBox="1"/>
          <p:nvPr/>
        </p:nvSpPr>
        <p:spPr>
          <a:xfrm>
            <a:off x="785698" y="4246146"/>
            <a:ext cx="642790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735"/>
              </a:spcBef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A: Благодаря получению вакцины от коронавируса нового типа даже в случае заражения вероятность </a:t>
            </a:r>
            <a:r>
              <a:rPr 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</a:br>
            <a:r>
              <a:rPr lang="ja-JP" alt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　 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появления </a:t>
            </a: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симптомов будет меньше.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1499338A-1738-7C40-9ABE-CF2218A9E6B8}"/>
              </a:ext>
            </a:extLst>
          </p:cNvPr>
          <p:cNvSpPr txBox="1"/>
          <p:nvPr/>
        </p:nvSpPr>
        <p:spPr>
          <a:xfrm>
            <a:off x="914597" y="3508870"/>
            <a:ext cx="6440805" cy="131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40105" rtl="0">
              <a:lnSpc>
                <a:spcPct val="118100"/>
              </a:lnSpc>
              <a:spcBef>
                <a:spcPts val="345"/>
              </a:spcBef>
            </a:pPr>
            <a:r>
              <a:rPr lang="ru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URL：</a:t>
            </a:r>
            <a:r>
              <a:rPr lang="ru" sz="800" u="sng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  <a:hlinkClick r:id="rId2"/>
              </a:rPr>
              <a:t>https://www.jpeds.or.jp/modules/activity/index.php?content_id=3</a:t>
            </a:r>
            <a:r>
              <a:rPr lang="ru" sz="800" u="sng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33</a:t>
            </a:r>
            <a:endParaRPr sz="800" u="sng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72D444E7-C447-DB4E-BDD7-BFA0E73E06EE}"/>
              </a:ext>
            </a:extLst>
          </p:cNvPr>
          <p:cNvSpPr txBox="1"/>
          <p:nvPr/>
        </p:nvSpPr>
        <p:spPr>
          <a:xfrm>
            <a:off x="2008901" y="3751888"/>
            <a:ext cx="387287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rtl="0">
              <a:lnSpc>
                <a:spcPct val="100000"/>
              </a:lnSpc>
            </a:pPr>
            <a:r>
              <a:rPr lang="ru" sz="2250" kern="0" baseline="1851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Действие</a:t>
            </a:r>
            <a:r>
              <a:rPr lang="ru" sz="13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вакцины от коронавируса нового типа</a:t>
            </a:r>
            <a:endParaRPr sz="2250" kern="0" baseline="1851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8FEC9E3-9AFA-8443-A9F9-F045DDE320B9}"/>
              </a:ext>
            </a:extLst>
          </p:cNvPr>
          <p:cNvSpPr txBox="1"/>
          <p:nvPr/>
        </p:nvSpPr>
        <p:spPr>
          <a:xfrm>
            <a:off x="770458" y="4043680"/>
            <a:ext cx="601820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1005"/>
              </a:spcBef>
            </a:pPr>
            <a:r>
              <a:rPr lang="ru" sz="11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Q: Каково действие вакцины от коронавируса нового типа?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AD5145CC-C55D-5A4B-978A-C05463034D81}"/>
              </a:ext>
            </a:extLst>
          </p:cNvPr>
          <p:cNvSpPr txBox="1"/>
          <p:nvPr/>
        </p:nvSpPr>
        <p:spPr>
          <a:xfrm>
            <a:off x="785698" y="4615180"/>
            <a:ext cx="599816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При получении вакцины организм создает защитный механизм для борьбы с коронавирусом (иммунитет). При попадании вируса организм уже готов к борьбе, поэтому симптомы заболевания будут проявляться с меньшей вероятностью. Сообщается, что в возрасте 5–11 лет профилактический эффект через 7 дней после 2-й дозы прививки составляет 90,7% (*).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16B5C306-CC5E-8A49-A523-2FE9221F6226}"/>
              </a:ext>
            </a:extLst>
          </p:cNvPr>
          <p:cNvSpPr txBox="1"/>
          <p:nvPr/>
        </p:nvSpPr>
        <p:spPr>
          <a:xfrm>
            <a:off x="791997" y="6135768"/>
            <a:ext cx="604085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Среди симптомов, появившихся в течение нескольких дней после получения вакцины, наиболее часто наблюдается боль в области инъекции: в 74% случаев после первой дозы и в 71% случаев после второй. У большинства вакцинированных боль появляется чаще вечером того же дня или на следующий день, чем сразу после инъекции. Чувство усталости и лихорадка появлялись чаще после 2-й дозы, чем после 1-й, а температура выше 38 ℃ наблюдалась в 2,5% случаев после 1-й дозы и в 6,5% случаев после 2-й дозы. Симптомы после получения вакцины в основном легкие или умеренные, и имеющаяся в настоящее время информация не указывает на наличие серьезных проблем с безопасностью.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0C4D218E-31B7-E149-ADC6-60BDE933E4F0}"/>
              </a:ext>
            </a:extLst>
          </p:cNvPr>
          <p:cNvSpPr txBox="1"/>
          <p:nvPr/>
        </p:nvSpPr>
        <p:spPr>
          <a:xfrm>
            <a:off x="775704" y="5720087"/>
            <a:ext cx="60229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ru" sz="1100" kern="0" dirty="0">
                <a:solidFill>
                  <a:srgbClr val="E55927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Q: Какие побочные эффекты появляются у детей после вакцинации от коронавируса нового типа?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28A3321-BBFF-7A4D-BC3F-7D5CB84D59C8}"/>
              </a:ext>
            </a:extLst>
          </p:cNvPr>
          <p:cNvSpPr txBox="1"/>
          <p:nvPr/>
        </p:nvSpPr>
        <p:spPr>
          <a:xfrm>
            <a:off x="784326" y="5910580"/>
            <a:ext cx="60229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А: Чаще всего появляется боль в области инъекции.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F09E25F-A619-6E4F-B1C5-F98F82E9A28B}"/>
              </a:ext>
            </a:extLst>
          </p:cNvPr>
          <p:cNvSpPr txBox="1"/>
          <p:nvPr/>
        </p:nvSpPr>
        <p:spPr>
          <a:xfrm>
            <a:off x="826736" y="7006223"/>
            <a:ext cx="591098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835"/>
              </a:spcBef>
              <a:buClr>
                <a:srgbClr val="E55927"/>
              </a:buClr>
              <a:buSzPct val="90000"/>
              <a:buChar char="■"/>
              <a:tabLst>
                <a:tab pos="276225" algn="l"/>
              </a:tabLst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Симптомы, могущие появиться в течение нескольких дней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34E7787-CDCF-584B-B493-AE9356DD708E}"/>
              </a:ext>
            </a:extLst>
          </p:cNvPr>
          <p:cNvSpPr txBox="1"/>
          <p:nvPr/>
        </p:nvSpPr>
        <p:spPr>
          <a:xfrm>
            <a:off x="4333647" y="8089900"/>
            <a:ext cx="254191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ru" sz="7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Источник: по материалам Отчета о специальном утверждении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60708706-F120-1C42-9987-51163A21AE51}"/>
              </a:ext>
            </a:extLst>
          </p:cNvPr>
          <p:cNvSpPr txBox="1"/>
          <p:nvPr/>
        </p:nvSpPr>
        <p:spPr>
          <a:xfrm>
            <a:off x="770458" y="8644410"/>
            <a:ext cx="626770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А: В США зарегистрирован меньший процент появления миокардита у мальчиков 5–11 лет 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по</a:t>
            </a:r>
            <a:r>
              <a:rPr 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</a:br>
            <a:r>
              <a:rPr lang="ja-JP" alt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　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</a:t>
            </a: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сравнению с мальчиками 12–17 лет.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4AF9AD9-54D6-9947-9201-F45B574A7BEB}"/>
              </a:ext>
            </a:extLst>
          </p:cNvPr>
          <p:cNvSpPr txBox="1"/>
          <p:nvPr/>
        </p:nvSpPr>
        <p:spPr>
          <a:xfrm>
            <a:off x="820075" y="9042400"/>
            <a:ext cx="607980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rtl="0"/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За границей сообщается о крайне редких случаях появления симптомов миокардита у детей.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  <a:p>
            <a:pPr marL="6350" marR="5080" rtl="0"/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В США частота зарегистрированных случаев возникновения миокардита после вакцинации от коронавируса нового типа у мальчиков в возрасте 5–11 лет ниже, чем у мальчиков в возрасте 12–15 и 16–17 лет.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  <a:p>
            <a:pPr marL="6350" marR="16510" indent="-6350" rtl="0"/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Если в течение 4-х дней после вакцинации у вашего ребенка появились такие симптомы, как боль в груди, учащенное сердцебиение, одышка, отечность и пр., немедленно обратитесь в медицинское учреждение и при осмотре сообщите, что ребенок получил вакцину.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  <a:p>
            <a:pPr marL="6350" rtl="0"/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Обычно при диагнозе миокардита необходима госпитализация, однако в большинстве случаев симптомы проходят естественным образом при соблюдении режима покоя.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889D00B0-16D3-B640-928F-3F914DB5BE72}"/>
              </a:ext>
            </a:extLst>
          </p:cNvPr>
          <p:cNvSpPr txBox="1"/>
          <p:nvPr/>
        </p:nvSpPr>
        <p:spPr>
          <a:xfrm>
            <a:off x="858125" y="10179154"/>
            <a:ext cx="60121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 rtl="0">
              <a:lnSpc>
                <a:spcPct val="100000"/>
              </a:lnSpc>
              <a:spcBef>
                <a:spcPts val="500"/>
              </a:spcBef>
            </a:pPr>
            <a:r>
              <a:rPr lang="ru" sz="7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Источник: 2022.1.5 ACIP Meeting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745B9971-67EB-B84A-AED0-2543DF330809}"/>
              </a:ext>
            </a:extLst>
          </p:cNvPr>
          <p:cNvSpPr txBox="1"/>
          <p:nvPr/>
        </p:nvSpPr>
        <p:spPr>
          <a:xfrm>
            <a:off x="1044510" y="7510780"/>
            <a:ext cx="109728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rtl="0">
              <a:lnSpc>
                <a:spcPct val="100000"/>
              </a:lnSpc>
              <a:spcBef>
                <a:spcPts val="305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Более 50%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  <a:p>
            <a:pPr marL="327025" rtl="0">
              <a:lnSpc>
                <a:spcPct val="100000"/>
              </a:lnSpc>
              <a:spcBef>
                <a:spcPts val="545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10–50％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  <a:p>
            <a:pPr marL="384175" rtl="0">
              <a:lnSpc>
                <a:spcPct val="100000"/>
              </a:lnSpc>
              <a:spcBef>
                <a:spcPts val="505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1–10%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8D593D21-FA8A-3540-A1AE-B193BA4887C5}"/>
              </a:ext>
            </a:extLst>
          </p:cNvPr>
          <p:cNvSpPr txBox="1"/>
          <p:nvPr/>
        </p:nvSpPr>
        <p:spPr>
          <a:xfrm>
            <a:off x="2534753" y="7516493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345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Боль в области инъекции, чувство усталости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1BA0EACF-A883-2740-8693-2E3F72120115}"/>
              </a:ext>
            </a:extLst>
          </p:cNvPr>
          <p:cNvSpPr txBox="1"/>
          <p:nvPr/>
        </p:nvSpPr>
        <p:spPr>
          <a:xfrm>
            <a:off x="2534752" y="7722191"/>
            <a:ext cx="45962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90"/>
              </a:spcBef>
            </a:pP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Головная боль, покраснение и припухание в области инъекции, боль в мышцах, озноб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671249F-48DD-3244-B8B0-09AA3C208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10" y="2942732"/>
            <a:ext cx="7239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857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810" y="317500"/>
            <a:ext cx="6984429" cy="9982200"/>
            <a:chOff x="360006" y="247802"/>
            <a:chExt cx="6984429" cy="9982200"/>
          </a:xfrm>
        </p:grpSpPr>
        <p:sp>
          <p:nvSpPr>
            <p:cNvPr id="4" name="object 4"/>
            <p:cNvSpPr/>
            <p:nvPr/>
          </p:nvSpPr>
          <p:spPr>
            <a:xfrm>
              <a:off x="360006" y="401472"/>
              <a:ext cx="6840220" cy="9828530"/>
            </a:xfrm>
            <a:custGeom>
              <a:avLst/>
              <a:gdLst/>
              <a:ahLst/>
              <a:cxnLst/>
              <a:rect l="l" t="t" r="r" b="b"/>
              <a:pathLst>
                <a:path w="6840220" h="98285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827997"/>
                  </a:lnTo>
                  <a:lnTo>
                    <a:pt x="6840004" y="9827997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sz="1400" kern="0" dirty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767614" y="247802"/>
              <a:ext cx="1576821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91997" y="9209112"/>
              <a:ext cx="5976620" cy="720090"/>
            </a:xfrm>
            <a:custGeom>
              <a:avLst/>
              <a:gdLst/>
              <a:ahLst/>
              <a:cxnLst/>
              <a:rect l="l" t="t" r="r" b="b"/>
              <a:pathLst>
                <a:path w="5976620" h="720090">
                  <a:moveTo>
                    <a:pt x="0" y="0"/>
                  </a:moveTo>
                  <a:lnTo>
                    <a:pt x="5976010" y="0"/>
                  </a:lnTo>
                  <a:lnTo>
                    <a:pt x="5976010" y="719988"/>
                  </a:lnTo>
                  <a:lnTo>
                    <a:pt x="0" y="71998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48009" y="9209115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19988"/>
                  </a:lnTo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41905" y="0"/>
                  </a:moveTo>
                  <a:lnTo>
                    <a:pt x="33020" y="0"/>
                  </a:lnTo>
                  <a:lnTo>
                    <a:pt x="20198" y="2603"/>
                  </a:lnTo>
                  <a:lnTo>
                    <a:pt x="9699" y="9693"/>
                  </a:lnTo>
                  <a:lnTo>
                    <a:pt x="2605" y="20188"/>
                  </a:lnTo>
                  <a:lnTo>
                    <a:pt x="0" y="33007"/>
                  </a:lnTo>
                  <a:lnTo>
                    <a:pt x="0" y="186080"/>
                  </a:lnTo>
                  <a:lnTo>
                    <a:pt x="2605" y="198901"/>
                  </a:lnTo>
                  <a:lnTo>
                    <a:pt x="9699" y="209400"/>
                  </a:lnTo>
                  <a:lnTo>
                    <a:pt x="20198" y="216494"/>
                  </a:lnTo>
                  <a:lnTo>
                    <a:pt x="33020" y="219100"/>
                  </a:lnTo>
                  <a:lnTo>
                    <a:pt x="2441905" y="219100"/>
                  </a:lnTo>
                  <a:lnTo>
                    <a:pt x="2454731" y="216494"/>
                  </a:lnTo>
                  <a:lnTo>
                    <a:pt x="2465230" y="209400"/>
                  </a:lnTo>
                  <a:lnTo>
                    <a:pt x="2472321" y="198901"/>
                  </a:lnTo>
                  <a:lnTo>
                    <a:pt x="2474925" y="186080"/>
                  </a:lnTo>
                  <a:lnTo>
                    <a:pt x="2474925" y="33007"/>
                  </a:lnTo>
                  <a:lnTo>
                    <a:pt x="2472321" y="20188"/>
                  </a:lnTo>
                  <a:lnTo>
                    <a:pt x="2465230" y="9693"/>
                  </a:lnTo>
                  <a:lnTo>
                    <a:pt x="2454731" y="2603"/>
                  </a:lnTo>
                  <a:lnTo>
                    <a:pt x="2441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501370" y="0"/>
                  </a:moveTo>
                  <a:lnTo>
                    <a:pt x="0" y="0"/>
                  </a:lnTo>
                  <a:lnTo>
                    <a:pt x="0" y="219100"/>
                  </a:lnTo>
                  <a:lnTo>
                    <a:pt x="501370" y="219100"/>
                  </a:lnTo>
                  <a:lnTo>
                    <a:pt x="514189" y="216494"/>
                  </a:lnTo>
                  <a:lnTo>
                    <a:pt x="524684" y="209400"/>
                  </a:lnTo>
                  <a:lnTo>
                    <a:pt x="531774" y="198901"/>
                  </a:lnTo>
                  <a:lnTo>
                    <a:pt x="534377" y="186080"/>
                  </a:lnTo>
                  <a:lnTo>
                    <a:pt x="534377" y="33019"/>
                  </a:lnTo>
                  <a:lnTo>
                    <a:pt x="531774" y="20193"/>
                  </a:lnTo>
                  <a:lnTo>
                    <a:pt x="524684" y="9694"/>
                  </a:lnTo>
                  <a:lnTo>
                    <a:pt x="514189" y="2603"/>
                  </a:lnTo>
                  <a:lnTo>
                    <a:pt x="50137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0" y="0"/>
                  </a:moveTo>
                  <a:lnTo>
                    <a:pt x="501370" y="0"/>
                  </a:lnTo>
                  <a:lnTo>
                    <a:pt x="514189" y="2603"/>
                  </a:lnTo>
                  <a:lnTo>
                    <a:pt x="524684" y="9694"/>
                  </a:lnTo>
                  <a:lnTo>
                    <a:pt x="531774" y="20193"/>
                  </a:lnTo>
                  <a:lnTo>
                    <a:pt x="534377" y="33019"/>
                  </a:lnTo>
                  <a:lnTo>
                    <a:pt x="534377" y="186080"/>
                  </a:lnTo>
                  <a:lnTo>
                    <a:pt x="531774" y="198901"/>
                  </a:lnTo>
                  <a:lnTo>
                    <a:pt x="524684" y="209400"/>
                  </a:lnTo>
                  <a:lnTo>
                    <a:pt x="514189" y="216494"/>
                  </a:lnTo>
                  <a:lnTo>
                    <a:pt x="501370" y="219100"/>
                  </a:lnTo>
                  <a:lnTo>
                    <a:pt x="0" y="219100"/>
                  </a:lnTo>
                </a:path>
              </a:pathLst>
            </a:custGeom>
            <a:ln w="919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74925" y="186080"/>
                  </a:moveTo>
                  <a:lnTo>
                    <a:pt x="2472321" y="198901"/>
                  </a:lnTo>
                  <a:lnTo>
                    <a:pt x="2465230" y="209400"/>
                  </a:lnTo>
                  <a:lnTo>
                    <a:pt x="2454731" y="216494"/>
                  </a:lnTo>
                  <a:lnTo>
                    <a:pt x="2441905" y="219100"/>
                  </a:lnTo>
                  <a:lnTo>
                    <a:pt x="33020" y="219100"/>
                  </a:lnTo>
                  <a:lnTo>
                    <a:pt x="20198" y="216494"/>
                  </a:lnTo>
                  <a:lnTo>
                    <a:pt x="9699" y="209400"/>
                  </a:lnTo>
                  <a:lnTo>
                    <a:pt x="2605" y="198901"/>
                  </a:lnTo>
                  <a:lnTo>
                    <a:pt x="0" y="186080"/>
                  </a:lnTo>
                  <a:lnTo>
                    <a:pt x="0" y="33007"/>
                  </a:lnTo>
                  <a:lnTo>
                    <a:pt x="2605" y="20188"/>
                  </a:lnTo>
                  <a:lnTo>
                    <a:pt x="9699" y="9693"/>
                  </a:lnTo>
                  <a:lnTo>
                    <a:pt x="20198" y="2603"/>
                  </a:lnTo>
                  <a:lnTo>
                    <a:pt x="33020" y="0"/>
                  </a:lnTo>
                  <a:lnTo>
                    <a:pt x="2441905" y="0"/>
                  </a:lnTo>
                  <a:lnTo>
                    <a:pt x="2454731" y="2603"/>
                  </a:lnTo>
                  <a:lnTo>
                    <a:pt x="2465230" y="9693"/>
                  </a:lnTo>
                  <a:lnTo>
                    <a:pt x="2472321" y="20188"/>
                  </a:lnTo>
                  <a:lnTo>
                    <a:pt x="2474925" y="33007"/>
                  </a:lnTo>
                  <a:lnTo>
                    <a:pt x="2474925" y="186080"/>
                  </a:lnTo>
                  <a:close/>
                </a:path>
              </a:pathLst>
            </a:custGeom>
            <a:ln w="72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92001" y="428640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2001" y="428640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sz="1400"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20735"/>
              </p:ext>
            </p:extLst>
          </p:nvPr>
        </p:nvGraphicFramePr>
        <p:xfrm>
          <a:off x="931659" y="4849512"/>
          <a:ext cx="5831840" cy="857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21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 panose="0202060305040502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78250" y="5088293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78250" y="5514372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Times New Roman" panose="02020603050405020304" pitchFamily="18" charset="0"/>
              <a:ea typeface="ＭＳ 明朝" panose="02020609040205080304" pitchFamily="17" charset="-128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8400" y="683219"/>
            <a:ext cx="5983605" cy="280670"/>
            <a:chOff x="788400" y="904291"/>
            <a:chExt cx="5983605" cy="280670"/>
          </a:xfrm>
        </p:grpSpPr>
        <p:sp>
          <p:nvSpPr>
            <p:cNvPr id="18" name="object 18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79"/>
                  </a:lnTo>
                  <a:lnTo>
                    <a:pt x="5680" y="229028"/>
                  </a:lnTo>
                  <a:lnTo>
                    <a:pt x="21148" y="251921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1"/>
                  </a:lnTo>
                  <a:lnTo>
                    <a:pt x="5970327" y="229028"/>
                  </a:lnTo>
                  <a:lnTo>
                    <a:pt x="5976010" y="201079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79"/>
                  </a:lnTo>
                  <a:lnTo>
                    <a:pt x="5970327" y="229028"/>
                  </a:lnTo>
                  <a:lnTo>
                    <a:pt x="5954856" y="251921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1"/>
                  </a:lnTo>
                  <a:lnTo>
                    <a:pt x="5680" y="229028"/>
                  </a:lnTo>
                  <a:lnTo>
                    <a:pt x="0" y="201079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92010" y="7542530"/>
            <a:ext cx="5976620" cy="1522730"/>
            <a:chOff x="792010" y="7542530"/>
            <a:chExt cx="5976620" cy="1522730"/>
          </a:xfrm>
        </p:grpSpPr>
        <p:sp>
          <p:nvSpPr>
            <p:cNvPr id="21" name="object 21"/>
            <p:cNvSpPr/>
            <p:nvPr/>
          </p:nvSpPr>
          <p:spPr>
            <a:xfrm>
              <a:off x="792010" y="7542530"/>
              <a:ext cx="5976620" cy="1522730"/>
            </a:xfrm>
            <a:custGeom>
              <a:avLst/>
              <a:gdLst/>
              <a:ahLst/>
              <a:cxnLst/>
              <a:rect l="l" t="t" r="r" b="b"/>
              <a:pathLst>
                <a:path w="5976620" h="1522729">
                  <a:moveTo>
                    <a:pt x="5975997" y="0"/>
                  </a:moveTo>
                  <a:lnTo>
                    <a:pt x="0" y="0"/>
                  </a:lnTo>
                  <a:lnTo>
                    <a:pt x="0" y="1522679"/>
                  </a:lnTo>
                  <a:lnTo>
                    <a:pt x="5975997" y="1522679"/>
                  </a:lnTo>
                  <a:lnTo>
                    <a:pt x="5975997" y="0"/>
                  </a:lnTo>
                  <a:close/>
                </a:path>
              </a:pathLst>
            </a:custGeom>
            <a:solidFill>
              <a:srgbClr val="E7F0E4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44025" y="8140145"/>
              <a:ext cx="0" cy="796290"/>
            </a:xfrm>
            <a:custGeom>
              <a:avLst/>
              <a:gdLst/>
              <a:ahLst/>
              <a:cxnLst/>
              <a:rect l="l" t="t" r="r" b="b"/>
              <a:pathLst>
                <a:path h="796290">
                  <a:moveTo>
                    <a:pt x="0" y="0"/>
                  </a:moveTo>
                  <a:lnTo>
                    <a:pt x="0" y="796074"/>
                  </a:lnTo>
                </a:path>
              </a:pathLst>
            </a:custGeom>
            <a:ln w="7200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23" name="object 2">
            <a:extLst>
              <a:ext uri="{FF2B5EF4-FFF2-40B4-BE49-F238E27FC236}">
                <a16:creationId xmlns:a16="http://schemas.microsoft.com/office/drawing/2014/main" id="{77965316-8F53-6349-B932-2DDA671FA1BA}"/>
              </a:ext>
            </a:extLst>
          </p:cNvPr>
          <p:cNvSpPr txBox="1"/>
          <p:nvPr/>
        </p:nvSpPr>
        <p:spPr>
          <a:xfrm>
            <a:off x="5759450" y="344986"/>
            <a:ext cx="1546445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30"/>
              </a:spcBef>
            </a:pPr>
            <a:r>
              <a:rPr lang="ru" sz="105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Родителям (опекунам)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493E363-66FB-D74A-86A0-C0A209774F13}"/>
              </a:ext>
            </a:extLst>
          </p:cNvPr>
          <p:cNvSpPr txBox="1"/>
          <p:nvPr/>
        </p:nvSpPr>
        <p:spPr>
          <a:xfrm>
            <a:off x="850036" y="709213"/>
            <a:ext cx="5064728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" algn="ctr" rtl="0">
              <a:lnSpc>
                <a:spcPct val="100000"/>
              </a:lnSpc>
              <a:spcBef>
                <a:spcPts val="100"/>
              </a:spcBef>
            </a:pPr>
            <a:r>
              <a:rPr lang="ru" sz="13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Для того, чтобы получить вакцину от коронавируса нового типа</a:t>
            </a:r>
            <a:endParaRPr sz="13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70E842F-A3FF-2546-BEA2-2F7B9DC1936A}"/>
              </a:ext>
            </a:extLst>
          </p:cNvPr>
          <p:cNvSpPr txBox="1"/>
          <p:nvPr/>
        </p:nvSpPr>
        <p:spPr>
          <a:xfrm>
            <a:off x="1035050" y="4979794"/>
            <a:ext cx="22650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При возникновении отклонений в организме после вакцинации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CD53B-3C82-7846-BEF4-FB0FC58DAD80}"/>
              </a:ext>
            </a:extLst>
          </p:cNvPr>
          <p:cNvSpPr txBox="1"/>
          <p:nvPr/>
        </p:nvSpPr>
        <p:spPr>
          <a:xfrm>
            <a:off x="4177646" y="4913383"/>
            <a:ext cx="2371090" cy="48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rtl="0">
              <a:lnSpc>
                <a:spcPct val="118100"/>
              </a:lnSpc>
              <a:spcBef>
                <a:spcPts val="100"/>
              </a:spcBef>
            </a:pPr>
            <a:r>
              <a:rPr lang="ru" sz="9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Медицинское учреждение, где проводилась вакцинация, лечащий врач, справочные окошки муниципалитетов и префектур</a:t>
            </a:r>
            <a:endParaRPr sz="9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7B83858-26A6-B54A-810A-92A9BD163E94}"/>
              </a:ext>
            </a:extLst>
          </p:cNvPr>
          <p:cNvSpPr txBox="1"/>
          <p:nvPr/>
        </p:nvSpPr>
        <p:spPr>
          <a:xfrm>
            <a:off x="1035050" y="5453302"/>
            <a:ext cx="27488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Запросы общего характера касательно вакцины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42592571-ECFF-D84C-8FC6-B877E3DA23D9}"/>
              </a:ext>
            </a:extLst>
          </p:cNvPr>
          <p:cNvSpPr txBox="1"/>
          <p:nvPr/>
        </p:nvSpPr>
        <p:spPr>
          <a:xfrm>
            <a:off x="4177646" y="5453302"/>
            <a:ext cx="252442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9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Справочные окошки муниципалитетов</a:t>
            </a:r>
            <a:endParaRPr sz="90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2D0A2914-C46D-254D-AE90-6FE1A415849E}"/>
              </a:ext>
            </a:extLst>
          </p:cNvPr>
          <p:cNvSpPr txBox="1"/>
          <p:nvPr/>
        </p:nvSpPr>
        <p:spPr>
          <a:xfrm>
            <a:off x="761298" y="5803900"/>
            <a:ext cx="6003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◎ О системе помощи в случае нанесения вреда здоровью при 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вакцинации</a:t>
            </a:r>
            <a:r>
              <a:rPr 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DE6344A-031D-A54E-8926-91D5366FF30F}"/>
              </a:ext>
            </a:extLst>
          </p:cNvPr>
          <p:cNvSpPr txBox="1"/>
          <p:nvPr/>
        </p:nvSpPr>
        <p:spPr>
          <a:xfrm>
            <a:off x="4179565" y="8842748"/>
            <a:ext cx="52641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Использование масок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A171814A-6719-2642-A8B6-B0F5990C342A}"/>
              </a:ext>
            </a:extLst>
          </p:cNvPr>
          <p:cNvSpPr txBox="1"/>
          <p:nvPr/>
        </p:nvSpPr>
        <p:spPr>
          <a:xfrm>
            <a:off x="4958048" y="8842748"/>
            <a:ext cx="60833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Мытье рук с мылом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D23D7E8-C96E-7B45-959E-C82CF4A0471C}"/>
              </a:ext>
            </a:extLst>
          </p:cNvPr>
          <p:cNvSpPr txBox="1"/>
          <p:nvPr/>
        </p:nvSpPr>
        <p:spPr>
          <a:xfrm>
            <a:off x="5916567" y="8842748"/>
            <a:ext cx="45783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Дезинфекция рук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83CCD49C-629C-434D-BB4C-FA8E1DC53E99}"/>
              </a:ext>
            </a:extLst>
          </p:cNvPr>
          <p:cNvSpPr txBox="1"/>
          <p:nvPr/>
        </p:nvSpPr>
        <p:spPr>
          <a:xfrm>
            <a:off x="2929227" y="8842748"/>
            <a:ext cx="62357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Непроветриваемые помещения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B78EF2AF-EF60-034C-9ABF-04F3E657A6B5}"/>
              </a:ext>
            </a:extLst>
          </p:cNvPr>
          <p:cNvSpPr txBox="1"/>
          <p:nvPr/>
        </p:nvSpPr>
        <p:spPr>
          <a:xfrm>
            <a:off x="1191897" y="8842748"/>
            <a:ext cx="53530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Многолюдные места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F9CB5CA4-AC3B-F64C-983C-ECA4AAD2ED17}"/>
              </a:ext>
            </a:extLst>
          </p:cNvPr>
          <p:cNvSpPr txBox="1"/>
          <p:nvPr/>
        </p:nvSpPr>
        <p:spPr>
          <a:xfrm>
            <a:off x="2109090" y="8842748"/>
            <a:ext cx="53530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650" b="1" ker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Тесные контакты</a:t>
            </a:r>
            <a:endParaRPr sz="650" b="1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3387505" y="9447291"/>
            <a:ext cx="2501900" cy="904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ru" sz="5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Министерство здравоохранения Японии Коронавирус Вакцина </a:t>
            </a:r>
            <a:r>
              <a:rPr lang="ru" sz="500" kern="0" dirty="0"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Дети</a:t>
            </a:r>
            <a:r>
              <a:rPr lang="ru" sz="5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</a:t>
            </a:r>
            <a:r>
              <a:rPr lang="en-US" sz="5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     </a:t>
            </a:r>
            <a:r>
              <a:rPr lang="ru" sz="500" kern="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Поиск</a:t>
            </a:r>
            <a:endParaRPr sz="500" kern="0" dirty="0">
              <a:solidFill>
                <a:schemeClr val="bg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2A5A8BD-6C0F-0D42-A980-A5836FBDAC02}"/>
              </a:ext>
            </a:extLst>
          </p:cNvPr>
          <p:cNvSpPr txBox="1"/>
          <p:nvPr/>
        </p:nvSpPr>
        <p:spPr>
          <a:xfrm>
            <a:off x="991536" y="9323698"/>
            <a:ext cx="2329815" cy="534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24300"/>
              </a:lnSpc>
              <a:spcBef>
                <a:spcPts val="100"/>
              </a:spcBef>
            </a:pPr>
            <a:r>
              <a:rPr lang="ru" sz="7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Подробную информацию об эффективности и безопасности вакцины от коронавируса нового типа в отношении к детям смотрите на вебсайте Министерства здравоохранения, труда и благосостояния Японии.</a:t>
            </a:r>
            <a:endParaRPr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33E6E0D-5B5C-6949-A29A-22BE034EC1EF}"/>
              </a:ext>
            </a:extLst>
          </p:cNvPr>
          <p:cNvSpPr txBox="1"/>
          <p:nvPr/>
        </p:nvSpPr>
        <p:spPr>
          <a:xfrm>
            <a:off x="761298" y="2077720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ru" sz="1100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◎ В день вакцинации возьмите с собой Книжку здоровья матери и ребенка, если она у Вас имеется.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40482D6F-7FDC-914B-A8CA-ED744F3DA5BF}"/>
              </a:ext>
            </a:extLst>
          </p:cNvPr>
          <p:cNvSpPr txBox="1"/>
          <p:nvPr/>
        </p:nvSpPr>
        <p:spPr>
          <a:xfrm>
            <a:off x="761298" y="998182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100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◎ При вакцинации детей требуется согласие и присутствие родителя (опекуна).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24E84317-DEA3-EE49-AEC2-AE65102A4E83}"/>
              </a:ext>
            </a:extLst>
          </p:cNvPr>
          <p:cNvSpPr txBox="1"/>
          <p:nvPr/>
        </p:nvSpPr>
        <p:spPr>
          <a:xfrm>
            <a:off x="916422" y="1231900"/>
            <a:ext cx="596754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080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В случае получения вакцины просим принимать решение об этом соответственно мировоззрению родителей (опекунов) и на основании правильных знаний касательно эффекта предотвращения заражения и риска возникновения побочных эффектов. Вакцинация не может быть проведена без согласия родителя (опекуна).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  <a:p>
            <a:pPr marL="9525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Не допускается принуждение к вакцинации со стороны окружающих, а также дискриминационное отношение к тем, кто не прошел вакцинацию.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51365B2F-F839-5A4B-AA0B-95AED2A65A69}"/>
              </a:ext>
            </a:extLst>
          </p:cNvPr>
          <p:cNvSpPr txBox="1"/>
          <p:nvPr/>
        </p:nvSpPr>
        <p:spPr>
          <a:xfrm>
            <a:off x="761298" y="3165743"/>
            <a:ext cx="603052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ru" sz="1100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◎ Если у Вас есть вопросы или опасения касательно вакцины, проконсультируйтесь с </a:t>
            </a:r>
            <a:r>
              <a:rPr lang="ru" sz="1100" kern="0" dirty="0" smtClean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лечащим</a:t>
            </a:r>
            <a:r>
              <a:rPr lang="en-US" sz="1100" kern="0" dirty="0" smtClean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/>
            </a:r>
            <a:br>
              <a:rPr lang="en-US" sz="1100" kern="0" dirty="0" smtClean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</a:br>
            <a:r>
              <a:rPr lang="ja-JP" altLang="en-US" sz="1100" kern="0" dirty="0" smtClean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　</a:t>
            </a:r>
            <a:r>
              <a:rPr lang="ru" sz="1100" kern="0" dirty="0" smtClean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 </a:t>
            </a:r>
            <a:r>
              <a:rPr lang="ru" sz="1100" kern="0" dirty="0">
                <a:solidFill>
                  <a:srgbClr val="3E3A39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врачом и пр.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8228F986-0C7D-F84A-B446-31FB87AC26F2}"/>
              </a:ext>
            </a:extLst>
          </p:cNvPr>
          <p:cNvSpPr txBox="1"/>
          <p:nvPr/>
        </p:nvSpPr>
        <p:spPr>
          <a:xfrm>
            <a:off x="919233" y="2291080"/>
            <a:ext cx="596473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766445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В день вакцинации возьмите с собой Книжку здоровья матери и ребенка, если она у Вас имеется, поскольку туда заносятся записи о всех полученных ребенком вакцинах.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  <a:p>
            <a:pPr marL="9525" marR="772795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Также не забудьте взять с собой комплект документов, вложенных в конверт вместе с данным извещением, и документ, удостоверяющий личность (карточка с ИНН, карточка медицинского страхования и пр.).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81CBD05B-4A39-0D45-BBB4-3BF3E2491441}"/>
              </a:ext>
            </a:extLst>
          </p:cNvPr>
          <p:cNvSpPr txBox="1"/>
          <p:nvPr/>
        </p:nvSpPr>
        <p:spPr>
          <a:xfrm>
            <a:off x="910694" y="3560244"/>
            <a:ext cx="597327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24460" algn="just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Проконсультируйтесь с лечащим врачом и пр. относительно интервала между вакциной от коронавируса нового типа и другими вакцинами. Как правило, нельзя получать никакую другую вакцину одновременно или в течение 2-х недель до и после вакцинации. Кроме того, если у Вас есть какие-либо вопросы или опасения касательно вакцины, например, если у Вашего ребенка есть сопутствующее заболевание и пр., пожалуйста, хорошо проконсультируйтесь с лечащим врачом и пр.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630F4132-14A4-F24B-AE47-B04AE15A1FE9}"/>
              </a:ext>
            </a:extLst>
          </p:cNvPr>
          <p:cNvSpPr txBox="1"/>
          <p:nvPr/>
        </p:nvSpPr>
        <p:spPr>
          <a:xfrm>
            <a:off x="2315210" y="4381779"/>
            <a:ext cx="295543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ctr" rtl="0">
              <a:lnSpc>
                <a:spcPct val="100000"/>
              </a:lnSpc>
            </a:pPr>
            <a:r>
              <a:rPr lang="ru" sz="13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Куда обращаться за консультациями</a:t>
            </a:r>
            <a:endParaRPr sz="13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B9D721C7-779B-5E40-9C3A-090C3950A50A}"/>
              </a:ext>
            </a:extLst>
          </p:cNvPr>
          <p:cNvSpPr txBox="1"/>
          <p:nvPr/>
        </p:nvSpPr>
        <p:spPr>
          <a:xfrm>
            <a:off x="761298" y="4673324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◎ Консультации касательно вакцины от коронавируса нового типа</a:t>
            </a:r>
            <a:endParaRPr sz="11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5459DCF0-DC6F-6D49-A6A9-458E32594D4C}"/>
              </a:ext>
            </a:extLst>
          </p:cNvPr>
          <p:cNvSpPr txBox="1"/>
          <p:nvPr/>
        </p:nvSpPr>
        <p:spPr>
          <a:xfrm>
            <a:off x="963029" y="7551269"/>
            <a:ext cx="5828794" cy="516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253365" rtl="0">
              <a:lnSpc>
                <a:spcPct val="111800"/>
              </a:lnSpc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HGPGothicE"/>
              </a:rPr>
              <a:t>Есть люди, которые получили вакцину, а есть – которые не получили. Поэтому и после вакцинации продолжайте тщательно мыть и дезинфицировать руки, носить гигиеническую маску и соблюдать другие меры профилактики заражения.</a:t>
            </a:r>
            <a:endParaRPr sz="10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C34F8D64-A509-A341-8E7D-CC5CAF0670CF}"/>
              </a:ext>
            </a:extLst>
          </p:cNvPr>
          <p:cNvSpPr txBox="1"/>
          <p:nvPr/>
        </p:nvSpPr>
        <p:spPr>
          <a:xfrm>
            <a:off x="910694" y="6022838"/>
            <a:ext cx="5881129" cy="8438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9525" marR="5080" algn="ctr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Прививки могут вызвать проблемы со здоровьем (болезнь или инвалидность).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Несмотря на то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 случается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крайне редко,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невозможно устранить</a:t>
            </a:r>
            <a:r>
              <a:rPr lang="ru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. </a:t>
            </a: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Поэтому была создана система по оказанию помощи в таких случаях.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  <a:p>
            <a:pPr marL="9525" marR="5715" rtl="0"/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В случае нанесения вреда здоровью, вызванного вакциной от коронавируса нового типа, Вы можете получить помощь (оплата медицинских расходов, пенсионные пособия по инвалидности и т. д.) в соответствии с Законом о вакцинации. (*) Проконсультируйтесь в муниципальных органах населенного пункта, в котором Вы зарегистрированы, </a:t>
            </a:r>
            <a:r>
              <a:rPr lang="ru" sz="9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относительно </a:t>
            </a:r>
            <a:r>
              <a:rPr lang="ru" sz="9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процедур, необходимых для подачи заявления.</a:t>
            </a:r>
            <a:endParaRPr sz="9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33768476-3C1B-FA4E-8789-BDE3322D0BB5}"/>
              </a:ext>
            </a:extLst>
          </p:cNvPr>
          <p:cNvSpPr txBox="1"/>
          <p:nvPr/>
        </p:nvSpPr>
        <p:spPr>
          <a:xfrm>
            <a:off x="893020" y="6912765"/>
            <a:ext cx="58988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60350" algn="just" rtl="0"/>
            <a:r>
              <a:rPr lang="ru" sz="800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(*) Пособие будет выплачено муниципалитетом, если факт нанесения вреда здоровью вакцинацией будет подтвержден министром здравоохранения, труда и социального обеспечения. Для этого государственным Советом по признанию заболеваний и инвалидности, состоящим из специалистов в области вакцинации, инфекционных заболеваний, медицины и права будет проведена проверка для определения причинно-следственных связей.</a:t>
            </a:r>
            <a:endParaRPr sz="800" kern="0" dirty="0">
              <a:latin typeface="Times New Roman" panose="02020603050405020304" pitchFamily="18" charset="0"/>
              <a:ea typeface="ＭＳ 明朝" panose="02020609040205080304" pitchFamily="17" charset="-128"/>
              <a:cs typeface="HGPGothicE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862854E8-D7B3-5A40-8398-03D4DE85EB17}"/>
              </a:ext>
            </a:extLst>
          </p:cNvPr>
          <p:cNvSpPr txBox="1"/>
          <p:nvPr/>
        </p:nvSpPr>
        <p:spPr>
          <a:xfrm>
            <a:off x="3412864" y="9626898"/>
            <a:ext cx="2651386" cy="247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 rtl="0">
              <a:lnSpc>
                <a:spcPct val="112700"/>
              </a:lnSpc>
              <a:spcBef>
                <a:spcPts val="605"/>
              </a:spcBef>
            </a:pPr>
            <a:r>
              <a:rPr lang="ru" sz="7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YuGothic"/>
              </a:rPr>
              <a:t>Если у Вас нет возможности посмотреть вебсайт, обращайтесь в муниципальные органы по месту Вашего проживания.</a:t>
            </a:r>
            <a:endParaRPr lang="ja-JP" altLang="en-US" sz="700" kern="0" dirty="0">
              <a:latin typeface="Times New Roman" panose="02020603050405020304" pitchFamily="18" charset="0"/>
              <a:ea typeface="ＭＳ 明朝" panose="02020609040205080304" pitchFamily="17" charset="-128"/>
              <a:cs typeface="YuGothic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C1630A37-81B5-E847-82E0-31A90183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57" y="9284632"/>
            <a:ext cx="716882" cy="7168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21CD941-DAF8-C347-BF67-ABA2A9858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06" y="2298700"/>
            <a:ext cx="482600" cy="6223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19055E8-5102-E64E-95E6-1E35A69B4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8" y="8028903"/>
            <a:ext cx="2527300" cy="762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88D88C4-62BE-F348-915F-9EC26379AB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61" y="8062798"/>
            <a:ext cx="24130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C548CBD-DE2D-F840-AEA9-5C0BECAB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" y="508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449604" y="482257"/>
            <a:ext cx="265729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 rtl="0">
              <a:lnSpc>
                <a:spcPct val="100000"/>
              </a:lnSpc>
              <a:spcBef>
                <a:spcPts val="100"/>
              </a:spcBef>
            </a:pPr>
            <a:r>
              <a:rPr lang="ru" sz="1400" b="1" kern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Детям от 5 до 11 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5187" y="1475740"/>
            <a:ext cx="312850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ru" sz="1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Зачем нужно делать прививку от коронавируса нового типа?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8393" y="4188460"/>
            <a:ext cx="3219007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Укол прививки делается в область плеча.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5875" rtl="0">
              <a:lnSpc>
                <a:spcPct val="100000"/>
              </a:lnSpc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Наденьте такую одежду, чтобы можно было легко закатать рукав.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8450" y="4775200"/>
            <a:ext cx="245617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 rtl="0"/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◎ После прививки нужно посидеть в приемной как минимум 15 минут и понаблюдать за своим самочувствием.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77470" rtl="0"/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(В некоторых случаях необходимо подождать 30 минут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.)</a:t>
            </a:r>
            <a:endParaRPr lang="en-US" sz="1100" kern="0" dirty="0" smtClean="0">
              <a:solidFill>
                <a:srgbClr val="221815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1670" y="4808487"/>
            <a:ext cx="23545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 algn="just" rtl="0"/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◎ После прививки могут появиться следующие симптомы, которые пройдут сами по себе в течение 2-3-х дней.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8393" y="3594100"/>
            <a:ext cx="389509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Если у вас температура 37,5℃ и выше или вы плохо себя чувствуете,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2700" rtl="0">
              <a:lnSpc>
                <a:spcPct val="100000"/>
              </a:lnSpc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прививку делать нельзя, поэтому скажите об этом взрослым.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541" y="3560678"/>
            <a:ext cx="6369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2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Перед прививкой</a:t>
            </a:r>
            <a:endParaRPr sz="12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574" y="4233024"/>
            <a:ext cx="6369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2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Во время прививки</a:t>
            </a:r>
            <a:endParaRPr sz="12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602" y="5434837"/>
            <a:ext cx="6464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200" kern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После прививки</a:t>
            </a:r>
            <a:endParaRPr sz="1200" kern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6423" y="6613068"/>
            <a:ext cx="610030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</a:pPr>
            <a:r>
              <a:rPr lang="ru" sz="15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Если у вас появились такие симптомы, скажите об этом членам семьи или взрослым, которые находятся рядом.</a:t>
            </a:r>
            <a:endParaRPr sz="1500" b="1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650" y="7151129"/>
            <a:ext cx="184220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785"/>
              </a:spcBef>
            </a:pPr>
            <a:r>
              <a:rPr lang="ru" sz="1200" b="1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● Сразу после прививки</a:t>
            </a:r>
            <a:endParaRPr sz="1200" b="1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5049" y="7404100"/>
            <a:ext cx="3542851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635635" algn="l"/>
                <a:tab pos="1555115" algn="l"/>
                <a:tab pos="2483485" algn="l"/>
              </a:tabLst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Температура  ◯ Головная боль  ◯ Боль в </a:t>
            </a: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груди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</a:t>
            </a:r>
            <a:endParaRPr lang="en-US" sz="1000" kern="0" dirty="0">
              <a:solidFill>
                <a:srgbClr val="221815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635635" algn="l"/>
                <a:tab pos="1555115" algn="l"/>
                <a:tab pos="2483485" algn="l"/>
              </a:tabLst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Затруднение </a:t>
            </a: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дыхания</a:t>
            </a:r>
            <a:r>
              <a:rPr lang="ja-JP" altLang="en-US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Вялость  ◯ Озноб </a:t>
            </a:r>
            <a:endParaRPr lang="en-US" sz="1000" kern="0" dirty="0" smtClean="0">
              <a:solidFill>
                <a:srgbClr val="221815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635635" algn="l"/>
                <a:tab pos="1555115" algn="l"/>
                <a:tab pos="2483485" algn="l"/>
              </a:tabLst>
            </a:pP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Ощущение сильного сердцебиения</a:t>
            </a:r>
            <a:endParaRPr sz="10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9752" y="7151129"/>
            <a:ext cx="29896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200" b="1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● В день прививки и последующие 4 дня</a:t>
            </a:r>
            <a:endParaRPr sz="1200" b="1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0984" y="8166458"/>
            <a:ext cx="5560060" cy="378460"/>
            <a:chOff x="1020984" y="8166458"/>
            <a:chExt cx="5560060" cy="378460"/>
          </a:xfrm>
        </p:grpSpPr>
        <p:sp>
          <p:nvSpPr>
            <p:cNvPr id="17" name="object 17"/>
            <p:cNvSpPr/>
            <p:nvPr/>
          </p:nvSpPr>
          <p:spPr>
            <a:xfrm>
              <a:off x="1020984" y="8166458"/>
              <a:ext cx="5559545" cy="377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143" y="8205361"/>
              <a:ext cx="5446344" cy="262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140450" y="261997"/>
            <a:ext cx="1073830" cy="189392"/>
          </a:xfrm>
          <a:prstGeom prst="rect">
            <a:avLst/>
          </a:prstGeom>
          <a:ln w="4445">
            <a:solidFill>
              <a:schemeClr val="bg1"/>
            </a:solidFill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ctr" rtl="0">
              <a:lnSpc>
                <a:spcPct val="100000"/>
              </a:lnSpc>
              <a:spcBef>
                <a:spcPts val="220"/>
              </a:spcBef>
            </a:pPr>
            <a:r>
              <a:rPr lang="ru" sz="900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10 февраля 2022 г.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9743595-0AAF-C041-BC17-C05303AD4B51}"/>
              </a:ext>
            </a:extLst>
          </p:cNvPr>
          <p:cNvSpPr txBox="1"/>
          <p:nvPr/>
        </p:nvSpPr>
        <p:spPr>
          <a:xfrm>
            <a:off x="1468200" y="785747"/>
            <a:ext cx="457894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ru" sz="1700" b="1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Извещение касательно вакцинации от коронавируса нового типа</a:t>
            </a:r>
            <a:endParaRPr sz="1700" b="1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776CF302-F79C-4F4D-8536-D2784F7BBB62}"/>
              </a:ext>
            </a:extLst>
          </p:cNvPr>
          <p:cNvSpPr txBox="1"/>
          <p:nvPr/>
        </p:nvSpPr>
        <p:spPr>
          <a:xfrm>
            <a:off x="661543" y="1865068"/>
            <a:ext cx="5783707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rtl="0"/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Когда вирус попадает в тело человека, он начинает размножаться.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5875" marR="1478280" indent="-1270" rtl="0"/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Тогда мы начинаем чувствовать себя плохо: повышается температура, появляются слабость, кашель, затруднение дыхания, головная боль, изменение вкусовых ощущений и другие симптомы.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4604" marR="1299845" indent="-2540" rtl="0"/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Однако если мы сделаем прививку, то тело будет готово бороться с вирусами, и даже если они попадут в организм, вероятность возникновения такого плохого самочувствия будет гораздо ниже.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61AAA58-6D19-B141-A3D3-1F52B310BEB1}"/>
              </a:ext>
            </a:extLst>
          </p:cNvPr>
          <p:cNvSpPr txBox="1"/>
          <p:nvPr/>
        </p:nvSpPr>
        <p:spPr>
          <a:xfrm>
            <a:off x="728096" y="3213100"/>
            <a:ext cx="610030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ru" sz="13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На что обратить внимание при прививке?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C0DC2FE9-0ACC-8D42-9859-688DD0B1387A}"/>
              </a:ext>
            </a:extLst>
          </p:cNvPr>
          <p:cNvSpPr txBox="1"/>
          <p:nvPr/>
        </p:nvSpPr>
        <p:spPr>
          <a:xfrm>
            <a:off x="4464050" y="5681787"/>
            <a:ext cx="235458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rtl="0">
              <a:lnSpc>
                <a:spcPct val="100000"/>
              </a:lnSpc>
              <a:spcBef>
                <a:spcPts val="830"/>
              </a:spcBef>
              <a:tabLst>
                <a:tab pos="609600" algn="l"/>
              </a:tabLst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Температура  ◯ Тошнота</a:t>
            </a:r>
            <a:endParaRPr sz="10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Вялость </a:t>
            </a: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sz="1000" kern="0" dirty="0" smtClean="0">
              <a:solidFill>
                <a:srgbClr val="221815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Расстройства живота</a:t>
            </a:r>
            <a:endParaRPr sz="10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Головная </a:t>
            </a: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боль</a:t>
            </a:r>
            <a:r>
              <a:rPr lang="ja-JP" altLang="en-US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ru" sz="10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</a:t>
            </a:r>
            <a:r>
              <a:rPr lang="ru" sz="10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Озноб</a:t>
            </a:r>
            <a:endParaRPr sz="10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49AAE56-F5CC-A647-899B-7EDDC0C95A48}"/>
              </a:ext>
            </a:extLst>
          </p:cNvPr>
          <p:cNvSpPr txBox="1"/>
          <p:nvPr/>
        </p:nvSpPr>
        <p:spPr>
          <a:xfrm>
            <a:off x="501650" y="7404100"/>
            <a:ext cx="1541906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rtl="0">
              <a:lnSpc>
                <a:spcPct val="100000"/>
              </a:lnSpc>
              <a:spcBef>
                <a:spcPts val="570"/>
              </a:spcBef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</a:t>
            </a:r>
            <a:r>
              <a:rPr lang="ru-RU" altLang="ja-JP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Кожный </a:t>
            </a:r>
            <a:r>
              <a:rPr lang="ru-RU" altLang="ja-JP" sz="11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зуд </a:t>
            </a:r>
            <a:r>
              <a:rPr lang="ru-RU" altLang="ja-JP" sz="1100" kern="0" dirty="0" smtClean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по </a:t>
            </a:r>
            <a:r>
              <a:rPr lang="ru-RU" altLang="ja-JP" sz="1100" kern="0" dirty="0"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телу</a:t>
            </a:r>
            <a:endParaRPr lang="ja-JP" altLang="en-US"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2225" rtl="0">
              <a:lnSpc>
                <a:spcPct val="100000"/>
              </a:lnSpc>
              <a:spcBef>
                <a:spcPts val="355"/>
              </a:spcBef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◯ Кашель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587EB643-9A00-D34E-98D9-08552434D657}"/>
              </a:ext>
            </a:extLst>
          </p:cNvPr>
          <p:cNvSpPr txBox="1"/>
          <p:nvPr/>
        </p:nvSpPr>
        <p:spPr>
          <a:xfrm>
            <a:off x="578485" y="9235715"/>
            <a:ext cx="4342766" cy="947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algn="just" rtl="0">
              <a:lnSpc>
                <a:spcPct val="139600"/>
              </a:lnSpc>
              <a:spcBef>
                <a:spcPts val="655"/>
              </a:spcBef>
            </a:pP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Все люди разные: кто-то сделал прививку сразу, а кто-то вообще не может ее сделать по каким-либо причинам. Ни в коем случае нельзя плохо говорить об окружающих по причине того, что они сделали или не сделали прививку, или относиться к ним плохо.</a:t>
            </a:r>
            <a:endParaRPr lang="ja-JP" altLang="en-US"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AF2A724-B2EC-684C-A24E-E0423A97A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3" y="771479"/>
            <a:ext cx="850900" cy="609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6A19E3B-600E-4246-A3AD-721D41689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20" y="795538"/>
            <a:ext cx="495300" cy="5969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FF0CFA8-CFE3-1341-ABEC-2AE531FFA9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0" y="1450779"/>
            <a:ext cx="1905000" cy="16256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3BCFE6B-1D2C-6A49-9258-89EADDC0A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82" y="3626637"/>
            <a:ext cx="1155700" cy="8382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EA2E195-87BE-074C-A385-AA24A25AFD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4128287"/>
            <a:ext cx="647700" cy="6731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BF257E-ACE0-B641-8FDC-902B72BAC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33" y="4883735"/>
            <a:ext cx="406400" cy="6985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252AEF6-39C6-E843-989A-26322D4AE7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5816600"/>
            <a:ext cx="635000" cy="6731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D1F1AD-4CE2-5B4E-80B0-2CC9D5F2BA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40" y="5492695"/>
            <a:ext cx="1117600" cy="9017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C549DA8-E55B-5A47-842D-4A57D8D03E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07" y="7389332"/>
            <a:ext cx="635000" cy="6604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6F11C7B-FE0E-C54F-A618-23645C1E5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70" y="7259365"/>
            <a:ext cx="914400" cy="6477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D83A851-3EFD-6240-9C7C-09AF4E6406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82" y="9059479"/>
            <a:ext cx="2082800" cy="10668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479FD-C74B-45C1-B99E-5247CEEFA5F6}"/>
              </a:ext>
            </a:extLst>
          </p:cNvPr>
          <p:cNvSpPr txBox="1"/>
          <p:nvPr/>
        </p:nvSpPr>
        <p:spPr>
          <a:xfrm>
            <a:off x="806450" y="8152070"/>
            <a:ext cx="5999639" cy="338554"/>
          </a:xfrm>
          <a:prstGeom prst="rect">
            <a:avLst/>
          </a:prstGeom>
          <a:solidFill>
            <a:srgbClr val="EEC8AB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" sz="1600" kern="0" dirty="0">
                <a:solidFill>
                  <a:srgbClr val="DE6B37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Нужно сделать эту прививку 2 раза с интервалом в 3 недели.</a:t>
            </a:r>
            <a:endParaRPr lang="th-TH" sz="1600" kern="0" dirty="0">
              <a:solidFill>
                <a:srgbClr val="DE6B37"/>
              </a:solidFill>
              <a:latin typeface="Times New Roman" panose="02020603050405020304" pitchFamily="18" charset="0"/>
              <a:ea typeface="游明朝" panose="02020400000000000000" pitchFamily="18" charset="-128"/>
            </a:endParaRPr>
          </a:p>
        </p:txBody>
      </p:sp>
      <p:sp>
        <p:nvSpPr>
          <p:cNvPr id="41" name="object 6"/>
          <p:cNvSpPr txBox="1"/>
          <p:nvPr/>
        </p:nvSpPr>
        <p:spPr>
          <a:xfrm>
            <a:off x="1569598" y="5727700"/>
            <a:ext cx="239403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635" marR="48260" indent="-115570" algn="just" rtl="0"/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◎ </a:t>
            </a: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В день прививки можно принимать ванну и вести обычный образ 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жизни</a:t>
            </a: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однако</a:t>
            </a:r>
            <a:r>
              <a:rPr lang="ja-JP" alt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не </a:t>
            </a: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следует 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заниматься </a:t>
            </a:r>
            <a:endParaRPr lang="en-US" sz="1100" kern="0" dirty="0" smtClean="0">
              <a:solidFill>
                <a:srgbClr val="221815"/>
              </a:solidFill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27635" marR="48260" indent="-115570" algn="just" rtl="0"/>
            <a:r>
              <a:rPr lang="ja-JP" altLang="en-US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  </a:t>
            </a:r>
            <a:r>
              <a:rPr lang="ru" sz="1100" kern="0" dirty="0" smtClean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спортом </a:t>
            </a:r>
            <a:r>
              <a:rPr lang="ru" sz="1100" kern="0" dirty="0">
                <a:solidFill>
                  <a:srgbClr val="221815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и много двигаться.</a:t>
            </a:r>
            <a:endParaRPr sz="1100" kern="0" dirty="0"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340379" y="8737759"/>
            <a:ext cx="2976606" cy="425979"/>
          </a:xfrm>
          <a:prstGeom prst="rect">
            <a:avLst/>
          </a:prstGeom>
          <a:solidFill>
            <a:srgbClr val="FF6699"/>
          </a:solidFill>
          <a:ln>
            <a:solidFill>
              <a:srgbClr val="FF99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object 19"/>
          <p:cNvSpPr txBox="1"/>
          <p:nvPr/>
        </p:nvSpPr>
        <p:spPr>
          <a:xfrm>
            <a:off x="2449604" y="8716319"/>
            <a:ext cx="2860145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</a:pPr>
            <a:r>
              <a:rPr lang="ru" sz="1450" b="1" kern="0" dirty="0">
                <a:solidFill>
                  <a:schemeClr val="bg1"/>
                </a:solidFill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Обязательно соблюдайте следующее важное правило.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4A1A02CA-69C5-6447-83FA-287FA7681EF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02" y="8700729"/>
            <a:ext cx="406400" cy="495300"/>
          </a:xfrm>
          <a:prstGeom prst="rect">
            <a:avLst/>
          </a:prstGeom>
        </p:spPr>
      </p:pic>
      <p:sp>
        <p:nvSpPr>
          <p:cNvPr id="43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205131" y="469900"/>
            <a:ext cx="1024372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ロシア語</a:t>
            </a:r>
            <a:endParaRPr lang="en" sz="800" kern="0" dirty="0">
              <a:solidFill>
                <a:schemeClr val="accent6">
                  <a:lumMod val="40000"/>
                  <a:lumOff val="6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2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1646</Words>
  <PresentationFormat>ユーザー設定</PresentationFormat>
  <Paragraphs>117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7" baseType="lpstr">
      <vt:lpstr>Cordia New</vt:lpstr>
      <vt:lpstr>HGPGothicE</vt:lpstr>
      <vt:lpstr>ＭＳ Ｐゴシック</vt:lpstr>
      <vt:lpstr>ＭＳ ゴシック</vt:lpstr>
      <vt:lpstr>ＭＳ 明朝</vt:lpstr>
      <vt:lpstr>YuGothic</vt:lpstr>
      <vt:lpstr>メイリオ</vt:lpstr>
      <vt:lpstr>游ゴシック</vt:lpstr>
      <vt:lpstr>游明朝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2022-02-13T08:34:01Z</dcterms:created>
  <dcterms:modified xsi:type="dcterms:W3CDTF">2022-04-06T16:06:55Z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2022-02-13T00:00:00Z</vt:filetime>
  </property>
</Properties>
</file>