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2"/>
    <p:sldId id="260" r:id="rId3"/>
    <p:sldId id="262" r:id="rId4"/>
    <p:sldId id="263" r:id="rId5"/>
  </p:sldIdLst>
  <p:sldSz cx="7556500" cy="10693400"/>
  <p:notesSz cx="7556500" cy="10693400"/>
  <p:defaultTextStyle>
    <a:defPPr rtl="0">
      <a:defRPr lang="vi-VN"/>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43"/>
    <p:restoredTop sz="94679"/>
  </p:normalViewPr>
  <p:slideViewPr>
    <p:cSldViewPr>
      <p:cViewPr>
        <p:scale>
          <a:sx n="125" d="100"/>
          <a:sy n="125" d="100"/>
        </p:scale>
        <p:origin x="27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pPr rtl="0"/>
            <a:fld id="{76A55638-820B-5B44-92E6-92DE025D1F07}" type="datetimeFigureOut">
              <a:rPr kumimoji="1" lang="ja-JP" altLang="en-US" smtClean="0"/>
              <a:t>2022/4/7</a:t>
            </a:fld>
            <a:endParaRPr kumimoji="1" lang="ja-JP" altLang="en-US"/>
          </a:p>
        </p:txBody>
      </p:sp>
      <p:sp>
        <p:nvSpPr>
          <p:cNvPr id="4" name="スライド イメージ プレースホルダー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rtl="0"/>
            <a:r>
              <a:rPr lang="vi"/>
              <a:t>マスター テキストの書式設定</a:t>
            </a:r>
          </a:p>
          <a:p>
            <a:pPr lvl="1" rtl="0"/>
            <a:r>
              <a:rPr lang="vi"/>
              <a:t>第 2 レベル</a:t>
            </a:r>
          </a:p>
          <a:p>
            <a:pPr lvl="2" rtl="0"/>
            <a:r>
              <a:rPr lang="vi"/>
              <a:t>第 3 レベル</a:t>
            </a:r>
          </a:p>
          <a:p>
            <a:pPr lvl="3" rtl="0"/>
            <a:r>
              <a:rPr lang="vi"/>
              <a:t>第 4 レベル</a:t>
            </a:r>
          </a:p>
          <a:p>
            <a:pPr lvl="4" rtl="0"/>
            <a:r>
              <a:rPr lang="vi"/>
              <a:t>第 5 レベル</a:t>
            </a:r>
          </a:p>
        </p:txBody>
      </p:sp>
      <p:sp>
        <p:nvSpPr>
          <p:cNvPr id="6" name="フッター プレースホルダー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pPr rtl="0"/>
            <a:fld id="{EC9A31C6-52EB-2F42-BAEA-0A07B6EC6CFC}" type="slidenum">
              <a:rPr kumimoji="1" lang="ja-JP" altLang="en-US" smtClean="0"/>
              <a:t>‹#›</a:t>
            </a:fld>
            <a:endParaRPr kumimoji="1" lang="ja-JP" altLang="en-US"/>
          </a:p>
        </p:txBody>
      </p:sp>
    </p:spTree>
    <p:extLst>
      <p:ext uri="{BB962C8B-B14F-4D97-AF65-F5344CB8AC3E}">
        <p14:creationId xmlns:p14="http://schemas.microsoft.com/office/powerpoint/2010/main" val="11701267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th-TH"/>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1</a:t>
            </a:fld>
            <a:endParaRPr kumimoji="1" lang="ja-JP" altLang="en-US"/>
          </a:p>
        </p:txBody>
      </p:sp>
    </p:spTree>
    <p:extLst>
      <p:ext uri="{BB962C8B-B14F-4D97-AF65-F5344CB8AC3E}">
        <p14:creationId xmlns:p14="http://schemas.microsoft.com/office/powerpoint/2010/main" val="319679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kumimoji="1" lang="ja-JP" altLang="en-US"/>
          </a:p>
        </p:txBody>
      </p:sp>
      <p:sp>
        <p:nvSpPr>
          <p:cNvPr id="4" name="スライド番号プレースホルダー 3"/>
          <p:cNvSpPr>
            <a:spLocks noGrp="1"/>
          </p:cNvSpPr>
          <p:nvPr>
            <p:ph type="sldNum" sz="quarter" idx="5"/>
          </p:nvPr>
        </p:nvSpPr>
        <p:spPr/>
        <p:txBody>
          <a:bodyPr rtlCol="0"/>
          <a:lstStyle/>
          <a:p>
            <a:pPr rtl="0"/>
            <a:fld id="{EC9A31C6-52EB-2F42-BAEA-0A07B6EC6CFC}" type="slidenum">
              <a:rPr kumimoji="1" lang="ja-JP" altLang="en-US" smtClean="0"/>
              <a:t>4</a:t>
            </a:fld>
            <a:endParaRPr kumimoji="1" lang="ja-JP" altLang="en-US"/>
          </a:p>
        </p:txBody>
      </p:sp>
    </p:spTree>
    <p:extLst>
      <p:ext uri="{BB962C8B-B14F-4D97-AF65-F5344CB8AC3E}">
        <p14:creationId xmlns:p14="http://schemas.microsoft.com/office/powerpoint/2010/main" val="1966588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4/7/2022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body" idx="1"/>
          </p:nvPr>
        </p:nvSpPr>
        <p:spPr/>
        <p:txBody>
          <a:bodyPr lIns="0" tIns="0" rIns="0" bIns="0" rtlCol="0"/>
          <a:lstStyle>
            <a:lvl1pPr>
              <a:defRPr/>
            </a:lvl1pPr>
          </a:lstStyle>
          <a:p>
            <a:pPr rtl="0"/>
            <a:endParaRPr/>
          </a:p>
        </p:txBody>
      </p:sp>
      <p:sp>
        <p:nvSpPr>
          <p:cNvPr id="4" name="Holder 4"/>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4/7/2022</a:t>
            </a:fld>
            <a:endParaRPr lang="en-US"/>
          </a:p>
        </p:txBody>
      </p:sp>
      <p:sp>
        <p:nvSpPr>
          <p:cNvPr id="6" name="Holder 6"/>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rtlCol="0">
            <a:spAutoFit/>
          </a:bodyPr>
          <a:lstStyle>
            <a:lvl1pPr>
              <a:defRPr/>
            </a:lvl1pPr>
          </a:lstStyle>
          <a:p>
            <a:pPr rtl="0"/>
            <a:endParaRPr/>
          </a:p>
        </p:txBody>
      </p:sp>
      <p:sp>
        <p:nvSpPr>
          <p:cNvPr id="5" name="Holder 5"/>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6" name="Holder 6"/>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4/7/2022</a:t>
            </a:fld>
            <a:endParaRPr lang="en-US"/>
          </a:p>
        </p:txBody>
      </p:sp>
      <p:sp>
        <p:nvSpPr>
          <p:cNvPr id="7" name="Holder 7"/>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rtlCol="0"/>
          <a:lstStyle>
            <a:lvl1pPr>
              <a:defRPr/>
            </a:lvl1pPr>
          </a:lstStyle>
          <a:p>
            <a:pPr rtl="0"/>
            <a:endParaRPr/>
          </a:p>
        </p:txBody>
      </p:sp>
      <p:sp>
        <p:nvSpPr>
          <p:cNvPr id="3" name="Holder 3"/>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4" name="Holder 4"/>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4/7/2022</a:t>
            </a:fld>
            <a:endParaRPr lang="en-US"/>
          </a:p>
        </p:txBody>
      </p:sp>
      <p:sp>
        <p:nvSpPr>
          <p:cNvPr id="5" name="Holder 5"/>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rtlCol="0"/>
          <a:lstStyle>
            <a:lvl1pPr algn="ctr">
              <a:defRPr>
                <a:solidFill>
                  <a:schemeClr val="tx1">
                    <a:tint val="75000"/>
                  </a:schemeClr>
                </a:solidFill>
              </a:defRPr>
            </a:lvl1pPr>
          </a:lstStyle>
          <a:p>
            <a:pPr rtl="0"/>
            <a:endParaRPr/>
          </a:p>
        </p:txBody>
      </p:sp>
      <p:sp>
        <p:nvSpPr>
          <p:cNvPr id="3" name="Holder 3"/>
          <p:cNvSpPr>
            <a:spLocks noGrp="1"/>
          </p:cNvSpPr>
          <p:nvPr>
            <p:ph type="dt" sz="half" idx="6"/>
          </p:nvPr>
        </p:nvSpPr>
        <p:spPr/>
        <p:txBody>
          <a:bodyPr lIns="0" tIns="0" rIns="0" bIns="0" rtlCol="0"/>
          <a:lstStyle>
            <a:lvl1pPr algn="l">
              <a:defRPr>
                <a:solidFill>
                  <a:schemeClr val="tx1">
                    <a:tint val="75000"/>
                  </a:schemeClr>
                </a:solidFill>
              </a:defRPr>
            </a:lvl1pPr>
          </a:lstStyle>
          <a:p>
            <a:pPr rtl="0"/>
            <a:fld id="{1D8BD707-D9CF-40AE-B4C6-C98DA3205C09}" type="datetimeFigureOut">
              <a:rPr lang="en-US"/>
              <a:t>4/7/2022</a:t>
            </a:fld>
            <a:endParaRPr lang="en-US"/>
          </a:p>
        </p:txBody>
      </p:sp>
      <p:sp>
        <p:nvSpPr>
          <p:cNvPr id="4" name="Holder 4"/>
          <p:cNvSpPr>
            <a:spLocks noGrp="1"/>
          </p:cNvSpPr>
          <p:nvPr>
            <p:ph type="sldNum" sz="quarter" idx="7"/>
          </p:nvPr>
        </p:nvSpPr>
        <p:spPr/>
        <p:txBody>
          <a:bodyPr lIns="0" tIns="0" rIns="0" bIns="0" rtlCol="0"/>
          <a:lstStyle>
            <a:lvl1pPr algn="r">
              <a:defRPr>
                <a:solidFill>
                  <a:schemeClr val="tx1">
                    <a:tint val="75000"/>
                  </a:schemeClr>
                </a:solidFill>
              </a:defRPr>
            </a:lvl1pPr>
          </a:lstStyle>
          <a:p>
            <a:pPr rtl="0"/>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rtlCol="0">
            <a:spAutoFit/>
          </a:bodyPr>
          <a:lstStyle>
            <a:lvl1pPr>
              <a:defRPr/>
            </a:lvl1pPr>
          </a:lstStyle>
          <a:p>
            <a:pPr rtl="0"/>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rtlCol="0">
            <a:spAutoFit/>
          </a:bodyPr>
          <a:lstStyle>
            <a:lvl1pPr>
              <a:defRPr/>
            </a:lvl1pPr>
          </a:lstStyle>
          <a:p>
            <a:pPr rtl="0"/>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rtlCol="0">
            <a:spAutoFit/>
          </a:bodyPr>
          <a:lstStyle>
            <a:lvl1pPr algn="ctr">
              <a:defRPr>
                <a:solidFill>
                  <a:schemeClr val="tx1">
                    <a:tint val="75000"/>
                  </a:schemeClr>
                </a:solidFill>
              </a:defRPr>
            </a:lvl1pPr>
          </a:lstStyle>
          <a:p>
            <a:pPr rtl="0"/>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rtlCol="0">
            <a:spAutoFit/>
          </a:bodyPr>
          <a:lstStyle>
            <a:lvl1pPr algn="l">
              <a:defRPr>
                <a:solidFill>
                  <a:schemeClr val="tx1">
                    <a:tint val="75000"/>
                  </a:schemeClr>
                </a:solidFill>
              </a:defRPr>
            </a:lvl1pPr>
          </a:lstStyle>
          <a:p>
            <a:pPr rtl="0"/>
            <a:fld id="{1D8BD707-D9CF-40AE-B4C6-C98DA3205C09}" type="datetimeFigureOut">
              <a:rPr lang="en-US"/>
              <a:t>4/7/2022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rtlCol="0">
            <a:spAutoFit/>
          </a:bodyPr>
          <a:lstStyle>
            <a:lvl1pPr algn="r">
              <a:defRPr>
                <a:solidFill>
                  <a:schemeClr val="tx1">
                    <a:tint val="75000"/>
                  </a:schemeClr>
                </a:solidFill>
              </a:defRPr>
            </a:lvl1pPr>
          </a:lstStyle>
          <a:p>
            <a:pPr rtl="0"/>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jpeds.or.jp/modules/activity/index.php?content_id=3"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jpe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E6C3368F-E1EE-8948-BC8F-B5F435B11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 y="5080"/>
            <a:ext cx="7556500" cy="10680700"/>
          </a:xfrm>
          <a:prstGeom prst="rect">
            <a:avLst/>
          </a:prstGeom>
        </p:spPr>
      </p:pic>
      <p:sp>
        <p:nvSpPr>
          <p:cNvPr id="2" name="object 2"/>
          <p:cNvSpPr txBox="1"/>
          <p:nvPr/>
        </p:nvSpPr>
        <p:spPr>
          <a:xfrm>
            <a:off x="5707602" y="490794"/>
            <a:ext cx="1394528" cy="283906"/>
          </a:xfrm>
          <a:prstGeom prst="rect">
            <a:avLst/>
          </a:prstGeom>
          <a:ln w="5397">
            <a:solidFill>
              <a:srgbClr val="221815"/>
            </a:solidFill>
          </a:ln>
        </p:spPr>
        <p:txBody>
          <a:bodyPr vert="horz" wrap="square" lIns="0" tIns="72000" rIns="0" bIns="72000" rtlCol="0" anchor="ctr" anchorCtr="1">
            <a:spAutoFit/>
          </a:bodyPr>
          <a:lstStyle/>
          <a:p>
            <a:pPr rtl="0">
              <a:lnSpc>
                <a:spcPct val="100000"/>
              </a:lnSpc>
              <a:spcBef>
                <a:spcPts val="220"/>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Ngày 10 tháng 2 năm 2022</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 name="object 3"/>
          <p:cNvSpPr txBox="1"/>
          <p:nvPr/>
        </p:nvSpPr>
        <p:spPr>
          <a:xfrm>
            <a:off x="6051550" y="7138715"/>
            <a:ext cx="673100" cy="347530"/>
          </a:xfrm>
          <a:prstGeom prst="rect">
            <a:avLst/>
          </a:prstGeom>
        </p:spPr>
        <p:txBody>
          <a:bodyPr vert="horz" wrap="square" lIns="0" tIns="39369" rIns="0" bIns="0" rtlCol="0">
            <a:spAutoFit/>
          </a:bodyPr>
          <a:lstStyle/>
          <a:p>
            <a:pPr algn="ctr" rtl="0">
              <a:lnSpc>
                <a:spcPct val="100000"/>
              </a:lnSpc>
            </a:pPr>
            <a:r>
              <a:rPr lang="vi" sz="10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Chi phí tiêm </a:t>
            </a:r>
            <a:r>
              <a:rPr lang="vi" sz="100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chủng</a:t>
            </a:r>
            <a:endParaRPr lang="vi" sz="10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 name="object 4"/>
          <p:cNvSpPr txBox="1"/>
          <p:nvPr/>
        </p:nvSpPr>
        <p:spPr>
          <a:xfrm>
            <a:off x="1457710" y="9093200"/>
            <a:ext cx="4856190" cy="309059"/>
          </a:xfrm>
          <a:prstGeom prst="rect">
            <a:avLst/>
          </a:prstGeom>
        </p:spPr>
        <p:txBody>
          <a:bodyPr vert="horz" wrap="square" lIns="0" tIns="16510" rIns="0" bIns="0" rtlCol="0">
            <a:spAutoFit/>
          </a:bodyPr>
          <a:lstStyle/>
          <a:p>
            <a:pPr marL="12700" rtl="0">
              <a:lnSpc>
                <a:spcPct val="100000"/>
              </a:lnSpc>
              <a:spcBef>
                <a:spcPts val="130"/>
              </a:spcBef>
            </a:pPr>
            <a:r>
              <a:rPr lang="vi" sz="95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Hãy đọc giấy hướng dẫn này với người trong nhà và trao đổi về việc có tiêm vắc-xin hay không.</a:t>
            </a:r>
            <a:endParaRPr sz="95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 name="object 5"/>
          <p:cNvSpPr txBox="1"/>
          <p:nvPr/>
        </p:nvSpPr>
        <p:spPr>
          <a:xfrm>
            <a:off x="965712" y="9537700"/>
            <a:ext cx="5840186" cy="628377"/>
          </a:xfrm>
          <a:prstGeom prst="rect">
            <a:avLst/>
          </a:prstGeom>
        </p:spPr>
        <p:txBody>
          <a:bodyPr vert="horz" wrap="square" lIns="0" tIns="12700" rIns="0" bIns="0" rtlCol="0">
            <a:spAutoFit/>
          </a:bodyPr>
          <a:lstStyle/>
          <a:p>
            <a:pPr marL="12700" algn="ctr" rtl="0">
              <a:lnSpc>
                <a:spcPct val="100000"/>
              </a:lnSpc>
              <a:spcBef>
                <a:spcPts val="100"/>
              </a:spcBef>
            </a:pPr>
            <a:r>
              <a:rPr lang="vi" sz="2000" b="1" kern="0" dirty="0">
                <a:solidFill>
                  <a:srgbClr val="FFF100"/>
                </a:solidFill>
                <a:latin typeface="Times New Roman" panose="02020603050405020304" pitchFamily="18" charset="0"/>
                <a:ea typeface="ＭＳ 明朝" panose="02020609040205080304" pitchFamily="17" charset="-128"/>
                <a:cs typeface="Times New Roman" panose="02020603050405020304" pitchFamily="18" charset="0"/>
              </a:rPr>
              <a:t>Khi đi tiêm, vui lòng mang Sổ tay Sức khỏe Mẹ và Bé.</a:t>
            </a:r>
            <a:endParaRPr sz="20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6" name="object 6"/>
          <p:cNvGrpSpPr/>
          <p:nvPr/>
        </p:nvGrpSpPr>
        <p:grpSpPr>
          <a:xfrm>
            <a:off x="1767744" y="3079346"/>
            <a:ext cx="4014210" cy="1088132"/>
            <a:chOff x="1767744" y="3079346"/>
            <a:chExt cx="4014210" cy="1088132"/>
          </a:xfrm>
        </p:grpSpPr>
        <p:sp>
          <p:nvSpPr>
            <p:cNvPr id="7" name="object 7"/>
            <p:cNvSpPr/>
            <p:nvPr/>
          </p:nvSpPr>
          <p:spPr>
            <a:xfrm>
              <a:off x="1767744" y="3079346"/>
              <a:ext cx="4014210" cy="1088132"/>
            </a:xfrm>
            <a:prstGeom prst="rect">
              <a:avLst/>
            </a:prstGeom>
            <a:blipFill>
              <a:blip r:embed="rId4"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8" name="object 8"/>
            <p:cNvSpPr/>
            <p:nvPr/>
          </p:nvSpPr>
          <p:spPr>
            <a:xfrm>
              <a:off x="1805840" y="3117079"/>
              <a:ext cx="3901762" cy="436069"/>
            </a:xfrm>
            <a:prstGeom prst="rect">
              <a:avLst/>
            </a:prstGeom>
            <a:blipFill>
              <a:blip r:embed="rId5"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2165360" y="3657076"/>
              <a:ext cx="3198864" cy="435038"/>
            </a:xfrm>
            <a:prstGeom prst="rect">
              <a:avLst/>
            </a:prstGeom>
            <a:blipFill>
              <a:blip r:embed="rId6"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0" name="object 10"/>
          <p:cNvSpPr txBox="1"/>
          <p:nvPr/>
        </p:nvSpPr>
        <p:spPr>
          <a:xfrm>
            <a:off x="2617477" y="2201503"/>
            <a:ext cx="2310130" cy="706797"/>
          </a:xfrm>
          <a:prstGeom prst="rect">
            <a:avLst/>
          </a:prstGeom>
        </p:spPr>
        <p:txBody>
          <a:bodyPr vert="horz" wrap="square" lIns="0" tIns="12700" rIns="0" bIns="0" rtlCol="0">
            <a:spAutoFit/>
          </a:bodyPr>
          <a:lstStyle/>
          <a:p>
            <a:pPr marR="5080" indent="12700" algn="ctr" rtl="0">
              <a:lnSpc>
                <a:spcPct val="132300"/>
              </a:lnSpc>
              <a:spcBef>
                <a:spcPts val="100"/>
              </a:spcBef>
            </a:pPr>
            <a:r>
              <a:rPr lang="vi" b="1"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Gửi tới phụ huynh và các bé từ 5 đến 11 tuổi</a:t>
            </a:r>
            <a:endParaRPr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1" name="object 2">
            <a:extLst>
              <a:ext uri="{FF2B5EF4-FFF2-40B4-BE49-F238E27FC236}">
                <a16:creationId xmlns:a16="http://schemas.microsoft.com/office/drawing/2014/main" id="{0DCCC9BB-A527-3E45-9680-A3275A489F89}"/>
              </a:ext>
            </a:extLst>
          </p:cNvPr>
          <p:cNvSpPr txBox="1"/>
          <p:nvPr/>
        </p:nvSpPr>
        <p:spPr>
          <a:xfrm>
            <a:off x="4427028" y="3557372"/>
            <a:ext cx="114300" cy="120546"/>
          </a:xfrm>
          <a:prstGeom prst="rect">
            <a:avLst/>
          </a:prstGeom>
        </p:spPr>
        <p:txBody>
          <a:bodyPr vert="horz" wrap="square" lIns="0" tIns="12700" rIns="0" bIns="0" rtlCol="0">
            <a:spAutoFit/>
          </a:bodyPr>
          <a:lstStyle/>
          <a:p>
            <a:pPr marL="12700" rtl="0">
              <a:lnSpc>
                <a:spcPct val="100000"/>
              </a:lnSpc>
              <a:spcBef>
                <a:spcPts val="100"/>
              </a:spcBef>
            </a:pPr>
            <a:r>
              <a:rPr lang="vi" sz="700" kern="0">
                <a:solidFill>
                  <a:srgbClr val="DE6B37"/>
                </a:solidFill>
                <a:latin typeface="Times New Roman" panose="02020603050405020304" pitchFamily="18" charset="0"/>
                <a:ea typeface="ＭＳ 明朝" panose="02020609040205080304" pitchFamily="17" charset="-128"/>
                <a:cs typeface="Times New Roman" panose="02020603050405020304" pitchFamily="18" charset="0"/>
              </a:rPr>
              <a:t> </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1" name="図 50">
            <a:extLst>
              <a:ext uri="{FF2B5EF4-FFF2-40B4-BE49-F238E27FC236}">
                <a16:creationId xmlns:a16="http://schemas.microsoft.com/office/drawing/2014/main" id="{5F1ABCA4-FBDD-1B42-9487-6492FFEBD3D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9639" y="1891152"/>
            <a:ext cx="838200" cy="774700"/>
          </a:xfrm>
          <a:prstGeom prst="rect">
            <a:avLst/>
          </a:prstGeom>
        </p:spPr>
      </p:pic>
      <p:pic>
        <p:nvPicPr>
          <p:cNvPr id="53" name="図 52">
            <a:extLst>
              <a:ext uri="{FF2B5EF4-FFF2-40B4-BE49-F238E27FC236}">
                <a16:creationId xmlns:a16="http://schemas.microsoft.com/office/drawing/2014/main" id="{A137CE3D-BEE4-184A-8317-7EDAF2A770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30008" y="2395954"/>
            <a:ext cx="698500" cy="393700"/>
          </a:xfrm>
          <a:prstGeom prst="rect">
            <a:avLst/>
          </a:prstGeom>
        </p:spPr>
      </p:pic>
      <p:sp>
        <p:nvSpPr>
          <p:cNvPr id="58" name="object 3">
            <a:extLst>
              <a:ext uri="{FF2B5EF4-FFF2-40B4-BE49-F238E27FC236}">
                <a16:creationId xmlns:a16="http://schemas.microsoft.com/office/drawing/2014/main" id="{C9B4DEAB-2846-8D41-981C-D86476D9983A}"/>
              </a:ext>
            </a:extLst>
          </p:cNvPr>
          <p:cNvSpPr txBox="1"/>
          <p:nvPr/>
        </p:nvSpPr>
        <p:spPr>
          <a:xfrm>
            <a:off x="1334809" y="8243797"/>
            <a:ext cx="5524902" cy="674544"/>
          </a:xfrm>
          <a:prstGeom prst="rect">
            <a:avLst/>
          </a:prstGeom>
        </p:spPr>
        <p:txBody>
          <a:bodyPr vert="horz" wrap="square" lIns="0" tIns="0" rIns="0" bIns="0" rtlCol="0">
            <a:spAutoFit/>
          </a:bodyPr>
          <a:lstStyle/>
          <a:p>
            <a:pPr marR="398780" algn="ctr" rtl="0">
              <a:lnSpc>
                <a:spcPct val="100000"/>
              </a:lnSpc>
              <a:spcBef>
                <a:spcPts val="700"/>
              </a:spcBef>
            </a:pPr>
            <a:r>
              <a:rPr lang="vi" sz="1900" b="1"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Các bé từ 5 tuổi trở lên</a:t>
            </a:r>
          </a:p>
          <a:p>
            <a:pPr marR="399415" algn="ctr" rtl="0">
              <a:lnSpc>
                <a:spcPct val="100000"/>
              </a:lnSpc>
              <a:spcBef>
                <a:spcPts val="725"/>
              </a:spcBef>
            </a:pPr>
            <a:r>
              <a:rPr lang="vi-VN" sz="1900" b="1"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đ</a:t>
            </a:r>
            <a:r>
              <a:rPr lang="vi" sz="1900" b="1"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ã được cho phép tiêm vắc-xin ngừa covid-19.</a:t>
            </a:r>
          </a:p>
        </p:txBody>
      </p:sp>
      <p:pic>
        <p:nvPicPr>
          <p:cNvPr id="55" name="図 54">
            <a:extLst>
              <a:ext uri="{FF2B5EF4-FFF2-40B4-BE49-F238E27FC236}">
                <a16:creationId xmlns:a16="http://schemas.microsoft.com/office/drawing/2014/main" id="{2F16F039-764D-5144-A123-AF848157FC8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76275" y="4341842"/>
            <a:ext cx="4978400" cy="2146300"/>
          </a:xfrm>
          <a:prstGeom prst="rect">
            <a:avLst/>
          </a:prstGeom>
        </p:spPr>
      </p:pic>
      <p:pic>
        <p:nvPicPr>
          <p:cNvPr id="57" name="図 56">
            <a:extLst>
              <a:ext uri="{FF2B5EF4-FFF2-40B4-BE49-F238E27FC236}">
                <a16:creationId xmlns:a16="http://schemas.microsoft.com/office/drawing/2014/main" id="{C3FD6E24-6959-0441-87B6-0698B679DF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41407" y="6238148"/>
            <a:ext cx="3327400" cy="1651000"/>
          </a:xfrm>
          <a:prstGeom prst="rect">
            <a:avLst/>
          </a:prstGeom>
        </p:spPr>
      </p:pic>
      <p:sp>
        <p:nvSpPr>
          <p:cNvPr id="12" name="テキスト ボックス 11">
            <a:extLst>
              <a:ext uri="{FF2B5EF4-FFF2-40B4-BE49-F238E27FC236}">
                <a16:creationId xmlns:a16="http://schemas.microsoft.com/office/drawing/2014/main" id="{1CFE6390-C7AC-4EEC-8635-F0F3827D3763}"/>
              </a:ext>
            </a:extLst>
          </p:cNvPr>
          <p:cNvSpPr txBox="1"/>
          <p:nvPr/>
        </p:nvSpPr>
        <p:spPr>
          <a:xfrm>
            <a:off x="1190193" y="3142615"/>
            <a:ext cx="5170527" cy="984885"/>
          </a:xfrm>
          <a:prstGeom prst="rect">
            <a:avLst/>
          </a:prstGeom>
          <a:solidFill>
            <a:schemeClr val="bg1"/>
          </a:solidFill>
        </p:spPr>
        <p:txBody>
          <a:bodyPr wrap="square" lIns="0" tIns="0" rIns="0" bIns="0" rtlCol="0">
            <a:spAutoFit/>
          </a:bodyPr>
          <a:lstStyle/>
          <a:p>
            <a:pPr algn="ctr" rtl="0"/>
            <a:r>
              <a:rPr lang="vi" sz="3200" dirty="0">
                <a:solidFill>
                  <a:schemeClr val="accent6">
                    <a:lumMod val="75000"/>
                  </a:schemeClr>
                </a:solidFill>
                <a:latin typeface="Times New Roman" panose="02020603050405020304" pitchFamily="18" charset="0"/>
                <a:cs typeface="Times New Roman" panose="02020603050405020304" pitchFamily="18" charset="0"/>
              </a:rPr>
              <a:t>Thông báo về việc tiêm chủng vắc-xin ngừa covid-19</a:t>
            </a:r>
            <a:endParaRPr lang="th-TH" sz="3200" dirty="0">
              <a:solidFill>
                <a:schemeClr val="accent6">
                  <a:lumMod val="75000"/>
                </a:schemeClr>
              </a:solidFill>
              <a:latin typeface="Times New Roman" panose="02020603050405020304" pitchFamily="18" charset="0"/>
            </a:endParaRPr>
          </a:p>
        </p:txBody>
      </p:sp>
      <p:sp>
        <p:nvSpPr>
          <p:cNvPr id="19" name="object 3"/>
          <p:cNvSpPr txBox="1"/>
          <p:nvPr/>
        </p:nvSpPr>
        <p:spPr>
          <a:xfrm>
            <a:off x="5853566" y="7810500"/>
            <a:ext cx="1006146" cy="332141"/>
          </a:xfrm>
          <a:prstGeom prst="rect">
            <a:avLst/>
          </a:prstGeom>
        </p:spPr>
        <p:txBody>
          <a:bodyPr vert="horz" wrap="square" lIns="0" tIns="39369" rIns="0" bIns="0" rtlCol="0">
            <a:spAutoFit/>
          </a:bodyPr>
          <a:lstStyle/>
          <a:p>
            <a:pPr algn="ctr" rtl="0">
              <a:lnSpc>
                <a:spcPct val="100000"/>
              </a:lnSpc>
            </a:pPr>
            <a:r>
              <a:rPr lang="vi" sz="95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a:t>
            </a:r>
            <a:r>
              <a:rPr lang="vi" sz="95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Chính phủ chi trả toàn bộ chi phí) </a:t>
            </a:r>
          </a:p>
        </p:txBody>
      </p:sp>
      <p:sp>
        <p:nvSpPr>
          <p:cNvPr id="20" name="object 3"/>
          <p:cNvSpPr txBox="1"/>
          <p:nvPr/>
        </p:nvSpPr>
        <p:spPr>
          <a:xfrm>
            <a:off x="5708650" y="7448829"/>
            <a:ext cx="1347249" cy="409085"/>
          </a:xfrm>
          <a:prstGeom prst="rect">
            <a:avLst/>
          </a:prstGeom>
        </p:spPr>
        <p:txBody>
          <a:bodyPr vert="horz" wrap="square" lIns="0" tIns="39369" rIns="0" bIns="0" rtlCol="0">
            <a:spAutoFit/>
          </a:bodyPr>
          <a:lstStyle/>
          <a:p>
            <a:pPr algn="ctr" rtl="0">
              <a:lnSpc>
                <a:spcPct val="100000"/>
              </a:lnSpc>
            </a:pPr>
            <a:r>
              <a:rPr lang="vi" sz="2400" kern="0" dirty="0" smtClean="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Miễn phí</a:t>
            </a:r>
            <a:endParaRPr lang="vi" sz="24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1" name="object 2">
            <a:extLst>
              <a:ext uri="{FF2B5EF4-FFF2-40B4-BE49-F238E27FC236}">
                <a16:creationId xmlns:a16="http://schemas.microsoft.com/office/drawing/2014/main" id="{9091C248-2FE6-F74A-9C16-1E9241EEFC1F}"/>
              </a:ext>
            </a:extLst>
          </p:cNvPr>
          <p:cNvSpPr txBox="1"/>
          <p:nvPr/>
        </p:nvSpPr>
        <p:spPr>
          <a:xfrm>
            <a:off x="6332505" y="345571"/>
            <a:ext cx="769625" cy="174003"/>
          </a:xfrm>
          <a:prstGeom prst="rect">
            <a:avLst/>
          </a:prstGeom>
          <a:ln w="4445">
            <a:noFill/>
          </a:ln>
        </p:spPr>
        <p:txBody>
          <a:bodyPr vert="horz" wrap="square" lIns="0" tIns="28800" rIns="0" bIns="21600" rtlCol="0">
            <a:spAutoFit/>
          </a:bodyPr>
          <a:lstStyle/>
          <a:p>
            <a:pPr marL="110489" algn="r" rtl="0">
              <a:lnSpc>
                <a:spcPct val="100000"/>
              </a:lnSpc>
              <a:spcBef>
                <a:spcPts val="220"/>
              </a:spcBef>
            </a:pPr>
            <a:r>
              <a:rPr lang="ja-JP" altLang="en-US" sz="800" kern="0" dirty="0" smtClean="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rPr>
              <a:t>ベトナム語</a:t>
            </a:r>
            <a:endParaRPr lang="en" sz="800" kern="0" dirty="0">
              <a:solidFill>
                <a:schemeClr val="bg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270"/>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 name="object 3"/>
          <p:cNvSpPr/>
          <p:nvPr/>
        </p:nvSpPr>
        <p:spPr>
          <a:xfrm>
            <a:off x="360006" y="1431937"/>
            <a:ext cx="6840220" cy="8865235"/>
          </a:xfrm>
          <a:custGeom>
            <a:avLst/>
            <a:gdLst/>
            <a:ahLst/>
            <a:cxnLst/>
            <a:rect l="l" t="t" r="r" b="b"/>
            <a:pathLst>
              <a:path w="6840220" h="8865235">
                <a:moveTo>
                  <a:pt x="0" y="8864612"/>
                </a:moveTo>
                <a:lnTo>
                  <a:pt x="6840004" y="8864612"/>
                </a:lnTo>
                <a:lnTo>
                  <a:pt x="6840004" y="0"/>
                </a:lnTo>
                <a:lnTo>
                  <a:pt x="0" y="0"/>
                </a:lnTo>
                <a:lnTo>
                  <a:pt x="0" y="8864612"/>
                </a:lnTo>
                <a:close/>
              </a:path>
            </a:pathLst>
          </a:custGeom>
          <a:solidFill>
            <a:srgbClr val="FFFFFF"/>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4" name="object 4"/>
          <p:cNvGrpSpPr/>
          <p:nvPr/>
        </p:nvGrpSpPr>
        <p:grpSpPr>
          <a:xfrm>
            <a:off x="216001" y="324002"/>
            <a:ext cx="6984225" cy="1107935"/>
            <a:chOff x="216001" y="324002"/>
            <a:chExt cx="6984225" cy="1107935"/>
          </a:xfrm>
        </p:grpSpPr>
        <p:sp>
          <p:nvSpPr>
            <p:cNvPr id="5" name="object 5"/>
            <p:cNvSpPr/>
            <p:nvPr/>
          </p:nvSpPr>
          <p:spPr>
            <a:xfrm>
              <a:off x="360006" y="468007"/>
              <a:ext cx="6840220" cy="963930"/>
            </a:xfrm>
            <a:custGeom>
              <a:avLst/>
              <a:gdLst/>
              <a:ahLst/>
              <a:cxnLst/>
              <a:rect l="l" t="t" r="r" b="b"/>
              <a:pathLst>
                <a:path w="6840220" h="963930">
                  <a:moveTo>
                    <a:pt x="6840004" y="0"/>
                  </a:moveTo>
                  <a:lnTo>
                    <a:pt x="0" y="0"/>
                  </a:lnTo>
                  <a:lnTo>
                    <a:pt x="0" y="120345"/>
                  </a:lnTo>
                  <a:lnTo>
                    <a:pt x="0" y="963383"/>
                  </a:lnTo>
                  <a:lnTo>
                    <a:pt x="6840004" y="963383"/>
                  </a:lnTo>
                  <a:lnTo>
                    <a:pt x="6840004" y="120345"/>
                  </a:lnTo>
                  <a:lnTo>
                    <a:pt x="6840004" y="0"/>
                  </a:lnTo>
                  <a:close/>
                </a:path>
              </a:pathLst>
            </a:custGeom>
            <a:solidFill>
              <a:srgbClr val="FFF100"/>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6" name="object 6"/>
            <p:cNvSpPr/>
            <p:nvPr/>
          </p:nvSpPr>
          <p:spPr>
            <a:xfrm>
              <a:off x="216001" y="324002"/>
              <a:ext cx="1534846"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pSp>
        <p:nvGrpSpPr>
          <p:cNvPr id="7" name="object 7"/>
          <p:cNvGrpSpPr/>
          <p:nvPr/>
        </p:nvGrpSpPr>
        <p:grpSpPr>
          <a:xfrm>
            <a:off x="788400" y="3999230"/>
            <a:ext cx="5983605" cy="280670"/>
            <a:chOff x="788400" y="3781721"/>
            <a:chExt cx="5983605" cy="280670"/>
          </a:xfrm>
        </p:grpSpPr>
        <p:sp>
          <p:nvSpPr>
            <p:cNvPr id="8" name="object 8"/>
            <p:cNvSpPr/>
            <p:nvPr/>
          </p:nvSpPr>
          <p:spPr>
            <a:xfrm>
              <a:off x="792001" y="3785321"/>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792001" y="3785321"/>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0" name="object 10"/>
          <p:cNvSpPr/>
          <p:nvPr/>
        </p:nvSpPr>
        <p:spPr>
          <a:xfrm>
            <a:off x="806450" y="4584700"/>
            <a:ext cx="2815030" cy="0"/>
          </a:xfrm>
          <a:custGeom>
            <a:avLst/>
            <a:gdLst/>
            <a:ahLst/>
            <a:cxnLst/>
            <a:rect l="l" t="t" r="r" b="b"/>
            <a:pathLst>
              <a:path w="3630929">
                <a:moveTo>
                  <a:pt x="0" y="0"/>
                </a:moveTo>
                <a:lnTo>
                  <a:pt x="3630409"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1" name="object 11"/>
          <p:cNvSpPr/>
          <p:nvPr/>
        </p:nvSpPr>
        <p:spPr>
          <a:xfrm>
            <a:off x="792001" y="8775700"/>
            <a:ext cx="5979795" cy="0"/>
          </a:xfrm>
          <a:custGeom>
            <a:avLst/>
            <a:gdLst/>
            <a:ahLst/>
            <a:cxnLst/>
            <a:rect l="l" t="t" r="r" b="b"/>
            <a:pathLst>
              <a:path w="5979795">
                <a:moveTo>
                  <a:pt x="0" y="0"/>
                </a:moveTo>
                <a:lnTo>
                  <a:pt x="5979248"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aphicFrame>
        <p:nvGraphicFramePr>
          <p:cNvPr id="12" name="object 12"/>
          <p:cNvGraphicFramePr>
            <a:graphicFrameLocks noGrp="1"/>
          </p:cNvGraphicFramePr>
          <p:nvPr>
            <p:extLst>
              <p:ext uri="{D42A27DB-BD31-4B8C-83A1-F6EECF244321}">
                <p14:modId xmlns:p14="http://schemas.microsoft.com/office/powerpoint/2010/main" val="113022727"/>
              </p:ext>
            </p:extLst>
          </p:nvPr>
        </p:nvGraphicFramePr>
        <p:xfrm>
          <a:off x="932402" y="7386008"/>
          <a:ext cx="4456430" cy="891478"/>
        </p:xfrm>
        <a:graphic>
          <a:graphicData uri="http://schemas.openxmlformats.org/drawingml/2006/table">
            <a:tbl>
              <a:tblPr firstRow="1" bandRow="1">
                <a:tableStyleId>{2D5ABB26-0587-4C30-8999-92F81FD0307C}</a:tableStyleId>
              </a:tblPr>
              <a:tblGrid>
                <a:gridCol w="1275715">
                  <a:extLst>
                    <a:ext uri="{9D8B030D-6E8A-4147-A177-3AD203B41FA5}">
                      <a16:colId xmlns:a16="http://schemas.microsoft.com/office/drawing/2014/main" val="20000"/>
                    </a:ext>
                  </a:extLst>
                </a:gridCol>
                <a:gridCol w="3180715">
                  <a:extLst>
                    <a:ext uri="{9D8B030D-6E8A-4147-A177-3AD203B41FA5}">
                      <a16:colId xmlns:a16="http://schemas.microsoft.com/office/drawing/2014/main" val="20001"/>
                    </a:ext>
                  </a:extLst>
                </a:gridCol>
              </a:tblGrid>
              <a:tr h="288000">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9525">
                      <a:solidFill>
                        <a:srgbClr val="E55927"/>
                      </a:solidFill>
                      <a:prstDash val="solid"/>
                    </a:lnB>
                    <a:solidFill>
                      <a:srgbClr val="F9E4D5"/>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9525">
                      <a:solidFill>
                        <a:srgbClr val="E55927"/>
                      </a:solidFill>
                      <a:prstDash val="solid"/>
                    </a:lnB>
                    <a:solidFill>
                      <a:srgbClr val="F9E4D5"/>
                    </a:solidFill>
                  </a:tcPr>
                </a:tc>
                <a:extLst>
                  <a:ext uri="{0D108BD9-81ED-4DB2-BD59-A6C34878D82A}">
                    <a16:rowId xmlns:a16="http://schemas.microsoft.com/office/drawing/2014/main" val="10000"/>
                  </a:ext>
                </a:extLst>
              </a:tr>
              <a:tr h="201736">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9525">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a:latin typeface="Times New Roman"/>
                        <a:cs typeface="Times New Roman"/>
                      </a:endParaRPr>
                    </a:p>
                  </a:txBody>
                  <a:tcPr marL="0" marR="0" marT="0" marB="0">
                    <a:lnL w="6350">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1"/>
                  </a:ext>
                </a:extLst>
              </a:tr>
              <a:tr h="201735">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6350">
                      <a:solidFill>
                        <a:srgbClr val="E55927"/>
                      </a:solidFill>
                      <a:prstDash val="solid"/>
                    </a:lnB>
                    <a:solidFill>
                      <a:srgbClr val="FFFFFF"/>
                    </a:solidFill>
                  </a:tcPr>
                </a:tc>
                <a:tc>
                  <a:txBody>
                    <a:bodyPr/>
                    <a:lstStyle/>
                    <a:p>
                      <a:pPr rtl="0">
                        <a:lnSpc>
                          <a:spcPct val="100000"/>
                        </a:lnSpc>
                      </a:pPr>
                      <a:endParaRPr sz="10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6350">
                      <a:solidFill>
                        <a:srgbClr val="E55927"/>
                      </a:solidFill>
                      <a:prstDash val="solid"/>
                    </a:lnB>
                    <a:solidFill>
                      <a:srgbClr val="FFFFFF"/>
                    </a:solidFill>
                  </a:tcPr>
                </a:tc>
                <a:extLst>
                  <a:ext uri="{0D108BD9-81ED-4DB2-BD59-A6C34878D82A}">
                    <a16:rowId xmlns:a16="http://schemas.microsoft.com/office/drawing/2014/main" val="10002"/>
                  </a:ext>
                </a:extLst>
              </a:tr>
              <a:tr h="200007">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6350">
                      <a:solidFill>
                        <a:srgbClr val="E55927"/>
                      </a:solidFill>
                      <a:prstDash val="solid"/>
                    </a:lnR>
                    <a:lnT w="6350">
                      <a:solidFill>
                        <a:srgbClr val="E55927"/>
                      </a:solidFill>
                      <a:prstDash val="solid"/>
                    </a:lnT>
                    <a:lnB w="9525">
                      <a:solidFill>
                        <a:srgbClr val="E55927"/>
                      </a:solidFill>
                      <a:prstDash val="solid"/>
                    </a:lnB>
                    <a:solidFill>
                      <a:srgbClr val="FFFFFF"/>
                    </a:solidFill>
                  </a:tcPr>
                </a:tc>
                <a:tc>
                  <a:txBody>
                    <a:bodyPr/>
                    <a:lstStyle/>
                    <a:p>
                      <a:pPr rtl="0">
                        <a:lnSpc>
                          <a:spcPct val="100000"/>
                        </a:lnSpc>
                      </a:pPr>
                      <a:endParaRPr sz="100" dirty="0">
                        <a:latin typeface="Times New Roman"/>
                        <a:cs typeface="Times New Roman"/>
                      </a:endParaRPr>
                    </a:p>
                  </a:txBody>
                  <a:tcPr marL="0" marR="0" marT="0" marB="0">
                    <a:lnL w="6350">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FFFFF"/>
                    </a:solidFill>
                  </a:tcPr>
                </a:tc>
                <a:extLst>
                  <a:ext uri="{0D108BD9-81ED-4DB2-BD59-A6C34878D82A}">
                    <a16:rowId xmlns:a16="http://schemas.microsoft.com/office/drawing/2014/main" val="10003"/>
                  </a:ext>
                </a:extLst>
              </a:tr>
            </a:tbl>
          </a:graphicData>
        </a:graphic>
      </p:graphicFrame>
      <p:grpSp>
        <p:nvGrpSpPr>
          <p:cNvPr id="13" name="object 13"/>
          <p:cNvGrpSpPr/>
          <p:nvPr/>
        </p:nvGrpSpPr>
        <p:grpSpPr>
          <a:xfrm>
            <a:off x="788400" y="5575300"/>
            <a:ext cx="5983605" cy="280670"/>
            <a:chOff x="788400" y="5407878"/>
            <a:chExt cx="5983605" cy="280670"/>
          </a:xfrm>
        </p:grpSpPr>
        <p:sp>
          <p:nvSpPr>
            <p:cNvPr id="14" name="object 14"/>
            <p:cNvSpPr/>
            <p:nvPr/>
          </p:nvSpPr>
          <p:spPr>
            <a:xfrm>
              <a:off x="792001" y="5411478"/>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5" name="object 15"/>
            <p:cNvSpPr/>
            <p:nvPr/>
          </p:nvSpPr>
          <p:spPr>
            <a:xfrm>
              <a:off x="792001" y="5411478"/>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16" name="object 16"/>
          <p:cNvSpPr/>
          <p:nvPr/>
        </p:nvSpPr>
        <p:spPr>
          <a:xfrm>
            <a:off x="792001" y="6146800"/>
            <a:ext cx="4918710" cy="0"/>
          </a:xfrm>
          <a:custGeom>
            <a:avLst/>
            <a:gdLst/>
            <a:ahLst/>
            <a:cxnLst/>
            <a:rect l="l" t="t" r="r" b="b"/>
            <a:pathLst>
              <a:path w="4918710">
                <a:moveTo>
                  <a:pt x="0" y="0"/>
                </a:moveTo>
                <a:lnTo>
                  <a:pt x="4918684" y="0"/>
                </a:lnTo>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7" name="object 17"/>
          <p:cNvSpPr/>
          <p:nvPr/>
        </p:nvSpPr>
        <p:spPr>
          <a:xfrm>
            <a:off x="852914" y="1668481"/>
            <a:ext cx="1426845" cy="66040"/>
          </a:xfrm>
          <a:custGeom>
            <a:avLst/>
            <a:gdLst/>
            <a:ahLst/>
            <a:cxnLst/>
            <a:rect l="l" t="t" r="r" b="b"/>
            <a:pathLst>
              <a:path w="1426845" h="66039">
                <a:moveTo>
                  <a:pt x="1426540" y="0"/>
                </a:moveTo>
                <a:lnTo>
                  <a:pt x="0" y="0"/>
                </a:lnTo>
                <a:lnTo>
                  <a:pt x="0" y="65417"/>
                </a:lnTo>
                <a:lnTo>
                  <a:pt x="1426540" y="65417"/>
                </a:lnTo>
                <a:lnTo>
                  <a:pt x="1426540" y="0"/>
                </a:lnTo>
                <a:close/>
              </a:path>
            </a:pathLst>
          </a:custGeom>
          <a:solidFill>
            <a:srgbClr val="FCEADD"/>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8" name="object 18"/>
          <p:cNvSpPr/>
          <p:nvPr/>
        </p:nvSpPr>
        <p:spPr>
          <a:xfrm>
            <a:off x="886317" y="2506980"/>
            <a:ext cx="1444133" cy="66040"/>
          </a:xfrm>
          <a:custGeom>
            <a:avLst/>
            <a:gdLst/>
            <a:ahLst/>
            <a:cxnLst/>
            <a:rect l="l" t="t" r="r" b="b"/>
            <a:pathLst>
              <a:path w="958850" h="66039">
                <a:moveTo>
                  <a:pt x="958545" y="0"/>
                </a:moveTo>
                <a:lnTo>
                  <a:pt x="0" y="0"/>
                </a:lnTo>
                <a:lnTo>
                  <a:pt x="0" y="65417"/>
                </a:lnTo>
                <a:lnTo>
                  <a:pt x="958545" y="65417"/>
                </a:lnTo>
                <a:lnTo>
                  <a:pt x="958545" y="0"/>
                </a:lnTo>
                <a:close/>
              </a:path>
            </a:pathLst>
          </a:custGeom>
          <a:solidFill>
            <a:srgbClr val="FCEADD"/>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9" name="object 2">
            <a:extLst>
              <a:ext uri="{FF2B5EF4-FFF2-40B4-BE49-F238E27FC236}">
                <a16:creationId xmlns:a16="http://schemas.microsoft.com/office/drawing/2014/main" id="{D85F96A8-45DB-6947-B5D3-587FD5F25ACB}"/>
              </a:ext>
            </a:extLst>
          </p:cNvPr>
          <p:cNvSpPr txBox="1"/>
          <p:nvPr/>
        </p:nvSpPr>
        <p:spPr>
          <a:xfrm>
            <a:off x="288290" y="367462"/>
            <a:ext cx="1546997" cy="169277"/>
          </a:xfrm>
          <a:prstGeom prst="rect">
            <a:avLst/>
          </a:prstGeom>
        </p:spPr>
        <p:txBody>
          <a:bodyPr vert="horz" wrap="square" lIns="0" tIns="0" rIns="0" bIns="0" rtlCol="0">
            <a:spAutoFit/>
          </a:bodyPr>
          <a:lstStyle/>
          <a:p>
            <a:pPr marL="12700" rtl="0">
              <a:lnSpc>
                <a:spcPct val="100000"/>
              </a:lnSpc>
              <a:spcBef>
                <a:spcPts val="844"/>
              </a:spcBef>
            </a:pPr>
            <a:r>
              <a:rPr lang="vi" sz="11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Gửi quý người giám hộ</a:t>
            </a:r>
          </a:p>
        </p:txBody>
      </p:sp>
      <p:sp>
        <p:nvSpPr>
          <p:cNvPr id="20" name="object 3">
            <a:extLst>
              <a:ext uri="{FF2B5EF4-FFF2-40B4-BE49-F238E27FC236}">
                <a16:creationId xmlns:a16="http://schemas.microsoft.com/office/drawing/2014/main" id="{82D7ADC0-8724-9B4A-B1B7-CD5286A55873}"/>
              </a:ext>
            </a:extLst>
          </p:cNvPr>
          <p:cNvSpPr txBox="1"/>
          <p:nvPr/>
        </p:nvSpPr>
        <p:spPr>
          <a:xfrm>
            <a:off x="874508" y="5332685"/>
            <a:ext cx="2446542" cy="135935"/>
          </a:xfrm>
          <a:prstGeom prst="rect">
            <a:avLst/>
          </a:prstGeom>
        </p:spPr>
        <p:txBody>
          <a:bodyPr vert="horz" wrap="square" lIns="0" tIns="12700" rIns="0" bIns="0" rtlCol="0">
            <a:spAutoFit/>
          </a:bodyPr>
          <a:lstStyle/>
          <a:p>
            <a:pPr marL="12700" rtl="0">
              <a:lnSpc>
                <a:spcPct val="100000"/>
              </a:lnSpc>
              <a:spcBef>
                <a:spcPts val="100"/>
              </a:spcBef>
            </a:pPr>
            <a:r>
              <a:rPr lang="vi"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Đây là dữ liệu trước khi xuất hiện chủng Omicron.</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1" name="object 4">
            <a:extLst>
              <a:ext uri="{FF2B5EF4-FFF2-40B4-BE49-F238E27FC236}">
                <a16:creationId xmlns:a16="http://schemas.microsoft.com/office/drawing/2014/main" id="{FD973C7E-F8A3-2645-BE42-8B02C51BEBE9}"/>
              </a:ext>
            </a:extLst>
          </p:cNvPr>
          <p:cNvSpPr txBox="1"/>
          <p:nvPr/>
        </p:nvSpPr>
        <p:spPr>
          <a:xfrm>
            <a:off x="4608618" y="5334468"/>
            <a:ext cx="2157730" cy="120546"/>
          </a:xfrm>
          <a:prstGeom prst="rect">
            <a:avLst/>
          </a:prstGeom>
        </p:spPr>
        <p:txBody>
          <a:bodyPr vert="horz" wrap="square" lIns="0" tIns="12700" rIns="0" bIns="0" rtlCol="0">
            <a:spAutoFit/>
          </a:bodyPr>
          <a:lstStyle/>
          <a:p>
            <a:pPr marL="12700" algn="r" rtl="0">
              <a:lnSpc>
                <a:spcPct val="100000"/>
              </a:lnSpc>
              <a:spcBef>
                <a:spcPts val="100"/>
              </a:spcBef>
            </a:pPr>
            <a:r>
              <a:rPr lang="vi"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Nguồn: theo báo cáo liên quan đến phê duyệt đặc biệt</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2" name="object 5">
            <a:extLst>
              <a:ext uri="{FF2B5EF4-FFF2-40B4-BE49-F238E27FC236}">
                <a16:creationId xmlns:a16="http://schemas.microsoft.com/office/drawing/2014/main" id="{C3B003BD-3F9F-3E4E-BE01-861B89E96CA7}"/>
              </a:ext>
            </a:extLst>
          </p:cNvPr>
          <p:cNvSpPr txBox="1"/>
          <p:nvPr/>
        </p:nvSpPr>
        <p:spPr>
          <a:xfrm>
            <a:off x="775704" y="5572621"/>
            <a:ext cx="6022975" cy="276999"/>
          </a:xfrm>
          <a:prstGeom prst="rect">
            <a:avLst/>
          </a:prstGeom>
        </p:spPr>
        <p:txBody>
          <a:bodyPr vert="horz" wrap="square" lIns="0" tIns="0" rIns="0" bIns="0" rtlCol="0">
            <a:spAutoFit/>
          </a:bodyPr>
          <a:lstStyle/>
          <a:p>
            <a:pPr marR="170180" algn="ctr" rtl="0">
              <a:lnSpc>
                <a:spcPct val="100000"/>
              </a:lnSpc>
              <a:spcBef>
                <a:spcPts val="100"/>
              </a:spcBef>
            </a:pPr>
            <a:r>
              <a:rPr dirty="0" err="1">
                <a:solidFill>
                  <a:schemeClr val="accent6">
                    <a:lumMod val="75000"/>
                  </a:schemeClr>
                </a:solidFill>
                <a:latin typeface="Times New Roman" panose="02020603050405020304" pitchFamily="18" charset="0"/>
                <a:cs typeface="Times New Roman" panose="02020603050405020304" pitchFamily="18" charset="0"/>
              </a:rPr>
              <a:t>Tính</a:t>
            </a:r>
            <a:r>
              <a:rPr dirty="0">
                <a:solidFill>
                  <a:schemeClr val="accent6">
                    <a:lumMod val="75000"/>
                  </a:schemeClr>
                </a:solidFill>
                <a:latin typeface="Times New Roman" panose="02020603050405020304" pitchFamily="18" charset="0"/>
                <a:cs typeface="Times New Roman" panose="02020603050405020304" pitchFamily="18" charset="0"/>
              </a:rPr>
              <a:t> an </a:t>
            </a:r>
            <a:r>
              <a:rPr dirty="0" err="1">
                <a:solidFill>
                  <a:schemeClr val="accent6">
                    <a:lumMod val="75000"/>
                  </a:schemeClr>
                </a:solidFill>
                <a:latin typeface="Times New Roman" panose="02020603050405020304" pitchFamily="18" charset="0"/>
                <a:cs typeface="Times New Roman" panose="02020603050405020304" pitchFamily="18" charset="0"/>
              </a:rPr>
              <a:t>toàn</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của</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vắc-xin</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ngừa</a:t>
            </a:r>
            <a:r>
              <a:rPr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covid-19</a:t>
            </a:r>
            <a:endParaRPr sz="2250" kern="0" baseline="1851"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3" name="object 6">
            <a:extLst>
              <a:ext uri="{FF2B5EF4-FFF2-40B4-BE49-F238E27FC236}">
                <a16:creationId xmlns:a16="http://schemas.microsoft.com/office/drawing/2014/main" id="{1D458E5C-3536-3846-973C-25B1FA85242B}"/>
              </a:ext>
            </a:extLst>
          </p:cNvPr>
          <p:cNvSpPr txBox="1"/>
          <p:nvPr/>
        </p:nvSpPr>
        <p:spPr>
          <a:xfrm>
            <a:off x="2406650" y="7465060"/>
            <a:ext cx="2324735" cy="138499"/>
          </a:xfrm>
          <a:prstGeom prst="rect">
            <a:avLst/>
          </a:prstGeom>
        </p:spPr>
        <p:txBody>
          <a:bodyPr vert="horz" wrap="square" lIns="0" tIns="0" rIns="0" bIns="0" rtlCol="0">
            <a:spAutoFit/>
          </a:bodyPr>
          <a:lstStyle/>
          <a:p>
            <a:pPr marL="336550" algn="ctr" rtl="0">
              <a:lnSpc>
                <a:spcPct val="100000"/>
              </a:lnSpc>
              <a:spcBef>
                <a:spcPts val="445"/>
              </a:spcBef>
              <a:tabLst>
                <a:tab pos="578485" algn="l"/>
              </a:tabLst>
            </a:pPr>
            <a:r>
              <a:rPr lang="vi"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Triệu chứng</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4" name="object 7">
            <a:extLst>
              <a:ext uri="{FF2B5EF4-FFF2-40B4-BE49-F238E27FC236}">
                <a16:creationId xmlns:a16="http://schemas.microsoft.com/office/drawing/2014/main" id="{2460E5CE-7432-E74D-BE52-DED87962EFB7}"/>
              </a:ext>
            </a:extLst>
          </p:cNvPr>
          <p:cNvSpPr txBox="1"/>
          <p:nvPr/>
        </p:nvSpPr>
        <p:spPr>
          <a:xfrm>
            <a:off x="2520315" y="8103801"/>
            <a:ext cx="1700697" cy="138499"/>
          </a:xfrm>
          <a:prstGeom prst="rect">
            <a:avLst/>
          </a:prstGeom>
        </p:spPr>
        <p:txBody>
          <a:bodyPr vert="horz" wrap="square" lIns="0" tIns="0" rIns="0" bIns="0" rtlCol="0">
            <a:spAutoFit/>
          </a:bodyPr>
          <a:lstStyle/>
          <a:p>
            <a:pPr marL="12700" rtl="0">
              <a:lnSpc>
                <a:spcPct val="100000"/>
              </a:lnSpc>
              <a:spcBef>
                <a:spcPts val="100"/>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Tiêu chảy, sốt, đau khớp, ói</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5" name="object 8">
            <a:extLst>
              <a:ext uri="{FF2B5EF4-FFF2-40B4-BE49-F238E27FC236}">
                <a16:creationId xmlns:a16="http://schemas.microsoft.com/office/drawing/2014/main" id="{5CCD37BF-9DBF-394F-951F-C91044A2B359}"/>
              </a:ext>
            </a:extLst>
          </p:cNvPr>
          <p:cNvSpPr txBox="1"/>
          <p:nvPr/>
        </p:nvSpPr>
        <p:spPr>
          <a:xfrm>
            <a:off x="1044510" y="7400776"/>
            <a:ext cx="1130160" cy="276999"/>
          </a:xfrm>
          <a:prstGeom prst="rect">
            <a:avLst/>
          </a:prstGeom>
        </p:spPr>
        <p:txBody>
          <a:bodyPr vert="horz" wrap="square" lIns="0" tIns="0" rIns="0" bIns="0" rtlCol="0">
            <a:spAutoFit/>
          </a:bodyPr>
          <a:lstStyle/>
          <a:p>
            <a:pPr marL="12700" rtl="0">
              <a:lnSpc>
                <a:spcPct val="100000"/>
              </a:lnSpc>
              <a:spcBef>
                <a:spcPts val="400"/>
              </a:spcBef>
            </a:pPr>
            <a:r>
              <a:rPr lang="vi"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Tỷ lệ người xuất hiệu triệu chứng</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7" name="object 10">
            <a:extLst>
              <a:ext uri="{FF2B5EF4-FFF2-40B4-BE49-F238E27FC236}">
                <a16:creationId xmlns:a16="http://schemas.microsoft.com/office/drawing/2014/main" id="{DBB5035C-71CF-7544-AE4E-0D024F5102B2}"/>
              </a:ext>
            </a:extLst>
          </p:cNvPr>
          <p:cNvSpPr txBox="1"/>
          <p:nvPr/>
        </p:nvSpPr>
        <p:spPr>
          <a:xfrm>
            <a:off x="775704" y="8406368"/>
            <a:ext cx="5910983" cy="369332"/>
          </a:xfrm>
          <a:prstGeom prst="rect">
            <a:avLst/>
          </a:prstGeom>
        </p:spPr>
        <p:txBody>
          <a:bodyPr vert="horz" wrap="square" lIns="0" tIns="0" rIns="0" bIns="0" rtlCol="0">
            <a:spAutoFit/>
          </a:bodyPr>
          <a:lstStyle/>
          <a:p>
            <a:pPr marL="12700" rtl="0">
              <a:lnSpc>
                <a:spcPct val="100000"/>
              </a:lnSpc>
              <a:spcBef>
                <a:spcPts val="100"/>
              </a:spcBef>
            </a:pPr>
            <a:r>
              <a:rPr lang="vi"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Q. Tôi nghe nói nam giới trẻ tuổi dễ bị bệnh viêm cơ tim sau khi tiêm ngừa vắc xin covid-19, </a:t>
            </a:r>
            <a:r>
              <a:rPr lang="en-US"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　 </a:t>
            </a:r>
            <a:r>
              <a:rPr lang="vi" sz="1200" kern="0" dirty="0" smtClean="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vậy </a:t>
            </a:r>
            <a:r>
              <a:rPr lang="vi"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ở trẻ em thì thế nào?</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8" name="object 2">
            <a:extLst>
              <a:ext uri="{FF2B5EF4-FFF2-40B4-BE49-F238E27FC236}">
                <a16:creationId xmlns:a16="http://schemas.microsoft.com/office/drawing/2014/main" id="{B8E6F0D2-6DA9-9A4D-990A-585919F79A8F}"/>
              </a:ext>
            </a:extLst>
          </p:cNvPr>
          <p:cNvSpPr txBox="1"/>
          <p:nvPr/>
        </p:nvSpPr>
        <p:spPr>
          <a:xfrm>
            <a:off x="907691" y="2603500"/>
            <a:ext cx="5866277" cy="769441"/>
          </a:xfrm>
          <a:prstGeom prst="rect">
            <a:avLst/>
          </a:prstGeom>
        </p:spPr>
        <p:txBody>
          <a:bodyPr vert="horz" wrap="square" lIns="0" tIns="0" rIns="0" bIns="0" rtlCol="0">
            <a:spAutoFit/>
          </a:bodyPr>
          <a:lstStyle/>
          <a:p>
            <a:pPr marL="9525" rtl="0">
              <a:lnSpc>
                <a:spcPts val="1500"/>
              </a:lnSpc>
              <a:buChar char="●"/>
              <a:tabLst>
                <a:tab pos="715963" algn="l"/>
              </a:tabLst>
            </a:pPr>
            <a:r>
              <a:rPr lang="vi"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Trẻ em từ 5 đến 11 </a:t>
            </a:r>
            <a:r>
              <a:rPr lang="vi"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tuổi</a:t>
            </a:r>
            <a:endParaRPr lang="en-US"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endParaRPr>
          </a:p>
          <a:p>
            <a:pPr marL="9525" rtl="0">
              <a:lnSpc>
                <a:spcPts val="1500"/>
              </a:lnSpc>
              <a:buChar char="●"/>
              <a:tabLst>
                <a:tab pos="715963" algn="l"/>
              </a:tabLst>
            </a:pPr>
            <a:r>
              <a:rPr lang="vi"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Chúng </a:t>
            </a:r>
            <a:r>
              <a:rPr lang="vi"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tôi đặc biệt khuyến khích các bé có bệnh lý nền có rủi ro trở nặng cao như bệnh đường hô hấp mãn tính, </a:t>
            </a:r>
            <a:r>
              <a:rPr lang="en-US"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vi"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bệnh </a:t>
            </a:r>
            <a:r>
              <a:rPr lang="vi"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tim bẩm sinh tiêm vắc xin ngừa covid-19(*). Khi tiêm chủng, vui lòng trao đổi kỹ trước </a:t>
            </a:r>
            <a:r>
              <a:rPr lang="en-US"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r>
            <a:br>
              <a:rPr lang="en-US"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br>
            <a:r>
              <a:rPr lang="ja-JP" altLang="en-US"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a:t>
            </a:r>
            <a:r>
              <a:rPr lang="vi" sz="1000" kern="0" dirty="0" smtClea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với </a:t>
            </a:r>
            <a:r>
              <a:rPr lang="vi"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bác sĩ gia đình.</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9" name="object 2">
            <a:extLst>
              <a:ext uri="{FF2B5EF4-FFF2-40B4-BE49-F238E27FC236}">
                <a16:creationId xmlns:a16="http://schemas.microsoft.com/office/drawing/2014/main" id="{3EFE5460-E3A2-FC49-B0B6-7EBC0B84D628}"/>
              </a:ext>
            </a:extLst>
          </p:cNvPr>
          <p:cNvSpPr txBox="1"/>
          <p:nvPr/>
        </p:nvSpPr>
        <p:spPr>
          <a:xfrm>
            <a:off x="887696" y="618450"/>
            <a:ext cx="6668804" cy="710707"/>
          </a:xfrm>
          <a:prstGeom prst="rect">
            <a:avLst/>
          </a:prstGeom>
        </p:spPr>
        <p:txBody>
          <a:bodyPr vert="horz" wrap="square" lIns="0" tIns="0" rIns="0" bIns="0" rtlCol="0">
            <a:spAutoFit/>
          </a:bodyPr>
          <a:lstStyle/>
          <a:p>
            <a:pPr marL="9525" marR="577215" rtl="0">
              <a:lnSpc>
                <a:spcPct val="118100"/>
              </a:lnSpc>
              <a:spcBef>
                <a:spcPts val="590"/>
              </a:spcBef>
            </a:pPr>
            <a:r>
              <a:rPr lang="vi" sz="13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Trẻ em từ 5 đến 11 tuổi đã được cho phép tiêm vắc-xin ngừa covid-19. Hiện nay, tỷ lệ trẻ em bị nhiễm covid-19  trong nước đang tăng lên.</a:t>
            </a:r>
            <a:r>
              <a:rPr lang="vi" sz="1300" kern="0" dirty="0">
                <a:latin typeface="Times New Roman" panose="02020603050405020304" pitchFamily="18" charset="0"/>
                <a:ea typeface="ＭＳ 明朝" panose="02020609040205080304" pitchFamily="17" charset="-128"/>
                <a:cs typeface="Times New Roman" panose="02020603050405020304" pitchFamily="18" charset="0"/>
              </a:rPr>
              <a:t> </a:t>
            </a:r>
            <a:r>
              <a:rPr lang="vi" sz="13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Vui lòng đọc kỹ giấy hướng dẫn này và cân nhắc tiêm vắc-xin ngừa covid-19 cho trẻ.</a:t>
            </a:r>
            <a:endParaRPr sz="13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0" name="object 2">
            <a:extLst>
              <a:ext uri="{FF2B5EF4-FFF2-40B4-BE49-F238E27FC236}">
                <a16:creationId xmlns:a16="http://schemas.microsoft.com/office/drawing/2014/main" id="{706BAFD6-EE88-AF44-A4DF-9A9FAC8574C2}"/>
              </a:ext>
            </a:extLst>
          </p:cNvPr>
          <p:cNvSpPr txBox="1"/>
          <p:nvPr/>
        </p:nvSpPr>
        <p:spPr>
          <a:xfrm>
            <a:off x="794858" y="1528129"/>
            <a:ext cx="1764295" cy="184666"/>
          </a:xfrm>
          <a:prstGeom prst="rect">
            <a:avLst/>
          </a:prstGeom>
        </p:spPr>
        <p:txBody>
          <a:bodyPr vert="horz" wrap="square" lIns="0" tIns="0" rIns="0" bIns="0" rtlCol="0">
            <a:spAutoFit/>
          </a:bodyPr>
          <a:lstStyle/>
          <a:p>
            <a:pPr marL="9525" rtl="0">
              <a:lnSpc>
                <a:spcPct val="100000"/>
              </a:lnSpc>
            </a:pPr>
            <a:r>
              <a:rPr lang="vi"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◎Loại vắc-xin sử dụng</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1" name="object 2">
            <a:extLst>
              <a:ext uri="{FF2B5EF4-FFF2-40B4-BE49-F238E27FC236}">
                <a16:creationId xmlns:a16="http://schemas.microsoft.com/office/drawing/2014/main" id="{DD723231-5405-7542-8272-46D433ABBF6C}"/>
              </a:ext>
            </a:extLst>
          </p:cNvPr>
          <p:cNvSpPr txBox="1"/>
          <p:nvPr/>
        </p:nvSpPr>
        <p:spPr>
          <a:xfrm>
            <a:off x="920588" y="1750060"/>
            <a:ext cx="5878092" cy="384721"/>
          </a:xfrm>
          <a:prstGeom prst="rect">
            <a:avLst/>
          </a:prstGeom>
        </p:spPr>
        <p:txBody>
          <a:bodyPr vert="horz" wrap="square" lIns="0" tIns="0" rIns="0" bIns="0" rtlCol="0">
            <a:spAutoFit/>
          </a:bodyPr>
          <a:lstStyle/>
          <a:p>
            <a:pPr marL="9525" marR="1601470" rtl="0">
              <a:lnSpc>
                <a:spcPts val="1500"/>
              </a:lnSpc>
            </a:pPr>
            <a:r>
              <a:rPr lang="vi"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Chúng tôi sẽ sử dụng vắc-xin Pfizer để tiêm cho trẻ từ 5-11 tuổi. Sử dụng loại vắc xin dành cho trẻ em(*). Thông thường sẽ </a:t>
            </a:r>
            <a:r>
              <a:rPr lang="vi"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tiêm mũi</a:t>
            </a:r>
            <a:r>
              <a:rPr lang="vi"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mỗi mũi </a:t>
            </a:r>
            <a:r>
              <a:rPr lang="vi" sz="10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cách nhau 3 tuần</a:t>
            </a:r>
            <a:r>
              <a:rPr lang="vi"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2" name="object 2">
            <a:extLst>
              <a:ext uri="{FF2B5EF4-FFF2-40B4-BE49-F238E27FC236}">
                <a16:creationId xmlns:a16="http://schemas.microsoft.com/office/drawing/2014/main" id="{DA936D7B-EC48-E249-9FC3-75DCAABF547A}"/>
              </a:ext>
            </a:extLst>
          </p:cNvPr>
          <p:cNvSpPr txBox="1"/>
          <p:nvPr/>
        </p:nvSpPr>
        <p:spPr>
          <a:xfrm>
            <a:off x="949980" y="2161540"/>
            <a:ext cx="6104870" cy="138499"/>
          </a:xfrm>
          <a:prstGeom prst="rect">
            <a:avLst/>
          </a:prstGeom>
        </p:spPr>
        <p:txBody>
          <a:bodyPr vert="horz" wrap="square" lIns="0" tIns="0" rIns="0" bIns="0" rtlCol="0">
            <a:spAutoFit/>
          </a:bodyPr>
          <a:lstStyle/>
          <a:p>
            <a:pPr marL="9525" rtl="0">
              <a:lnSpc>
                <a:spcPct val="100000"/>
              </a:lnSpc>
              <a:spcBef>
                <a:spcPts val="470"/>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So với vắc-xin dành cho trẻ từ 12 tuổi trở lên  thì liều dành cho trẻ từ 5-11 tuổi chỉ dùng 1/3 liều người lớn..</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3" name="object 2">
            <a:extLst>
              <a:ext uri="{FF2B5EF4-FFF2-40B4-BE49-F238E27FC236}">
                <a16:creationId xmlns:a16="http://schemas.microsoft.com/office/drawing/2014/main" id="{71F1F63C-4629-824E-92A4-3E25965C9B34}"/>
              </a:ext>
            </a:extLst>
          </p:cNvPr>
          <p:cNvSpPr txBox="1"/>
          <p:nvPr/>
        </p:nvSpPr>
        <p:spPr>
          <a:xfrm>
            <a:off x="772955" y="2374662"/>
            <a:ext cx="1761798" cy="167878"/>
          </a:xfrm>
          <a:prstGeom prst="rect">
            <a:avLst/>
          </a:prstGeom>
        </p:spPr>
        <p:txBody>
          <a:bodyPr vert="horz" wrap="square" lIns="0" tIns="0" rIns="0" bIns="0" rtlCol="0">
            <a:spAutoFit/>
          </a:bodyPr>
          <a:lstStyle/>
          <a:p>
            <a:pPr marL="9525" rtl="0">
              <a:lnSpc>
                <a:spcPct val="100000"/>
              </a:lnSpc>
              <a:spcBef>
                <a:spcPts val="905"/>
              </a:spcBef>
            </a:pPr>
            <a:r>
              <a:rPr lang="vi"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◎Đối tượng tiêm chủng</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4" name="object 2">
            <a:extLst>
              <a:ext uri="{FF2B5EF4-FFF2-40B4-BE49-F238E27FC236}">
                <a16:creationId xmlns:a16="http://schemas.microsoft.com/office/drawing/2014/main" id="{F1FF40C3-FCAB-D747-80CF-49026A901103}"/>
              </a:ext>
            </a:extLst>
          </p:cNvPr>
          <p:cNvSpPr txBox="1"/>
          <p:nvPr/>
        </p:nvSpPr>
        <p:spPr>
          <a:xfrm>
            <a:off x="1005901" y="3364376"/>
            <a:ext cx="5744149" cy="326884"/>
          </a:xfrm>
          <a:prstGeom prst="rect">
            <a:avLst/>
          </a:prstGeom>
        </p:spPr>
        <p:txBody>
          <a:bodyPr vert="horz" wrap="square" lIns="0" tIns="0" rIns="0" bIns="0" rtlCol="0">
            <a:spAutoFit/>
          </a:bodyPr>
          <a:lstStyle/>
          <a:p>
            <a:pPr marL="269875" marR="840105" indent="-269875" rtl="0">
              <a:lnSpc>
                <a:spcPct val="118100"/>
              </a:lnSpc>
              <a:spcBef>
                <a:spcPts val="345"/>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Hiệp hội Nhi khoa Nhật Bản công bố danh sách các bệnh có rủi ro trở nặng cao do nhiễm covid-19. “Thông tin liên quan đến dịch covid-19” của Hiệp hội Nhi khoa Nhật Bản.</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5" name="object 2">
            <a:extLst>
              <a:ext uri="{FF2B5EF4-FFF2-40B4-BE49-F238E27FC236}">
                <a16:creationId xmlns:a16="http://schemas.microsoft.com/office/drawing/2014/main" id="{34453545-338E-7047-821F-1A9853C10BCE}"/>
              </a:ext>
            </a:extLst>
          </p:cNvPr>
          <p:cNvSpPr txBox="1"/>
          <p:nvPr/>
        </p:nvSpPr>
        <p:spPr>
          <a:xfrm>
            <a:off x="770458" y="4651792"/>
            <a:ext cx="5979592" cy="153888"/>
          </a:xfrm>
          <a:prstGeom prst="rect">
            <a:avLst/>
          </a:prstGeom>
        </p:spPr>
        <p:txBody>
          <a:bodyPr vert="horz" wrap="square" lIns="0" tIns="0" rIns="0" bIns="0" rtlCol="0">
            <a:spAutoFit/>
          </a:bodyPr>
          <a:lstStyle/>
          <a:p>
            <a:pPr marL="4763" rtl="0">
              <a:lnSpc>
                <a:spcPct val="100000"/>
              </a:lnSpc>
              <a:spcBef>
                <a:spcPts val="735"/>
              </a:spcBef>
            </a:pPr>
            <a:r>
              <a:rPr lang="vi"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 Khi tiêm vắc-xin ngừa covid-19 thì dù nhiễm covid-19 đi chăng nữa các triệu chứng cũng được giảm nhẹ.</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6" name="object 2">
            <a:extLst>
              <a:ext uri="{FF2B5EF4-FFF2-40B4-BE49-F238E27FC236}">
                <a16:creationId xmlns:a16="http://schemas.microsoft.com/office/drawing/2014/main" id="{1499338A-1738-7C40-9ABE-CF2218A9E6B8}"/>
              </a:ext>
            </a:extLst>
          </p:cNvPr>
          <p:cNvSpPr txBox="1"/>
          <p:nvPr/>
        </p:nvSpPr>
        <p:spPr>
          <a:xfrm>
            <a:off x="983424" y="3711926"/>
            <a:ext cx="6440805" cy="133050"/>
          </a:xfrm>
          <a:prstGeom prst="rect">
            <a:avLst/>
          </a:prstGeom>
        </p:spPr>
        <p:txBody>
          <a:bodyPr vert="horz" wrap="square" lIns="0" tIns="0" rIns="0" bIns="0" rtlCol="0">
            <a:spAutoFit/>
          </a:bodyPr>
          <a:lstStyle/>
          <a:p>
            <a:pPr marL="9525" marR="840105" rtl="0">
              <a:lnSpc>
                <a:spcPct val="118100"/>
              </a:lnSpc>
              <a:spcBef>
                <a:spcPts val="345"/>
              </a:spcBef>
            </a:pPr>
            <a:r>
              <a:rPr lang="vi"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URL: </a:t>
            </a:r>
            <a:r>
              <a:rPr lang="vi" sz="800" u="sng"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hlinkClick r:id="rId2"/>
              </a:rPr>
              <a:t>https://www.jpeds.or.jp/modules/activity/index.php?content_id=3</a:t>
            </a:r>
            <a:r>
              <a:rPr lang="vi" sz="800" u="sng"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33</a:t>
            </a:r>
            <a:endParaRPr sz="800" u="sng"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7" name="object 2">
            <a:extLst>
              <a:ext uri="{FF2B5EF4-FFF2-40B4-BE49-F238E27FC236}">
                <a16:creationId xmlns:a16="http://schemas.microsoft.com/office/drawing/2014/main" id="{72D444E7-C447-DB4E-BDD7-BFA0E73E06EE}"/>
              </a:ext>
            </a:extLst>
          </p:cNvPr>
          <p:cNvSpPr txBox="1"/>
          <p:nvPr/>
        </p:nvSpPr>
        <p:spPr>
          <a:xfrm>
            <a:off x="1320305" y="4002901"/>
            <a:ext cx="4976482" cy="276999"/>
          </a:xfrm>
          <a:prstGeom prst="rect">
            <a:avLst/>
          </a:prstGeom>
        </p:spPr>
        <p:txBody>
          <a:bodyPr vert="horz" wrap="square" lIns="0" tIns="0" rIns="0" bIns="0" rtlCol="0">
            <a:spAutoFit/>
          </a:bodyPr>
          <a:lstStyle/>
          <a:p>
            <a:pPr marL="4763" algn="ctr" rtl="0">
              <a:lnSpc>
                <a:spcPct val="100000"/>
              </a:lnSpc>
            </a:pPr>
            <a:r>
              <a:rPr dirty="0" err="1">
                <a:solidFill>
                  <a:schemeClr val="accent6">
                    <a:lumMod val="75000"/>
                  </a:schemeClr>
                </a:solidFill>
                <a:latin typeface="Times New Roman" panose="02020603050405020304" pitchFamily="18" charset="0"/>
                <a:cs typeface="Times New Roman" panose="02020603050405020304" pitchFamily="18" charset="0"/>
              </a:rPr>
              <a:t>Hiệu</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solidFill>
                  <a:schemeClr val="accent6">
                    <a:lumMod val="75000"/>
                  </a:schemeClr>
                </a:solidFill>
                <a:latin typeface="Times New Roman" panose="02020603050405020304" pitchFamily="18" charset="0"/>
                <a:cs typeface="Times New Roman" panose="02020603050405020304" pitchFamily="18" charset="0"/>
              </a:rPr>
              <a:t>quả</a:t>
            </a:r>
            <a:r>
              <a:rPr dirty="0">
                <a:solidFill>
                  <a:schemeClr val="accent6">
                    <a:lumMod val="75000"/>
                  </a:schemeClr>
                </a:solidFill>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của</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vắc-xin</a:t>
            </a:r>
            <a:r>
              <a:rPr dirty="0">
                <a:latin typeface="Times New Roman" panose="02020603050405020304" pitchFamily="18" charset="0"/>
                <a:cs typeface="Times New Roman" panose="02020603050405020304" pitchFamily="18" charset="0"/>
              </a:rPr>
              <a:t> </a:t>
            </a:r>
            <a:r>
              <a:rPr dirty="0" err="1">
                <a:latin typeface="Times New Roman" panose="02020603050405020304" pitchFamily="18" charset="0"/>
                <a:cs typeface="Times New Roman" panose="02020603050405020304" pitchFamily="18" charset="0"/>
              </a:rPr>
              <a:t>ngừa</a:t>
            </a:r>
            <a:r>
              <a:rPr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covid-19</a:t>
            </a:r>
            <a:endParaRPr sz="2250" kern="0" baseline="1851"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8" name="object 2">
            <a:extLst>
              <a:ext uri="{FF2B5EF4-FFF2-40B4-BE49-F238E27FC236}">
                <a16:creationId xmlns:a16="http://schemas.microsoft.com/office/drawing/2014/main" id="{48FEC9E3-9AFA-8443-A9F9-F045DDE320B9}"/>
              </a:ext>
            </a:extLst>
          </p:cNvPr>
          <p:cNvSpPr txBox="1"/>
          <p:nvPr/>
        </p:nvSpPr>
        <p:spPr>
          <a:xfrm>
            <a:off x="770458" y="4400034"/>
            <a:ext cx="6018201" cy="184666"/>
          </a:xfrm>
          <a:prstGeom prst="rect">
            <a:avLst/>
          </a:prstGeom>
        </p:spPr>
        <p:txBody>
          <a:bodyPr vert="horz" wrap="square" lIns="0" tIns="0" rIns="0" bIns="0" rtlCol="0">
            <a:spAutoFit/>
          </a:bodyPr>
          <a:lstStyle/>
          <a:p>
            <a:pPr marL="4763" rtl="0">
              <a:lnSpc>
                <a:spcPct val="100000"/>
              </a:lnSpc>
              <a:spcBef>
                <a:spcPts val="1005"/>
              </a:spcBef>
            </a:pPr>
            <a:r>
              <a:rPr lang="vi"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Q. Vắc-xin ngừa covid-19 có hiệu quả thế nào?</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9" name="object 2">
            <a:extLst>
              <a:ext uri="{FF2B5EF4-FFF2-40B4-BE49-F238E27FC236}">
                <a16:creationId xmlns:a16="http://schemas.microsoft.com/office/drawing/2014/main" id="{AD5145CC-C55D-5A4B-978A-C05463034D81}"/>
              </a:ext>
            </a:extLst>
          </p:cNvPr>
          <p:cNvSpPr txBox="1"/>
          <p:nvPr/>
        </p:nvSpPr>
        <p:spPr>
          <a:xfrm>
            <a:off x="934317" y="4855002"/>
            <a:ext cx="5815734" cy="415498"/>
          </a:xfrm>
          <a:prstGeom prst="rect">
            <a:avLst/>
          </a:prstGeom>
        </p:spPr>
        <p:txBody>
          <a:bodyPr vert="horz" wrap="square" lIns="0" tIns="0" rIns="0" bIns="0" rtlCol="0">
            <a:spAutoFit/>
          </a:bodyPr>
          <a:lstStyle/>
          <a:p>
            <a:pPr marL="6350" marR="5080" algn="just" rtl="0"/>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Khi tiêm vắc-xin, cơ thể có được cơ chế chiến đấu với virus covid-19 (miễn dịch). Khi virus xâm nhập vào cơ thể, cơ thể lập tức bật chế độ chuẩn bị để chiến đấu ngay lập tức nên các triệu chứng của covid-19 sẽ khó xuất hiện. Hiệu quả phòng ngừa phát huy sau 7 ngày tiêm lần 2 ở trẻ 5-11 tuổi được báo cáo là 90,7% (*).</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0" name="object 5">
            <a:extLst>
              <a:ext uri="{FF2B5EF4-FFF2-40B4-BE49-F238E27FC236}">
                <a16:creationId xmlns:a16="http://schemas.microsoft.com/office/drawing/2014/main" id="{16B5C306-CC5E-8A49-A523-2FE9221F6226}"/>
              </a:ext>
            </a:extLst>
          </p:cNvPr>
          <p:cNvSpPr txBox="1"/>
          <p:nvPr/>
        </p:nvSpPr>
        <p:spPr>
          <a:xfrm>
            <a:off x="887696" y="6406803"/>
            <a:ext cx="5910983" cy="692497"/>
          </a:xfrm>
          <a:prstGeom prst="rect">
            <a:avLst/>
          </a:prstGeom>
        </p:spPr>
        <p:txBody>
          <a:bodyPr vert="horz" wrap="square" lIns="0" tIns="0" rIns="0" bIns="0" rtlCol="0">
            <a:spAutoFit/>
          </a:bodyPr>
          <a:lstStyle/>
          <a:p>
            <a:pPr marL="6350" marR="5080" algn="just" rtl="0"/>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Sau khi tiêm vắc-xin, triệu chứng xuất hiện nhiều nhất trong vài ngày là đau ở chỗ đã tiêm, 74% cho lần thứ nhất, 71% cho lần thứ hai. Nhiều người cảm thấy đau vào tối ngày tiêm hoặc ngày hôm sau hơn là ngay sau khi được tiêm. Cảm giác mệt mỏi và sốt v.v. xuất hiện nhiều sau lần thứ hai hơn là lần thứ nhất, sốt từ 38</a:t>
            </a:r>
            <a:r>
              <a:rPr lang="ja" sz="900" kern="0" baseline="3000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o</a:t>
            </a:r>
            <a:r>
              <a:rPr lang="ja"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 trở lên vào lần thứ nhất là 2,5%, lần thứ hai là 6,5%. Triệu chứng sau khi tiêm vắc-xin hầu như là nhẹ hoặc vừa, từ thông tin có được ở thời điểm hiện tại thì có thể xác định là không thấy có lo lắng nghiêm trọng về tính an toàn.</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1" name="object 5">
            <a:extLst>
              <a:ext uri="{FF2B5EF4-FFF2-40B4-BE49-F238E27FC236}">
                <a16:creationId xmlns:a16="http://schemas.microsoft.com/office/drawing/2014/main" id="{0C4D218E-31B7-E149-ADC6-60BDE933E4F0}"/>
              </a:ext>
            </a:extLst>
          </p:cNvPr>
          <p:cNvSpPr txBox="1"/>
          <p:nvPr/>
        </p:nvSpPr>
        <p:spPr>
          <a:xfrm>
            <a:off x="775704" y="5954514"/>
            <a:ext cx="6022975" cy="184666"/>
          </a:xfrm>
          <a:prstGeom prst="rect">
            <a:avLst/>
          </a:prstGeom>
        </p:spPr>
        <p:txBody>
          <a:bodyPr vert="horz" wrap="square" lIns="0" tIns="0" rIns="0" bIns="0" rtlCol="0">
            <a:spAutoFit/>
          </a:bodyPr>
          <a:lstStyle/>
          <a:p>
            <a:pPr marL="12700" rtl="0">
              <a:lnSpc>
                <a:spcPct val="100000"/>
              </a:lnSpc>
              <a:spcBef>
                <a:spcPts val="1005"/>
              </a:spcBef>
            </a:pPr>
            <a:r>
              <a:rPr lang="vi" sz="1200" kern="0" dirty="0">
                <a:solidFill>
                  <a:srgbClr val="E55927"/>
                </a:solidFill>
                <a:latin typeface="Times New Roman" panose="02020603050405020304" pitchFamily="18" charset="0"/>
                <a:ea typeface="ＭＳ 明朝" panose="02020609040205080304" pitchFamily="17" charset="-128"/>
                <a:cs typeface="Times New Roman" panose="02020603050405020304" pitchFamily="18" charset="0"/>
              </a:rPr>
              <a:t>Q. Sau khi trẻ em tiêm vắc-xin ngừa covid-19 sẽ xuất hiện những triệu chứng gì?</a:t>
            </a:r>
            <a:endParaRPr sz="12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2" name="object 5">
            <a:extLst>
              <a:ext uri="{FF2B5EF4-FFF2-40B4-BE49-F238E27FC236}">
                <a16:creationId xmlns:a16="http://schemas.microsoft.com/office/drawing/2014/main" id="{928A3321-BBFF-7A4D-BC3F-7D5CB84D59C8}"/>
              </a:ext>
            </a:extLst>
          </p:cNvPr>
          <p:cNvSpPr txBox="1"/>
          <p:nvPr/>
        </p:nvSpPr>
        <p:spPr>
          <a:xfrm>
            <a:off x="775704" y="6192520"/>
            <a:ext cx="6022975" cy="153888"/>
          </a:xfrm>
          <a:prstGeom prst="rect">
            <a:avLst/>
          </a:prstGeom>
        </p:spPr>
        <p:txBody>
          <a:bodyPr vert="horz" wrap="square" lIns="0" tIns="0" rIns="0" bIns="0" rtlCol="0">
            <a:spAutoFit/>
          </a:bodyPr>
          <a:lstStyle/>
          <a:p>
            <a:pPr marL="15875" rtl="0">
              <a:lnSpc>
                <a:spcPct val="100000"/>
              </a:lnSpc>
              <a:spcBef>
                <a:spcPts val="735"/>
              </a:spcBef>
            </a:pPr>
            <a:r>
              <a:rPr lang="vi"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 Nhiều nhất là xuất hiện đau ở chỗ đã tiêm.</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3" name="object 5">
            <a:extLst>
              <a:ext uri="{FF2B5EF4-FFF2-40B4-BE49-F238E27FC236}">
                <a16:creationId xmlns:a16="http://schemas.microsoft.com/office/drawing/2014/main" id="{2F09E25F-A619-6E4F-B1C5-F98F82E9A28B}"/>
              </a:ext>
            </a:extLst>
          </p:cNvPr>
          <p:cNvSpPr txBox="1"/>
          <p:nvPr/>
        </p:nvSpPr>
        <p:spPr>
          <a:xfrm>
            <a:off x="887696" y="7200803"/>
            <a:ext cx="5910983" cy="153888"/>
          </a:xfrm>
          <a:prstGeom prst="rect">
            <a:avLst/>
          </a:prstGeom>
        </p:spPr>
        <p:txBody>
          <a:bodyPr vert="horz" wrap="square" lIns="0" tIns="0" rIns="0" bIns="0" rtlCol="0">
            <a:spAutoFit/>
          </a:bodyPr>
          <a:lstStyle/>
          <a:p>
            <a:pPr marL="6350" rtl="0">
              <a:lnSpc>
                <a:spcPct val="100000"/>
              </a:lnSpc>
              <a:spcBef>
                <a:spcPts val="835"/>
              </a:spcBef>
              <a:buClr>
                <a:srgbClr val="E55927"/>
              </a:buClr>
              <a:buSzPct val="90000"/>
              <a:buChar char="■"/>
              <a:tabLst>
                <a:tab pos="276225" algn="l"/>
              </a:tabLst>
            </a:pPr>
            <a:r>
              <a:rPr lang="vi"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Triệu chứng có thể xuất hiện trong vài ngày</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4" name="object 4">
            <a:extLst>
              <a:ext uri="{FF2B5EF4-FFF2-40B4-BE49-F238E27FC236}">
                <a16:creationId xmlns:a16="http://schemas.microsoft.com/office/drawing/2014/main" id="{934E7787-CDCF-584B-B493-AE9356DD708E}"/>
              </a:ext>
            </a:extLst>
          </p:cNvPr>
          <p:cNvSpPr txBox="1"/>
          <p:nvPr/>
        </p:nvSpPr>
        <p:spPr>
          <a:xfrm>
            <a:off x="5430722" y="8036560"/>
            <a:ext cx="1387908" cy="228268"/>
          </a:xfrm>
          <a:prstGeom prst="rect">
            <a:avLst/>
          </a:prstGeom>
        </p:spPr>
        <p:txBody>
          <a:bodyPr vert="horz" wrap="square" lIns="0" tIns="12700" rIns="0" bIns="0" rtlCol="0">
            <a:spAutoFit/>
          </a:bodyPr>
          <a:lstStyle/>
          <a:p>
            <a:pPr marL="12700" rtl="0">
              <a:lnSpc>
                <a:spcPct val="100000"/>
              </a:lnSpc>
              <a:spcBef>
                <a:spcPts val="100"/>
              </a:spcBef>
            </a:pPr>
            <a:r>
              <a:rPr lang="vi" sz="7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Nguồn: theo báo cáo liên quan đến phê duyệt đặc biệt</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5" name="object 10">
            <a:extLst>
              <a:ext uri="{FF2B5EF4-FFF2-40B4-BE49-F238E27FC236}">
                <a16:creationId xmlns:a16="http://schemas.microsoft.com/office/drawing/2014/main" id="{60708706-F120-1C42-9987-51163A21AE51}"/>
              </a:ext>
            </a:extLst>
          </p:cNvPr>
          <p:cNvSpPr txBox="1"/>
          <p:nvPr/>
        </p:nvSpPr>
        <p:spPr>
          <a:xfrm>
            <a:off x="822047" y="8806180"/>
            <a:ext cx="6012180" cy="153888"/>
          </a:xfrm>
          <a:prstGeom prst="rect">
            <a:avLst/>
          </a:prstGeom>
        </p:spPr>
        <p:txBody>
          <a:bodyPr vert="horz" wrap="square" lIns="0" tIns="0" rIns="0" bIns="0" rtlCol="0">
            <a:spAutoFit/>
          </a:bodyPr>
          <a:lstStyle/>
          <a:p>
            <a:pPr marL="15875" rtl="0">
              <a:lnSpc>
                <a:spcPct val="100000"/>
              </a:lnSpc>
              <a:spcBef>
                <a:spcPts val="735"/>
              </a:spcBef>
            </a:pPr>
            <a:r>
              <a:rPr lang="vi"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A. Ở Mỹ, theo báo cáo thì trẻ em nam từ 5-11 tuổi có tỷ lệ viêm cơ tim thấp hơn trẻ em nam từ 12-17 tuổi.</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6" name="object 10">
            <a:extLst>
              <a:ext uri="{FF2B5EF4-FFF2-40B4-BE49-F238E27FC236}">
                <a16:creationId xmlns:a16="http://schemas.microsoft.com/office/drawing/2014/main" id="{C4AF9AD9-54D6-9947-9201-F45B574A7BEB}"/>
              </a:ext>
            </a:extLst>
          </p:cNvPr>
          <p:cNvSpPr txBox="1"/>
          <p:nvPr/>
        </p:nvSpPr>
        <p:spPr>
          <a:xfrm>
            <a:off x="873780" y="8998679"/>
            <a:ext cx="6012180" cy="843821"/>
          </a:xfrm>
          <a:prstGeom prst="rect">
            <a:avLst/>
          </a:prstGeom>
        </p:spPr>
        <p:txBody>
          <a:bodyPr vert="horz" wrap="square" lIns="0" tIns="12700" rIns="0" bIns="0" rtlCol="0">
            <a:spAutoFit/>
          </a:bodyPr>
          <a:lstStyle/>
          <a:p>
            <a:pPr rtl="0"/>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Rất hiếm nhưng cũng có ví dụ được báo cáo về trường hợp phát bệnh viêm cơ tim triệu chứng nhẹ ở trẻ em ở nước ngoài.</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R="5080" rtl="0"/>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Ở Mỹ, tỷ lệ báo cáo về viêm cơ tim sau khi tiêm chủng vắc-xin ngừa vắc xin covid-19 ở trẻ em nam từ 5-11 tuổi thấp hơn so với trẻ em nam 12-15 tuổi và 16-17 tuổi.</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R="16510" indent="-6350" rtl="0"/>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Trong khoảng 4 ngày sau khi tiêm chủng vắc-xin, nếu các bé xuất hiện các triệu chứng như đau ngực, tim đập nhanh, khó thở, sưng phù v.v. thì vui lòng nhanh chóng đến khám ở cơ sở y tế, và ông báo là vừa tiêm vắc-xin.</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rtl="0"/>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Trường hợp được chẩn đoán là viêm cơ tim thì cần nhập viện, nhưng phần lớn là nghỉ ngơi thì sẽ hồi phục tự nhiên.</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7" name="object 10">
            <a:extLst>
              <a:ext uri="{FF2B5EF4-FFF2-40B4-BE49-F238E27FC236}">
                <a16:creationId xmlns:a16="http://schemas.microsoft.com/office/drawing/2014/main" id="{889D00B0-16D3-B640-928F-3F914DB5BE72}"/>
              </a:ext>
            </a:extLst>
          </p:cNvPr>
          <p:cNvSpPr txBox="1"/>
          <p:nvPr/>
        </p:nvSpPr>
        <p:spPr>
          <a:xfrm>
            <a:off x="775704" y="10026754"/>
            <a:ext cx="6012180" cy="120546"/>
          </a:xfrm>
          <a:prstGeom prst="rect">
            <a:avLst/>
          </a:prstGeom>
        </p:spPr>
        <p:txBody>
          <a:bodyPr vert="horz" wrap="square" lIns="0" tIns="12700" rIns="0" bIns="0" rtlCol="0">
            <a:spAutoFit/>
          </a:bodyPr>
          <a:lstStyle/>
          <a:p>
            <a:pPr marR="7620" algn="r" rtl="0">
              <a:lnSpc>
                <a:spcPct val="100000"/>
              </a:lnSpc>
              <a:spcBef>
                <a:spcPts val="500"/>
              </a:spcBef>
            </a:pPr>
            <a:r>
              <a:rPr lang="vi" sz="7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Nguồn: ACIP Meeting ngày 5/1/2022</a:t>
            </a:r>
            <a:endParaRPr sz="7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8" name="object 8">
            <a:extLst>
              <a:ext uri="{FF2B5EF4-FFF2-40B4-BE49-F238E27FC236}">
                <a16:creationId xmlns:a16="http://schemas.microsoft.com/office/drawing/2014/main" id="{745B9971-67EB-B84A-AED0-2543DF330809}"/>
              </a:ext>
            </a:extLst>
          </p:cNvPr>
          <p:cNvSpPr txBox="1"/>
          <p:nvPr/>
        </p:nvSpPr>
        <p:spPr>
          <a:xfrm>
            <a:off x="1006410" y="7708900"/>
            <a:ext cx="1097280" cy="543739"/>
          </a:xfrm>
          <a:prstGeom prst="rect">
            <a:avLst/>
          </a:prstGeom>
        </p:spPr>
        <p:txBody>
          <a:bodyPr vert="horz" wrap="square" lIns="0" tIns="0" rIns="0" bIns="0" rtlCol="0">
            <a:spAutoFit/>
          </a:bodyPr>
          <a:lstStyle/>
          <a:p>
            <a:pPr marL="321310" rtl="0">
              <a:lnSpc>
                <a:spcPct val="100000"/>
              </a:lnSpc>
              <a:spcBef>
                <a:spcPts val="305"/>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Từ 50% trở lên</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327025" rtl="0">
              <a:lnSpc>
                <a:spcPct val="100000"/>
              </a:lnSpc>
              <a:spcBef>
                <a:spcPts val="545"/>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10-50％</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384175" rtl="0">
              <a:lnSpc>
                <a:spcPct val="100000"/>
              </a:lnSpc>
              <a:spcBef>
                <a:spcPts val="505"/>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1-10%</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9" name="object 6">
            <a:extLst>
              <a:ext uri="{FF2B5EF4-FFF2-40B4-BE49-F238E27FC236}">
                <a16:creationId xmlns:a16="http://schemas.microsoft.com/office/drawing/2014/main" id="{8D593D21-FA8A-3540-A1AE-B193BA4887C5}"/>
              </a:ext>
            </a:extLst>
          </p:cNvPr>
          <p:cNvSpPr txBox="1"/>
          <p:nvPr/>
        </p:nvSpPr>
        <p:spPr>
          <a:xfrm>
            <a:off x="2520315" y="7708214"/>
            <a:ext cx="2324735" cy="138499"/>
          </a:xfrm>
          <a:prstGeom prst="rect">
            <a:avLst/>
          </a:prstGeom>
        </p:spPr>
        <p:txBody>
          <a:bodyPr vert="horz" wrap="square" lIns="0" tIns="0" rIns="0" bIns="0" rtlCol="0">
            <a:spAutoFit/>
          </a:bodyPr>
          <a:lstStyle/>
          <a:p>
            <a:pPr marL="12700" rtl="0">
              <a:lnSpc>
                <a:spcPct val="100000"/>
              </a:lnSpc>
              <a:spcBef>
                <a:spcPts val="345"/>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Đau ở chỗ đã tiêm, cảm giác mệt mỏi</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0" name="object 6">
            <a:extLst>
              <a:ext uri="{FF2B5EF4-FFF2-40B4-BE49-F238E27FC236}">
                <a16:creationId xmlns:a16="http://schemas.microsoft.com/office/drawing/2014/main" id="{1BA0EACF-A883-2740-8693-2E3F72120115}"/>
              </a:ext>
            </a:extLst>
          </p:cNvPr>
          <p:cNvSpPr txBox="1"/>
          <p:nvPr/>
        </p:nvSpPr>
        <p:spPr>
          <a:xfrm>
            <a:off x="2520315" y="7913912"/>
            <a:ext cx="2324735" cy="138499"/>
          </a:xfrm>
          <a:prstGeom prst="rect">
            <a:avLst/>
          </a:prstGeom>
        </p:spPr>
        <p:txBody>
          <a:bodyPr vert="horz" wrap="square" lIns="0" tIns="0" rIns="0" bIns="0" rtlCol="0">
            <a:spAutoFit/>
          </a:bodyPr>
          <a:lstStyle/>
          <a:p>
            <a:pPr marL="12700" rtl="0">
              <a:lnSpc>
                <a:spcPct val="100000"/>
              </a:lnSpc>
              <a:spcBef>
                <a:spcPts val="490"/>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Đau đầu, đỏ, sưng ở chỗ đã tiêm, đau cơ, ớn lạnh</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2" name="図 51">
            <a:extLst>
              <a:ext uri="{FF2B5EF4-FFF2-40B4-BE49-F238E27FC236}">
                <a16:creationId xmlns:a16="http://schemas.microsoft.com/office/drawing/2014/main" id="{2671249F-48DD-3244-B8B0-09AA3C208F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150" y="3175000"/>
            <a:ext cx="723900" cy="7239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383"/>
            <a:ext cx="7560309" cy="10692130"/>
          </a:xfrm>
          <a:custGeom>
            <a:avLst/>
            <a:gdLst/>
            <a:ahLst/>
            <a:cxnLst/>
            <a:rect l="l" t="t" r="r" b="b"/>
            <a:pathLst>
              <a:path w="7560309" h="10692130">
                <a:moveTo>
                  <a:pt x="7559992" y="0"/>
                </a:moveTo>
                <a:lnTo>
                  <a:pt x="0" y="0"/>
                </a:lnTo>
                <a:lnTo>
                  <a:pt x="0" y="10692003"/>
                </a:lnTo>
                <a:lnTo>
                  <a:pt x="7559992" y="10692003"/>
                </a:lnTo>
                <a:lnTo>
                  <a:pt x="7559992" y="0"/>
                </a:lnTo>
                <a:close/>
              </a:path>
            </a:pathLst>
          </a:custGeom>
          <a:solidFill>
            <a:srgbClr val="F6D5C0"/>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3" name="object 3"/>
          <p:cNvGrpSpPr/>
          <p:nvPr/>
        </p:nvGrpSpPr>
        <p:grpSpPr>
          <a:xfrm>
            <a:off x="351842" y="356031"/>
            <a:ext cx="6984429" cy="9972535"/>
            <a:chOff x="360006" y="324002"/>
            <a:chExt cx="6984429" cy="9972535"/>
          </a:xfrm>
        </p:grpSpPr>
        <p:sp>
          <p:nvSpPr>
            <p:cNvPr id="4" name="object 4"/>
            <p:cNvSpPr/>
            <p:nvPr/>
          </p:nvSpPr>
          <p:spPr>
            <a:xfrm>
              <a:off x="360006" y="468007"/>
              <a:ext cx="6840220" cy="9828530"/>
            </a:xfrm>
            <a:custGeom>
              <a:avLst/>
              <a:gdLst/>
              <a:ahLst/>
              <a:cxnLst/>
              <a:rect l="l" t="t" r="r" b="b"/>
              <a:pathLst>
                <a:path w="6840220" h="9828530">
                  <a:moveTo>
                    <a:pt x="6840004" y="0"/>
                  </a:moveTo>
                  <a:lnTo>
                    <a:pt x="0" y="0"/>
                  </a:lnTo>
                  <a:lnTo>
                    <a:pt x="0" y="120345"/>
                  </a:lnTo>
                  <a:lnTo>
                    <a:pt x="0" y="9827997"/>
                  </a:lnTo>
                  <a:lnTo>
                    <a:pt x="6840004" y="9827997"/>
                  </a:lnTo>
                  <a:lnTo>
                    <a:pt x="6840004" y="120345"/>
                  </a:lnTo>
                  <a:lnTo>
                    <a:pt x="6840004" y="0"/>
                  </a:lnTo>
                  <a:close/>
                </a:path>
              </a:pathLst>
            </a:custGeom>
            <a:solidFill>
              <a:srgbClr val="FFFFFF"/>
            </a:solidFill>
          </p:spPr>
          <p:txBody>
            <a:bodyPr wrap="square" lIns="0" tIns="0" rIns="0" bIns="0" rtlCol="0"/>
            <a:lstStyle/>
            <a:p>
              <a:pPr rtl="0"/>
              <a:endParaRPr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5" name="object 5"/>
            <p:cNvSpPr/>
            <p:nvPr/>
          </p:nvSpPr>
          <p:spPr>
            <a:xfrm>
              <a:off x="5843814" y="324002"/>
              <a:ext cx="1500621" cy="264795"/>
            </a:xfrm>
            <a:custGeom>
              <a:avLst/>
              <a:gdLst/>
              <a:ahLst/>
              <a:cxnLst/>
              <a:rect l="l" t="t" r="r" b="b"/>
              <a:pathLst>
                <a:path w="1136650" h="264795">
                  <a:moveTo>
                    <a:pt x="1136205" y="0"/>
                  </a:moveTo>
                  <a:lnTo>
                    <a:pt x="0" y="0"/>
                  </a:lnTo>
                  <a:lnTo>
                    <a:pt x="0" y="264350"/>
                  </a:lnTo>
                  <a:lnTo>
                    <a:pt x="1136205" y="264350"/>
                  </a:lnTo>
                  <a:lnTo>
                    <a:pt x="1136205" y="0"/>
                  </a:lnTo>
                  <a:close/>
                </a:path>
              </a:pathLst>
            </a:custGeom>
            <a:solidFill>
              <a:srgbClr val="E55927"/>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6" name="object 6"/>
            <p:cNvSpPr/>
            <p:nvPr/>
          </p:nvSpPr>
          <p:spPr>
            <a:xfrm>
              <a:off x="791997" y="9209112"/>
              <a:ext cx="5976620" cy="720090"/>
            </a:xfrm>
            <a:custGeom>
              <a:avLst/>
              <a:gdLst/>
              <a:ahLst/>
              <a:cxnLst/>
              <a:rect l="l" t="t" r="r" b="b"/>
              <a:pathLst>
                <a:path w="5976620" h="720090">
                  <a:moveTo>
                    <a:pt x="0" y="0"/>
                  </a:moveTo>
                  <a:lnTo>
                    <a:pt x="5976010" y="0"/>
                  </a:lnTo>
                  <a:lnTo>
                    <a:pt x="5976010" y="719988"/>
                  </a:lnTo>
                  <a:lnTo>
                    <a:pt x="0" y="719988"/>
                  </a:lnTo>
                  <a:lnTo>
                    <a:pt x="0" y="0"/>
                  </a:lnTo>
                  <a:close/>
                </a:path>
              </a:pathLst>
            </a:custGeom>
            <a:ln w="7200">
              <a:solidFill>
                <a:srgbClr val="221815"/>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7" name="object 7"/>
            <p:cNvSpPr/>
            <p:nvPr/>
          </p:nvSpPr>
          <p:spPr>
            <a:xfrm>
              <a:off x="6048009" y="9209115"/>
              <a:ext cx="0" cy="720090"/>
            </a:xfrm>
            <a:custGeom>
              <a:avLst/>
              <a:gdLst/>
              <a:ahLst/>
              <a:cxnLst/>
              <a:rect l="l" t="t" r="r" b="b"/>
              <a:pathLst>
                <a:path h="720090">
                  <a:moveTo>
                    <a:pt x="0" y="0"/>
                  </a:moveTo>
                  <a:lnTo>
                    <a:pt x="0" y="719988"/>
                  </a:lnTo>
                </a:path>
              </a:pathLst>
            </a:custGeom>
            <a:ln w="7200">
              <a:solidFill>
                <a:srgbClr val="221815"/>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8" name="object 8"/>
            <p:cNvSpPr/>
            <p:nvPr/>
          </p:nvSpPr>
          <p:spPr>
            <a:xfrm>
              <a:off x="3430841" y="9321212"/>
              <a:ext cx="2475230" cy="219710"/>
            </a:xfrm>
            <a:custGeom>
              <a:avLst/>
              <a:gdLst/>
              <a:ahLst/>
              <a:cxnLst/>
              <a:rect l="l" t="t" r="r" b="b"/>
              <a:pathLst>
                <a:path w="2475229" h="219709">
                  <a:moveTo>
                    <a:pt x="2441905" y="0"/>
                  </a:moveTo>
                  <a:lnTo>
                    <a:pt x="33020" y="0"/>
                  </a:lnTo>
                  <a:lnTo>
                    <a:pt x="20198" y="2603"/>
                  </a:lnTo>
                  <a:lnTo>
                    <a:pt x="9699" y="9693"/>
                  </a:lnTo>
                  <a:lnTo>
                    <a:pt x="2605" y="20188"/>
                  </a:lnTo>
                  <a:lnTo>
                    <a:pt x="0" y="33007"/>
                  </a:lnTo>
                  <a:lnTo>
                    <a:pt x="0" y="186080"/>
                  </a:lnTo>
                  <a:lnTo>
                    <a:pt x="2605" y="198901"/>
                  </a:lnTo>
                  <a:lnTo>
                    <a:pt x="9699" y="209400"/>
                  </a:lnTo>
                  <a:lnTo>
                    <a:pt x="20198" y="216494"/>
                  </a:lnTo>
                  <a:lnTo>
                    <a:pt x="33020" y="219100"/>
                  </a:lnTo>
                  <a:lnTo>
                    <a:pt x="2441905" y="219100"/>
                  </a:lnTo>
                  <a:lnTo>
                    <a:pt x="2454731" y="216494"/>
                  </a:lnTo>
                  <a:lnTo>
                    <a:pt x="2465230" y="209400"/>
                  </a:lnTo>
                  <a:lnTo>
                    <a:pt x="2472321" y="198901"/>
                  </a:lnTo>
                  <a:lnTo>
                    <a:pt x="2474925" y="186080"/>
                  </a:lnTo>
                  <a:lnTo>
                    <a:pt x="2474925" y="33007"/>
                  </a:lnTo>
                  <a:lnTo>
                    <a:pt x="2472321" y="20188"/>
                  </a:lnTo>
                  <a:lnTo>
                    <a:pt x="2465230" y="9693"/>
                  </a:lnTo>
                  <a:lnTo>
                    <a:pt x="2454731" y="2603"/>
                  </a:lnTo>
                  <a:lnTo>
                    <a:pt x="2441905" y="0"/>
                  </a:lnTo>
                  <a:close/>
                </a:path>
              </a:pathLst>
            </a:custGeom>
            <a:solidFill>
              <a:srgbClr val="FFFFFF"/>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9" name="object 9"/>
            <p:cNvSpPr/>
            <p:nvPr/>
          </p:nvSpPr>
          <p:spPr>
            <a:xfrm>
              <a:off x="5371387" y="9321206"/>
              <a:ext cx="534670" cy="219710"/>
            </a:xfrm>
            <a:custGeom>
              <a:avLst/>
              <a:gdLst/>
              <a:ahLst/>
              <a:cxnLst/>
              <a:rect l="l" t="t" r="r" b="b"/>
              <a:pathLst>
                <a:path w="534670" h="219709">
                  <a:moveTo>
                    <a:pt x="501370" y="0"/>
                  </a:moveTo>
                  <a:lnTo>
                    <a:pt x="0" y="0"/>
                  </a:lnTo>
                  <a:lnTo>
                    <a:pt x="0" y="219100"/>
                  </a:lnTo>
                  <a:lnTo>
                    <a:pt x="501370" y="219100"/>
                  </a:lnTo>
                  <a:lnTo>
                    <a:pt x="514189" y="216494"/>
                  </a:lnTo>
                  <a:lnTo>
                    <a:pt x="524684" y="209400"/>
                  </a:lnTo>
                  <a:lnTo>
                    <a:pt x="531774" y="198901"/>
                  </a:lnTo>
                  <a:lnTo>
                    <a:pt x="534377" y="186080"/>
                  </a:lnTo>
                  <a:lnTo>
                    <a:pt x="534377" y="33019"/>
                  </a:lnTo>
                  <a:lnTo>
                    <a:pt x="531774" y="20193"/>
                  </a:lnTo>
                  <a:lnTo>
                    <a:pt x="524684" y="9694"/>
                  </a:lnTo>
                  <a:lnTo>
                    <a:pt x="514189" y="2603"/>
                  </a:lnTo>
                  <a:lnTo>
                    <a:pt x="501370" y="0"/>
                  </a:lnTo>
                  <a:close/>
                </a:path>
              </a:pathLst>
            </a:custGeom>
            <a:solidFill>
              <a:srgbClr val="221815"/>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0" name="object 10"/>
            <p:cNvSpPr/>
            <p:nvPr/>
          </p:nvSpPr>
          <p:spPr>
            <a:xfrm>
              <a:off x="5371387" y="9321206"/>
              <a:ext cx="534670" cy="219710"/>
            </a:xfrm>
            <a:custGeom>
              <a:avLst/>
              <a:gdLst/>
              <a:ahLst/>
              <a:cxnLst/>
              <a:rect l="l" t="t" r="r" b="b"/>
              <a:pathLst>
                <a:path w="534670" h="219709">
                  <a:moveTo>
                    <a:pt x="0" y="0"/>
                  </a:moveTo>
                  <a:lnTo>
                    <a:pt x="501370" y="0"/>
                  </a:lnTo>
                  <a:lnTo>
                    <a:pt x="514189" y="2603"/>
                  </a:lnTo>
                  <a:lnTo>
                    <a:pt x="524684" y="9694"/>
                  </a:lnTo>
                  <a:lnTo>
                    <a:pt x="531774" y="20193"/>
                  </a:lnTo>
                  <a:lnTo>
                    <a:pt x="534377" y="33019"/>
                  </a:lnTo>
                  <a:lnTo>
                    <a:pt x="534377" y="186080"/>
                  </a:lnTo>
                  <a:lnTo>
                    <a:pt x="531774" y="198901"/>
                  </a:lnTo>
                  <a:lnTo>
                    <a:pt x="524684" y="209400"/>
                  </a:lnTo>
                  <a:lnTo>
                    <a:pt x="514189" y="216494"/>
                  </a:lnTo>
                  <a:lnTo>
                    <a:pt x="501370" y="219100"/>
                  </a:lnTo>
                  <a:lnTo>
                    <a:pt x="0" y="219100"/>
                  </a:lnTo>
                </a:path>
              </a:pathLst>
            </a:custGeom>
            <a:ln w="9194">
              <a:solidFill>
                <a:srgbClr val="221815"/>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1" name="object 11"/>
            <p:cNvSpPr/>
            <p:nvPr/>
          </p:nvSpPr>
          <p:spPr>
            <a:xfrm>
              <a:off x="3430841" y="9321212"/>
              <a:ext cx="2475230" cy="219710"/>
            </a:xfrm>
            <a:custGeom>
              <a:avLst/>
              <a:gdLst/>
              <a:ahLst/>
              <a:cxnLst/>
              <a:rect l="l" t="t" r="r" b="b"/>
              <a:pathLst>
                <a:path w="2475229" h="219709">
                  <a:moveTo>
                    <a:pt x="2474925" y="186080"/>
                  </a:moveTo>
                  <a:lnTo>
                    <a:pt x="2472321" y="198901"/>
                  </a:lnTo>
                  <a:lnTo>
                    <a:pt x="2465230" y="209400"/>
                  </a:lnTo>
                  <a:lnTo>
                    <a:pt x="2454731" y="216494"/>
                  </a:lnTo>
                  <a:lnTo>
                    <a:pt x="2441905" y="219100"/>
                  </a:lnTo>
                  <a:lnTo>
                    <a:pt x="33020" y="219100"/>
                  </a:lnTo>
                  <a:lnTo>
                    <a:pt x="20198" y="216494"/>
                  </a:lnTo>
                  <a:lnTo>
                    <a:pt x="9699" y="209400"/>
                  </a:lnTo>
                  <a:lnTo>
                    <a:pt x="2605" y="198901"/>
                  </a:lnTo>
                  <a:lnTo>
                    <a:pt x="0" y="186080"/>
                  </a:lnTo>
                  <a:lnTo>
                    <a:pt x="0" y="33007"/>
                  </a:lnTo>
                  <a:lnTo>
                    <a:pt x="2605" y="20188"/>
                  </a:lnTo>
                  <a:lnTo>
                    <a:pt x="9699" y="9693"/>
                  </a:lnTo>
                  <a:lnTo>
                    <a:pt x="20198" y="2603"/>
                  </a:lnTo>
                  <a:lnTo>
                    <a:pt x="33020" y="0"/>
                  </a:lnTo>
                  <a:lnTo>
                    <a:pt x="2441905" y="0"/>
                  </a:lnTo>
                  <a:lnTo>
                    <a:pt x="2454731" y="2603"/>
                  </a:lnTo>
                  <a:lnTo>
                    <a:pt x="2465230" y="9693"/>
                  </a:lnTo>
                  <a:lnTo>
                    <a:pt x="2472321" y="20188"/>
                  </a:lnTo>
                  <a:lnTo>
                    <a:pt x="2474925" y="33007"/>
                  </a:lnTo>
                  <a:lnTo>
                    <a:pt x="2474925" y="186080"/>
                  </a:lnTo>
                  <a:close/>
                </a:path>
              </a:pathLst>
            </a:custGeom>
            <a:ln w="7200">
              <a:solidFill>
                <a:srgbClr val="3E3A39"/>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2" name="object 12"/>
            <p:cNvSpPr/>
            <p:nvPr/>
          </p:nvSpPr>
          <p:spPr>
            <a:xfrm>
              <a:off x="792001" y="4251022"/>
              <a:ext cx="5976620" cy="273685"/>
            </a:xfrm>
            <a:custGeom>
              <a:avLst/>
              <a:gdLst/>
              <a:ahLst/>
              <a:cxnLst/>
              <a:rect l="l" t="t" r="r" b="b"/>
              <a:pathLst>
                <a:path w="5976620" h="273685">
                  <a:moveTo>
                    <a:pt x="5904014" y="0"/>
                  </a:moveTo>
                  <a:lnTo>
                    <a:pt x="71996" y="0"/>
                  </a:lnTo>
                  <a:lnTo>
                    <a:pt x="44041" y="5680"/>
                  </a:lnTo>
                  <a:lnTo>
                    <a:pt x="21148" y="21148"/>
                  </a:lnTo>
                  <a:lnTo>
                    <a:pt x="5680" y="44041"/>
                  </a:lnTo>
                  <a:lnTo>
                    <a:pt x="0" y="71996"/>
                  </a:lnTo>
                  <a:lnTo>
                    <a:pt x="0" y="201066"/>
                  </a:lnTo>
                  <a:lnTo>
                    <a:pt x="5680" y="229023"/>
                  </a:lnTo>
                  <a:lnTo>
                    <a:pt x="21148" y="251920"/>
                  </a:lnTo>
                  <a:lnTo>
                    <a:pt x="44041" y="267392"/>
                  </a:lnTo>
                  <a:lnTo>
                    <a:pt x="71996" y="273075"/>
                  </a:lnTo>
                  <a:lnTo>
                    <a:pt x="5904014" y="273075"/>
                  </a:lnTo>
                  <a:lnTo>
                    <a:pt x="5931963" y="267392"/>
                  </a:lnTo>
                  <a:lnTo>
                    <a:pt x="5954856" y="251920"/>
                  </a:lnTo>
                  <a:lnTo>
                    <a:pt x="5970327" y="229023"/>
                  </a:lnTo>
                  <a:lnTo>
                    <a:pt x="5976010" y="201066"/>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3" name="object 13"/>
            <p:cNvSpPr/>
            <p:nvPr/>
          </p:nvSpPr>
          <p:spPr>
            <a:xfrm>
              <a:off x="792001" y="4251022"/>
              <a:ext cx="5976620" cy="273685"/>
            </a:xfrm>
            <a:custGeom>
              <a:avLst/>
              <a:gdLst/>
              <a:ahLst/>
              <a:cxnLst/>
              <a:rect l="l" t="t" r="r" b="b"/>
              <a:pathLst>
                <a:path w="5976620" h="273685">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66"/>
                  </a:lnTo>
                  <a:lnTo>
                    <a:pt x="5970327" y="229023"/>
                  </a:lnTo>
                  <a:lnTo>
                    <a:pt x="5954856" y="251920"/>
                  </a:lnTo>
                  <a:lnTo>
                    <a:pt x="5931963" y="267392"/>
                  </a:lnTo>
                  <a:lnTo>
                    <a:pt x="5904014" y="273075"/>
                  </a:lnTo>
                  <a:lnTo>
                    <a:pt x="71996" y="273075"/>
                  </a:lnTo>
                  <a:lnTo>
                    <a:pt x="44041" y="267392"/>
                  </a:lnTo>
                  <a:lnTo>
                    <a:pt x="21148" y="251920"/>
                  </a:lnTo>
                  <a:lnTo>
                    <a:pt x="5680" y="229023"/>
                  </a:lnTo>
                  <a:lnTo>
                    <a:pt x="0" y="201066"/>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aphicFrame>
        <p:nvGraphicFramePr>
          <p:cNvPr id="14" name="object 14"/>
          <p:cNvGraphicFramePr>
            <a:graphicFrameLocks noGrp="1"/>
          </p:cNvGraphicFramePr>
          <p:nvPr/>
        </p:nvGraphicFramePr>
        <p:xfrm>
          <a:off x="931659" y="4895901"/>
          <a:ext cx="5831840" cy="913840"/>
        </p:xfrm>
        <a:graphic>
          <a:graphicData uri="http://schemas.openxmlformats.org/drawingml/2006/table">
            <a:tbl>
              <a:tblPr firstRow="1" bandRow="1">
                <a:tableStyleId>{2D5ABB26-0587-4C30-8999-92F81FD0307C}</a:tableStyleId>
              </a:tblPr>
              <a:tblGrid>
                <a:gridCol w="2802890">
                  <a:extLst>
                    <a:ext uri="{9D8B030D-6E8A-4147-A177-3AD203B41FA5}">
                      <a16:colId xmlns:a16="http://schemas.microsoft.com/office/drawing/2014/main" val="20000"/>
                    </a:ext>
                  </a:extLst>
                </a:gridCol>
                <a:gridCol w="3028950">
                  <a:extLst>
                    <a:ext uri="{9D8B030D-6E8A-4147-A177-3AD203B41FA5}">
                      <a16:colId xmlns:a16="http://schemas.microsoft.com/office/drawing/2014/main" val="20001"/>
                    </a:ext>
                  </a:extLst>
                </a:gridCol>
              </a:tblGrid>
              <a:tr h="569216">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solidFill>
                      <a:srgbClr val="FCEADD"/>
                    </a:solidFill>
                  </a:tcPr>
                </a:tc>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9525">
                      <a:solidFill>
                        <a:srgbClr val="E55927"/>
                      </a:solidFill>
                      <a:prstDash val="solid"/>
                    </a:lnT>
                    <a:lnB w="6350">
                      <a:solidFill>
                        <a:srgbClr val="E55927"/>
                      </a:solidFill>
                      <a:prstDash val="solid"/>
                    </a:lnB>
                  </a:tcPr>
                </a:tc>
                <a:extLst>
                  <a:ext uri="{0D108BD9-81ED-4DB2-BD59-A6C34878D82A}">
                    <a16:rowId xmlns:a16="http://schemas.microsoft.com/office/drawing/2014/main" val="10000"/>
                  </a:ext>
                </a:extLst>
              </a:tr>
              <a:tr h="344624">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solidFill>
                      <a:srgbClr val="FCEADD"/>
                    </a:solidFill>
                  </a:tcPr>
                </a:tc>
                <a:tc>
                  <a:txBody>
                    <a:bodyPr/>
                    <a:lstStyle/>
                    <a:p>
                      <a:pPr rtl="0">
                        <a:lnSpc>
                          <a:spcPct val="100000"/>
                        </a:lnSpc>
                      </a:pPr>
                      <a:endParaRPr sz="100">
                        <a:latin typeface="Times New Roman"/>
                        <a:cs typeface="Times New Roman"/>
                      </a:endParaRPr>
                    </a:p>
                  </a:txBody>
                  <a:tcPr marL="0" marR="0" marT="0" marB="0">
                    <a:lnL w="9525">
                      <a:solidFill>
                        <a:srgbClr val="E55927"/>
                      </a:solidFill>
                      <a:prstDash val="solid"/>
                    </a:lnL>
                    <a:lnR w="9525">
                      <a:solidFill>
                        <a:srgbClr val="E55927"/>
                      </a:solidFill>
                      <a:prstDash val="solid"/>
                    </a:lnR>
                    <a:lnT w="6350">
                      <a:solidFill>
                        <a:srgbClr val="E55927"/>
                      </a:solidFill>
                      <a:prstDash val="solid"/>
                    </a:lnT>
                    <a:lnB w="9525">
                      <a:solidFill>
                        <a:srgbClr val="E55927"/>
                      </a:solidFill>
                      <a:prstDash val="solid"/>
                    </a:lnB>
                  </a:tcPr>
                </a:tc>
                <a:extLst>
                  <a:ext uri="{0D108BD9-81ED-4DB2-BD59-A6C34878D82A}">
                    <a16:rowId xmlns:a16="http://schemas.microsoft.com/office/drawing/2014/main" val="10001"/>
                  </a:ext>
                </a:extLst>
              </a:tr>
            </a:tbl>
          </a:graphicData>
        </a:graphic>
      </p:graphicFrame>
      <p:sp>
        <p:nvSpPr>
          <p:cNvPr id="15" name="object 15"/>
          <p:cNvSpPr/>
          <p:nvPr/>
        </p:nvSpPr>
        <p:spPr>
          <a:xfrm>
            <a:off x="3738196" y="5143070"/>
            <a:ext cx="147523" cy="109969"/>
          </a:xfrm>
          <a:prstGeom prst="rect">
            <a:avLst/>
          </a:prstGeom>
          <a:blipFill>
            <a:blip r:embed="rId2"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6" name="object 16"/>
          <p:cNvSpPr/>
          <p:nvPr/>
        </p:nvSpPr>
        <p:spPr>
          <a:xfrm>
            <a:off x="3738196" y="5596308"/>
            <a:ext cx="147523" cy="109969"/>
          </a:xfrm>
          <a:prstGeom prst="rect">
            <a:avLst/>
          </a:prstGeom>
          <a:blipFill>
            <a:blip r:embed="rId2" cstate="print"/>
            <a:stretch>
              <a:fillRect/>
            </a:stretch>
          </a:blip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nvGrpSpPr>
          <p:cNvPr id="17" name="object 17"/>
          <p:cNvGrpSpPr/>
          <p:nvPr/>
        </p:nvGrpSpPr>
        <p:grpSpPr>
          <a:xfrm>
            <a:off x="788400" y="904291"/>
            <a:ext cx="5983605" cy="280670"/>
            <a:chOff x="788400" y="904291"/>
            <a:chExt cx="5983605" cy="280670"/>
          </a:xfrm>
        </p:grpSpPr>
        <p:sp>
          <p:nvSpPr>
            <p:cNvPr id="18" name="object 18"/>
            <p:cNvSpPr/>
            <p:nvPr/>
          </p:nvSpPr>
          <p:spPr>
            <a:xfrm>
              <a:off x="792001" y="907891"/>
              <a:ext cx="5976620" cy="273685"/>
            </a:xfrm>
            <a:custGeom>
              <a:avLst/>
              <a:gdLst/>
              <a:ahLst/>
              <a:cxnLst/>
              <a:rect l="l" t="t" r="r" b="b"/>
              <a:pathLst>
                <a:path w="5976620" h="273684">
                  <a:moveTo>
                    <a:pt x="5904014" y="0"/>
                  </a:moveTo>
                  <a:lnTo>
                    <a:pt x="71996" y="0"/>
                  </a:lnTo>
                  <a:lnTo>
                    <a:pt x="44041" y="5680"/>
                  </a:lnTo>
                  <a:lnTo>
                    <a:pt x="21148" y="21148"/>
                  </a:lnTo>
                  <a:lnTo>
                    <a:pt x="5680" y="44041"/>
                  </a:lnTo>
                  <a:lnTo>
                    <a:pt x="0" y="71996"/>
                  </a:lnTo>
                  <a:lnTo>
                    <a:pt x="0" y="201079"/>
                  </a:lnTo>
                  <a:lnTo>
                    <a:pt x="5680" y="229028"/>
                  </a:lnTo>
                  <a:lnTo>
                    <a:pt x="21148" y="251921"/>
                  </a:lnTo>
                  <a:lnTo>
                    <a:pt x="44041" y="267392"/>
                  </a:lnTo>
                  <a:lnTo>
                    <a:pt x="71996" y="273075"/>
                  </a:lnTo>
                  <a:lnTo>
                    <a:pt x="5904014" y="273075"/>
                  </a:lnTo>
                  <a:lnTo>
                    <a:pt x="5931963" y="267392"/>
                  </a:lnTo>
                  <a:lnTo>
                    <a:pt x="5954856" y="251921"/>
                  </a:lnTo>
                  <a:lnTo>
                    <a:pt x="5970327" y="229028"/>
                  </a:lnTo>
                  <a:lnTo>
                    <a:pt x="5976010" y="201079"/>
                  </a:lnTo>
                  <a:lnTo>
                    <a:pt x="5976010" y="71996"/>
                  </a:lnTo>
                  <a:lnTo>
                    <a:pt x="5970327" y="44041"/>
                  </a:lnTo>
                  <a:lnTo>
                    <a:pt x="5954856" y="21148"/>
                  </a:lnTo>
                  <a:lnTo>
                    <a:pt x="5931963" y="5680"/>
                  </a:lnTo>
                  <a:lnTo>
                    <a:pt x="5904014" y="0"/>
                  </a:lnTo>
                  <a:close/>
                </a:path>
              </a:pathLst>
            </a:custGeom>
            <a:solidFill>
              <a:srgbClr val="FFFCD1"/>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19" name="object 19"/>
            <p:cNvSpPr/>
            <p:nvPr/>
          </p:nvSpPr>
          <p:spPr>
            <a:xfrm>
              <a:off x="792001" y="907891"/>
              <a:ext cx="5976620" cy="273685"/>
            </a:xfrm>
            <a:custGeom>
              <a:avLst/>
              <a:gdLst/>
              <a:ahLst/>
              <a:cxnLst/>
              <a:rect l="l" t="t" r="r" b="b"/>
              <a:pathLst>
                <a:path w="5976620" h="273684">
                  <a:moveTo>
                    <a:pt x="0" y="71996"/>
                  </a:moveTo>
                  <a:lnTo>
                    <a:pt x="5680" y="44041"/>
                  </a:lnTo>
                  <a:lnTo>
                    <a:pt x="21148" y="21148"/>
                  </a:lnTo>
                  <a:lnTo>
                    <a:pt x="44041" y="5680"/>
                  </a:lnTo>
                  <a:lnTo>
                    <a:pt x="71996" y="0"/>
                  </a:lnTo>
                  <a:lnTo>
                    <a:pt x="5904014" y="0"/>
                  </a:lnTo>
                  <a:lnTo>
                    <a:pt x="5931963" y="5680"/>
                  </a:lnTo>
                  <a:lnTo>
                    <a:pt x="5954856" y="21148"/>
                  </a:lnTo>
                  <a:lnTo>
                    <a:pt x="5970327" y="44041"/>
                  </a:lnTo>
                  <a:lnTo>
                    <a:pt x="5976010" y="71996"/>
                  </a:lnTo>
                  <a:lnTo>
                    <a:pt x="5976010" y="201079"/>
                  </a:lnTo>
                  <a:lnTo>
                    <a:pt x="5970327" y="229028"/>
                  </a:lnTo>
                  <a:lnTo>
                    <a:pt x="5954856" y="251921"/>
                  </a:lnTo>
                  <a:lnTo>
                    <a:pt x="5931963" y="267392"/>
                  </a:lnTo>
                  <a:lnTo>
                    <a:pt x="5904014" y="273075"/>
                  </a:lnTo>
                  <a:lnTo>
                    <a:pt x="71996" y="273075"/>
                  </a:lnTo>
                  <a:lnTo>
                    <a:pt x="44041" y="267392"/>
                  </a:lnTo>
                  <a:lnTo>
                    <a:pt x="21148" y="251921"/>
                  </a:lnTo>
                  <a:lnTo>
                    <a:pt x="5680" y="229028"/>
                  </a:lnTo>
                  <a:lnTo>
                    <a:pt x="0" y="201079"/>
                  </a:lnTo>
                  <a:lnTo>
                    <a:pt x="0" y="71996"/>
                  </a:lnTo>
                  <a:close/>
                </a:path>
              </a:pathLst>
            </a:custGeom>
            <a:ln w="7200">
              <a:solidFill>
                <a:srgbClr val="E55927"/>
              </a:solidFill>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grpSp>
        <p:nvGrpSpPr>
          <p:cNvPr id="20" name="object 20"/>
          <p:cNvGrpSpPr/>
          <p:nvPr/>
        </p:nvGrpSpPr>
        <p:grpSpPr>
          <a:xfrm>
            <a:off x="792010" y="7542530"/>
            <a:ext cx="5976620" cy="1522730"/>
            <a:chOff x="792010" y="7542530"/>
            <a:chExt cx="5976620" cy="1522730"/>
          </a:xfrm>
        </p:grpSpPr>
        <p:sp>
          <p:nvSpPr>
            <p:cNvPr id="21" name="object 21"/>
            <p:cNvSpPr/>
            <p:nvPr/>
          </p:nvSpPr>
          <p:spPr>
            <a:xfrm>
              <a:off x="792010" y="7542530"/>
              <a:ext cx="5976620" cy="1522730"/>
            </a:xfrm>
            <a:custGeom>
              <a:avLst/>
              <a:gdLst/>
              <a:ahLst/>
              <a:cxnLst/>
              <a:rect l="l" t="t" r="r" b="b"/>
              <a:pathLst>
                <a:path w="5976620" h="1522729">
                  <a:moveTo>
                    <a:pt x="5975997" y="0"/>
                  </a:moveTo>
                  <a:lnTo>
                    <a:pt x="0" y="0"/>
                  </a:lnTo>
                  <a:lnTo>
                    <a:pt x="0" y="1522679"/>
                  </a:lnTo>
                  <a:lnTo>
                    <a:pt x="5975997" y="1522679"/>
                  </a:lnTo>
                  <a:lnTo>
                    <a:pt x="5975997" y="0"/>
                  </a:lnTo>
                  <a:close/>
                </a:path>
              </a:pathLst>
            </a:custGeom>
            <a:solidFill>
              <a:srgbClr val="E7F0E4"/>
            </a:solidFill>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2" name="object 22"/>
            <p:cNvSpPr/>
            <p:nvPr/>
          </p:nvSpPr>
          <p:spPr>
            <a:xfrm>
              <a:off x="3844025" y="8140145"/>
              <a:ext cx="0" cy="796290"/>
            </a:xfrm>
            <a:custGeom>
              <a:avLst/>
              <a:gdLst/>
              <a:ahLst/>
              <a:cxnLst/>
              <a:rect l="l" t="t" r="r" b="b"/>
              <a:pathLst>
                <a:path h="796290">
                  <a:moveTo>
                    <a:pt x="0" y="0"/>
                  </a:moveTo>
                  <a:lnTo>
                    <a:pt x="0" y="796074"/>
                  </a:lnTo>
                </a:path>
              </a:pathLst>
            </a:custGeom>
            <a:ln w="7200">
              <a:solidFill>
                <a:srgbClr val="9FA0A0"/>
              </a:solidFill>
              <a:prstDash val="sysDot"/>
            </a:ln>
          </p:spPr>
          <p:txBody>
            <a:bodyPr wrap="square" lIns="0" tIns="0" rIns="0" bIns="0" rtlCol="0"/>
            <a:lstStyle/>
            <a:p>
              <a:pPr rtl="0"/>
              <a:endParaRPr kern="0">
                <a:latin typeface="Times New Roman" panose="02020603050405020304" pitchFamily="18" charset="0"/>
                <a:ea typeface="ＭＳ 明朝" panose="02020609040205080304" pitchFamily="17" charset="-128"/>
                <a:cs typeface="Times New Roman" panose="02020603050405020304" pitchFamily="18" charset="0"/>
              </a:endParaRPr>
            </a:p>
          </p:txBody>
        </p:sp>
      </p:grpSp>
      <p:sp>
        <p:nvSpPr>
          <p:cNvPr id="23" name="object 2">
            <a:extLst>
              <a:ext uri="{FF2B5EF4-FFF2-40B4-BE49-F238E27FC236}">
                <a16:creationId xmlns:a16="http://schemas.microsoft.com/office/drawing/2014/main" id="{77965316-8F53-6349-B932-2DDA671FA1BA}"/>
              </a:ext>
            </a:extLst>
          </p:cNvPr>
          <p:cNvSpPr txBox="1"/>
          <p:nvPr/>
        </p:nvSpPr>
        <p:spPr>
          <a:xfrm>
            <a:off x="5920754" y="375462"/>
            <a:ext cx="1327576" cy="178254"/>
          </a:xfrm>
          <a:prstGeom prst="rect">
            <a:avLst/>
          </a:prstGeom>
        </p:spPr>
        <p:txBody>
          <a:bodyPr vert="horz" wrap="square" lIns="0" tIns="16510" rIns="0" bIns="0" rtlCol="0">
            <a:spAutoFit/>
          </a:bodyPr>
          <a:lstStyle/>
          <a:p>
            <a:pPr marL="12700" rtl="0">
              <a:lnSpc>
                <a:spcPct val="100000"/>
              </a:lnSpc>
              <a:spcBef>
                <a:spcPts val="130"/>
              </a:spcBef>
            </a:pPr>
            <a:r>
              <a:rPr lang="vi" sz="105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Gửi quý người giám hộ</a:t>
            </a:r>
          </a:p>
        </p:txBody>
      </p:sp>
      <p:sp>
        <p:nvSpPr>
          <p:cNvPr id="24" name="object 3">
            <a:extLst>
              <a:ext uri="{FF2B5EF4-FFF2-40B4-BE49-F238E27FC236}">
                <a16:creationId xmlns:a16="http://schemas.microsoft.com/office/drawing/2014/main" id="{6493E363-66FB-D74A-86A0-C0A209774F13}"/>
              </a:ext>
            </a:extLst>
          </p:cNvPr>
          <p:cNvSpPr txBox="1"/>
          <p:nvPr/>
        </p:nvSpPr>
        <p:spPr>
          <a:xfrm>
            <a:off x="855753" y="936852"/>
            <a:ext cx="5895292" cy="215444"/>
          </a:xfrm>
          <a:prstGeom prst="rect">
            <a:avLst/>
          </a:prstGeom>
        </p:spPr>
        <p:txBody>
          <a:bodyPr vert="horz" wrap="square" lIns="0" tIns="0" rIns="0" bIns="0" rtlCol="0">
            <a:spAutoFit/>
          </a:bodyPr>
          <a:lstStyle/>
          <a:p>
            <a:pPr marR="242570" algn="ctr" rtl="0">
              <a:lnSpc>
                <a:spcPct val="100000"/>
              </a:lnSpc>
              <a:spcBef>
                <a:spcPts val="100"/>
              </a:spcBef>
            </a:pPr>
            <a:r>
              <a:rPr lang="vi" sz="14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Để được tiêm vắc-xin ngừa vắc xin covid-19.</a:t>
            </a:r>
            <a:endParaRPr sz="14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5" name="object 4">
            <a:extLst>
              <a:ext uri="{FF2B5EF4-FFF2-40B4-BE49-F238E27FC236}">
                <a16:creationId xmlns:a16="http://schemas.microsoft.com/office/drawing/2014/main" id="{C70E842F-A3FF-2546-BEA2-2F7B9DC1936A}"/>
              </a:ext>
            </a:extLst>
          </p:cNvPr>
          <p:cNvSpPr txBox="1"/>
          <p:nvPr/>
        </p:nvSpPr>
        <p:spPr>
          <a:xfrm>
            <a:off x="1115985" y="5054535"/>
            <a:ext cx="2265045" cy="320601"/>
          </a:xfrm>
          <a:prstGeom prst="rect">
            <a:avLst/>
          </a:prstGeom>
        </p:spPr>
        <p:txBody>
          <a:bodyPr vert="horz" wrap="square" lIns="0" tIns="12700" rIns="0" bIns="0" rtlCol="0">
            <a:spAutoFit/>
          </a:bodyPr>
          <a:lstStyle/>
          <a:p>
            <a:pPr marL="12700" rtl="0">
              <a:lnSpc>
                <a:spcPct val="100000"/>
              </a:lnSpc>
              <a:spcBef>
                <a:spcPts val="100"/>
              </a:spcBef>
            </a:pPr>
            <a:r>
              <a:rPr lang="vi" sz="10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Khi cơ thể có bất thường sau khi tiêm chủng vắc-xin</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6" name="object 5">
            <a:extLst>
              <a:ext uri="{FF2B5EF4-FFF2-40B4-BE49-F238E27FC236}">
                <a16:creationId xmlns:a16="http://schemas.microsoft.com/office/drawing/2014/main" id="{741CD53B-3C82-7846-BEF4-FB0FC58DAD80}"/>
              </a:ext>
            </a:extLst>
          </p:cNvPr>
          <p:cNvSpPr txBox="1"/>
          <p:nvPr/>
        </p:nvSpPr>
        <p:spPr>
          <a:xfrm>
            <a:off x="4096721" y="4968348"/>
            <a:ext cx="2371090" cy="489365"/>
          </a:xfrm>
          <a:prstGeom prst="rect">
            <a:avLst/>
          </a:prstGeom>
        </p:spPr>
        <p:txBody>
          <a:bodyPr vert="horz" wrap="square" lIns="0" tIns="12700" rIns="0" bIns="0" rtlCol="0">
            <a:spAutoFit/>
          </a:bodyPr>
          <a:lstStyle/>
          <a:p>
            <a:pPr marL="18415" marR="5080" indent="-6350" rtl="0">
              <a:lnSpc>
                <a:spcPct val="118100"/>
              </a:lnSpc>
              <a:spcBef>
                <a:spcPts val="100"/>
              </a:spcBef>
            </a:pPr>
            <a:r>
              <a:rPr lang="vi" sz="90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Cơ sở y tế đã tiêm vắc-xin, bác sĩ gia đình, cửa sổ tiếp nhận của thành phố, huyện, thị xã và các tỉnh.</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7" name="object 6">
            <a:extLst>
              <a:ext uri="{FF2B5EF4-FFF2-40B4-BE49-F238E27FC236}">
                <a16:creationId xmlns:a16="http://schemas.microsoft.com/office/drawing/2014/main" id="{67B83858-26A6-B54A-810A-92A9BD163E94}"/>
              </a:ext>
            </a:extLst>
          </p:cNvPr>
          <p:cNvSpPr txBox="1"/>
          <p:nvPr/>
        </p:nvSpPr>
        <p:spPr>
          <a:xfrm>
            <a:off x="1085936" y="5554506"/>
            <a:ext cx="2360930" cy="166712"/>
          </a:xfrm>
          <a:prstGeom prst="rect">
            <a:avLst/>
          </a:prstGeom>
        </p:spPr>
        <p:txBody>
          <a:bodyPr vert="horz" wrap="square" lIns="0" tIns="12700" rIns="0" bIns="0" rtlCol="0">
            <a:spAutoFit/>
          </a:bodyPr>
          <a:lstStyle/>
          <a:p>
            <a:pPr marL="12700" rtl="0">
              <a:lnSpc>
                <a:spcPct val="100000"/>
              </a:lnSpc>
              <a:spcBef>
                <a:spcPts val="100"/>
              </a:spcBef>
            </a:pPr>
            <a:r>
              <a:rPr lang="vi" sz="10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Thắc mắc chung về tiêm chủng vắc-xin </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8" name="object 7">
            <a:extLst>
              <a:ext uri="{FF2B5EF4-FFF2-40B4-BE49-F238E27FC236}">
                <a16:creationId xmlns:a16="http://schemas.microsoft.com/office/drawing/2014/main" id="{42592571-ECFF-D84C-8FC6-B877E3DA23D9}"/>
              </a:ext>
            </a:extLst>
          </p:cNvPr>
          <p:cNvSpPr txBox="1"/>
          <p:nvPr/>
        </p:nvSpPr>
        <p:spPr>
          <a:xfrm>
            <a:off x="4100419" y="5576792"/>
            <a:ext cx="2524422" cy="151323"/>
          </a:xfrm>
          <a:prstGeom prst="rect">
            <a:avLst/>
          </a:prstGeom>
        </p:spPr>
        <p:txBody>
          <a:bodyPr vert="horz" wrap="square" lIns="0" tIns="12700" rIns="0" bIns="0" rtlCol="0">
            <a:spAutoFit/>
          </a:bodyPr>
          <a:lstStyle/>
          <a:p>
            <a:pPr marL="12700" rtl="0">
              <a:lnSpc>
                <a:spcPct val="100000"/>
              </a:lnSpc>
              <a:spcBef>
                <a:spcPts val="100"/>
              </a:spcBef>
            </a:pPr>
            <a:r>
              <a:rPr lang="vi" sz="90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Cửa sổ tiếp nhận của thành phố, huyện, thị xã</a:t>
            </a:r>
            <a:endParaRPr sz="90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29" name="object 8">
            <a:extLst>
              <a:ext uri="{FF2B5EF4-FFF2-40B4-BE49-F238E27FC236}">
                <a16:creationId xmlns:a16="http://schemas.microsoft.com/office/drawing/2014/main" id="{2D0A2914-C46D-254D-AE90-6FE1A415849E}"/>
              </a:ext>
            </a:extLst>
          </p:cNvPr>
          <p:cNvSpPr txBox="1"/>
          <p:nvPr/>
        </p:nvSpPr>
        <p:spPr>
          <a:xfrm>
            <a:off x="761298" y="5956300"/>
            <a:ext cx="6003925" cy="182101"/>
          </a:xfrm>
          <a:prstGeom prst="rect">
            <a:avLst/>
          </a:prstGeom>
        </p:spPr>
        <p:txBody>
          <a:bodyPr vert="horz" wrap="square" lIns="0" tIns="12700" rIns="0" bIns="0" rtlCol="0">
            <a:spAutoFit/>
          </a:bodyPr>
          <a:lstStyle/>
          <a:p>
            <a:pPr marL="12700" rtl="0">
              <a:lnSpc>
                <a:spcPct val="100000"/>
              </a:lnSpc>
              <a:spcBef>
                <a:spcPts val="100"/>
              </a:spcBef>
            </a:pPr>
            <a:r>
              <a:rPr lang="vi" sz="11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◎Về chế độ trợ cấp cho các tổn hại sức khỏe do tiêm chủng phòng ngừa</a:t>
            </a:r>
            <a:endParaRPr sz="11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0" name="object 9">
            <a:extLst>
              <a:ext uri="{FF2B5EF4-FFF2-40B4-BE49-F238E27FC236}">
                <a16:creationId xmlns:a16="http://schemas.microsoft.com/office/drawing/2014/main" id="{7DE6344A-031D-A54E-8926-91D5366FF30F}"/>
              </a:ext>
            </a:extLst>
          </p:cNvPr>
          <p:cNvSpPr txBox="1"/>
          <p:nvPr/>
        </p:nvSpPr>
        <p:spPr>
          <a:xfrm>
            <a:off x="4179565" y="8842748"/>
            <a:ext cx="526415" cy="212238"/>
          </a:xfrm>
          <a:prstGeom prst="rect">
            <a:avLst/>
          </a:prstGeom>
        </p:spPr>
        <p:txBody>
          <a:bodyPr vert="horz" wrap="square" lIns="0" tIns="12065" rIns="0" bIns="0" rtlCol="0">
            <a:spAutoFit/>
          </a:bodyPr>
          <a:lstStyle/>
          <a:p>
            <a:pPr marL="12700" rtl="0">
              <a:lnSpc>
                <a:spcPct val="100000"/>
              </a:lnSpc>
              <a:spcBef>
                <a:spcPts val="95"/>
              </a:spcBef>
            </a:pPr>
            <a:r>
              <a:rPr lang="vi"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Đeo khẩu trang</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1" name="object 10">
            <a:extLst>
              <a:ext uri="{FF2B5EF4-FFF2-40B4-BE49-F238E27FC236}">
                <a16:creationId xmlns:a16="http://schemas.microsoft.com/office/drawing/2014/main" id="{A171814A-6719-2642-A8B6-B0F5990C342A}"/>
              </a:ext>
            </a:extLst>
          </p:cNvPr>
          <p:cNvSpPr txBox="1"/>
          <p:nvPr/>
        </p:nvSpPr>
        <p:spPr>
          <a:xfrm>
            <a:off x="4958048" y="8842748"/>
            <a:ext cx="608330" cy="212238"/>
          </a:xfrm>
          <a:prstGeom prst="rect">
            <a:avLst/>
          </a:prstGeom>
        </p:spPr>
        <p:txBody>
          <a:bodyPr vert="horz" wrap="square" lIns="0" tIns="12065" rIns="0" bIns="0" rtlCol="0">
            <a:spAutoFit/>
          </a:bodyPr>
          <a:lstStyle/>
          <a:p>
            <a:pPr marL="12700" rtl="0">
              <a:lnSpc>
                <a:spcPct val="100000"/>
              </a:lnSpc>
              <a:spcBef>
                <a:spcPts val="95"/>
              </a:spcBef>
            </a:pPr>
            <a:r>
              <a:rPr lang="vi"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Rửa tay bằng xà phòng</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2" name="object 11">
            <a:extLst>
              <a:ext uri="{FF2B5EF4-FFF2-40B4-BE49-F238E27FC236}">
                <a16:creationId xmlns:a16="http://schemas.microsoft.com/office/drawing/2014/main" id="{ED23D7E8-C96E-7B45-959E-C82CF4A0471C}"/>
              </a:ext>
            </a:extLst>
          </p:cNvPr>
          <p:cNvSpPr txBox="1"/>
          <p:nvPr/>
        </p:nvSpPr>
        <p:spPr>
          <a:xfrm>
            <a:off x="5916567" y="8842748"/>
            <a:ext cx="708274" cy="212238"/>
          </a:xfrm>
          <a:prstGeom prst="rect">
            <a:avLst/>
          </a:prstGeom>
        </p:spPr>
        <p:txBody>
          <a:bodyPr vert="horz" wrap="square" lIns="0" tIns="12065" rIns="0" bIns="0" rtlCol="0">
            <a:spAutoFit/>
          </a:bodyPr>
          <a:lstStyle/>
          <a:p>
            <a:pPr marL="12700" rtl="0">
              <a:lnSpc>
                <a:spcPct val="100000"/>
              </a:lnSpc>
              <a:spcBef>
                <a:spcPts val="95"/>
              </a:spcBef>
            </a:pPr>
            <a:r>
              <a:rPr lang="vi" sz="650" b="1"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Khử trùng tay và ngón tay</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3" name="object 12">
            <a:extLst>
              <a:ext uri="{FF2B5EF4-FFF2-40B4-BE49-F238E27FC236}">
                <a16:creationId xmlns:a16="http://schemas.microsoft.com/office/drawing/2014/main" id="{83CCD49C-629C-434D-BB4C-FA8E1DC53E99}"/>
              </a:ext>
            </a:extLst>
          </p:cNvPr>
          <p:cNvSpPr txBox="1"/>
          <p:nvPr/>
        </p:nvSpPr>
        <p:spPr>
          <a:xfrm>
            <a:off x="2929227" y="8842748"/>
            <a:ext cx="623570" cy="112210"/>
          </a:xfrm>
          <a:prstGeom prst="rect">
            <a:avLst/>
          </a:prstGeom>
        </p:spPr>
        <p:txBody>
          <a:bodyPr vert="horz" wrap="square" lIns="0" tIns="12065" rIns="0" bIns="0" rtlCol="0">
            <a:spAutoFit/>
          </a:bodyPr>
          <a:lstStyle/>
          <a:p>
            <a:pPr marL="12700" rtl="0">
              <a:lnSpc>
                <a:spcPct val="100000"/>
              </a:lnSpc>
              <a:spcBef>
                <a:spcPts val="95"/>
              </a:spcBef>
            </a:pPr>
            <a:r>
              <a:rPr lang="vi"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Không gian kín</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4" name="object 13">
            <a:extLst>
              <a:ext uri="{FF2B5EF4-FFF2-40B4-BE49-F238E27FC236}">
                <a16:creationId xmlns:a16="http://schemas.microsoft.com/office/drawing/2014/main" id="{B78EF2AF-EF60-034C-9ABF-04F3E657A6B5}"/>
              </a:ext>
            </a:extLst>
          </p:cNvPr>
          <p:cNvSpPr txBox="1"/>
          <p:nvPr/>
        </p:nvSpPr>
        <p:spPr>
          <a:xfrm>
            <a:off x="1191897" y="8842748"/>
            <a:ext cx="535305" cy="212238"/>
          </a:xfrm>
          <a:prstGeom prst="rect">
            <a:avLst/>
          </a:prstGeom>
        </p:spPr>
        <p:txBody>
          <a:bodyPr vert="horz" wrap="square" lIns="0" tIns="12065" rIns="0" bIns="0" rtlCol="0">
            <a:spAutoFit/>
          </a:bodyPr>
          <a:lstStyle/>
          <a:p>
            <a:pPr marL="12700" rtl="0">
              <a:lnSpc>
                <a:spcPct val="100000"/>
              </a:lnSpc>
              <a:spcBef>
                <a:spcPts val="95"/>
              </a:spcBef>
            </a:pPr>
            <a:r>
              <a:rPr lang="vi"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Nơi tập trung đông</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5" name="object 14">
            <a:extLst>
              <a:ext uri="{FF2B5EF4-FFF2-40B4-BE49-F238E27FC236}">
                <a16:creationId xmlns:a16="http://schemas.microsoft.com/office/drawing/2014/main" id="{F9CB5CA4-AC3B-F64C-983C-ECA4AAD2ED17}"/>
              </a:ext>
            </a:extLst>
          </p:cNvPr>
          <p:cNvSpPr txBox="1"/>
          <p:nvPr/>
        </p:nvSpPr>
        <p:spPr>
          <a:xfrm>
            <a:off x="2109090" y="8842748"/>
            <a:ext cx="535305" cy="212238"/>
          </a:xfrm>
          <a:prstGeom prst="rect">
            <a:avLst/>
          </a:prstGeom>
        </p:spPr>
        <p:txBody>
          <a:bodyPr vert="horz" wrap="square" lIns="0" tIns="12065" rIns="0" bIns="0" rtlCol="0">
            <a:spAutoFit/>
          </a:bodyPr>
          <a:lstStyle/>
          <a:p>
            <a:pPr marL="12700" rtl="0">
              <a:lnSpc>
                <a:spcPct val="100000"/>
              </a:lnSpc>
              <a:spcBef>
                <a:spcPts val="95"/>
              </a:spcBef>
            </a:pPr>
            <a:r>
              <a:rPr lang="vi" sz="65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Tình huống tiếp xúc gần</a:t>
            </a:r>
            <a:endParaRPr sz="650" b="1"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6" name="object 15">
            <a:extLst>
              <a:ext uri="{FF2B5EF4-FFF2-40B4-BE49-F238E27FC236}">
                <a16:creationId xmlns:a16="http://schemas.microsoft.com/office/drawing/2014/main" id="{3C2F52DC-678A-BB43-AD20-F6E237B81A07}"/>
              </a:ext>
            </a:extLst>
          </p:cNvPr>
          <p:cNvSpPr txBox="1"/>
          <p:nvPr/>
        </p:nvSpPr>
        <p:spPr>
          <a:xfrm>
            <a:off x="3398064" y="9405063"/>
            <a:ext cx="2501900" cy="136576"/>
          </a:xfrm>
          <a:prstGeom prst="rect">
            <a:avLst/>
          </a:prstGeom>
        </p:spPr>
        <p:txBody>
          <a:bodyPr vert="horz" wrap="square" lIns="0" tIns="13335" rIns="0" bIns="0" rtlCol="0">
            <a:spAutoFit/>
          </a:bodyPr>
          <a:lstStyle/>
          <a:p>
            <a:pPr marL="103505" rtl="0">
              <a:lnSpc>
                <a:spcPct val="100000"/>
              </a:lnSpc>
              <a:spcBef>
                <a:spcPts val="105"/>
              </a:spcBef>
              <a:tabLst>
                <a:tab pos="2065020" algn="l"/>
              </a:tabLst>
            </a:pPr>
            <a:r>
              <a:rPr lang="vi"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Bộ Y tế, Lao động   Corona   Vắc-xin Trẻ em	</a:t>
            </a:r>
            <a:r>
              <a:rPr lang="vi" sz="8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rPr>
              <a:t>Tìm kiếm</a:t>
            </a:r>
            <a:endParaRPr sz="800" kern="0" dirty="0">
              <a:solidFill>
                <a:schemeClr val="bg1"/>
              </a:solidFill>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7" name="object 16">
            <a:extLst>
              <a:ext uri="{FF2B5EF4-FFF2-40B4-BE49-F238E27FC236}">
                <a16:creationId xmlns:a16="http://schemas.microsoft.com/office/drawing/2014/main" id="{A2A5A8BD-6C0F-0D42-A980-A5836FBDAC02}"/>
              </a:ext>
            </a:extLst>
          </p:cNvPr>
          <p:cNvSpPr txBox="1"/>
          <p:nvPr/>
        </p:nvSpPr>
        <p:spPr>
          <a:xfrm>
            <a:off x="991536" y="9323698"/>
            <a:ext cx="2329815" cy="456728"/>
          </a:xfrm>
          <a:prstGeom prst="rect">
            <a:avLst/>
          </a:prstGeom>
        </p:spPr>
        <p:txBody>
          <a:bodyPr vert="horz" wrap="square" lIns="0" tIns="12700" rIns="0" bIns="0" rtlCol="0">
            <a:spAutoFit/>
          </a:bodyPr>
          <a:lstStyle/>
          <a:p>
            <a:pPr marL="12700" marR="5080" algn="just" rtl="0">
              <a:lnSpc>
                <a:spcPct val="124300"/>
              </a:lnSpc>
              <a:spcBef>
                <a:spcPts val="100"/>
              </a:spcBef>
            </a:pPr>
            <a:r>
              <a:rPr lang="vi"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Để biết thêm thông tin chi tiết về hiệu lực, tính an toàn của vắc-xin ngừa covid-19 đối với trẻ em, vui lòng xem trang chủ của Bộ Y tế, Lao động và Phúc lợi Nhật Bản.</a:t>
            </a:r>
            <a:endParaRPr sz="8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8" name="object 3">
            <a:extLst>
              <a:ext uri="{FF2B5EF4-FFF2-40B4-BE49-F238E27FC236}">
                <a16:creationId xmlns:a16="http://schemas.microsoft.com/office/drawing/2014/main" id="{833E6E0D-5B5C-6949-A29A-22BE034EC1EF}"/>
              </a:ext>
            </a:extLst>
          </p:cNvPr>
          <p:cNvSpPr txBox="1"/>
          <p:nvPr/>
        </p:nvSpPr>
        <p:spPr>
          <a:xfrm>
            <a:off x="761298" y="2222500"/>
            <a:ext cx="6122670" cy="169277"/>
          </a:xfrm>
          <a:prstGeom prst="rect">
            <a:avLst/>
          </a:prstGeom>
        </p:spPr>
        <p:txBody>
          <a:bodyPr vert="horz" wrap="square" lIns="0" tIns="0" rIns="0" bIns="0" rtlCol="0">
            <a:spAutoFit/>
          </a:bodyPr>
          <a:lstStyle/>
          <a:p>
            <a:pPr marL="12700" rtl="0">
              <a:lnSpc>
                <a:spcPct val="100000"/>
              </a:lnSpc>
              <a:spcBef>
                <a:spcPts val="1045"/>
              </a:spcBef>
            </a:pPr>
            <a:r>
              <a:rPr lang="vi" sz="1100"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◎Vui lòng cố gắng mang theo Sổ tay Sức khỏe Mẹ và Bé khi đi tiêm chủng vắc-xin.</a:t>
            </a:r>
            <a:endParaRPr sz="11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39" name="object 3">
            <a:extLst>
              <a:ext uri="{FF2B5EF4-FFF2-40B4-BE49-F238E27FC236}">
                <a16:creationId xmlns:a16="http://schemas.microsoft.com/office/drawing/2014/main" id="{40482D6F-7FDC-914B-A8CA-ED744F3DA5BF}"/>
              </a:ext>
            </a:extLst>
          </p:cNvPr>
          <p:cNvSpPr txBox="1"/>
          <p:nvPr/>
        </p:nvSpPr>
        <p:spPr>
          <a:xfrm>
            <a:off x="761298" y="1318351"/>
            <a:ext cx="6122670" cy="169277"/>
          </a:xfrm>
          <a:prstGeom prst="rect">
            <a:avLst/>
          </a:prstGeom>
        </p:spPr>
        <p:txBody>
          <a:bodyPr vert="horz" wrap="square" lIns="0" tIns="0" rIns="0" bIns="0" rtlCol="0">
            <a:spAutoFit/>
          </a:bodyPr>
          <a:lstStyle/>
          <a:p>
            <a:pPr marL="12700" rtl="0">
              <a:lnSpc>
                <a:spcPct val="100000"/>
              </a:lnSpc>
            </a:pPr>
            <a:r>
              <a:rPr lang="vi" sz="1100"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◎Cần có sự đồng ý và có mặt của người giám hộ khi tiêm chủng vắc-xin cho bé.</a:t>
            </a:r>
            <a:endParaRPr sz="11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0" name="object 3">
            <a:extLst>
              <a:ext uri="{FF2B5EF4-FFF2-40B4-BE49-F238E27FC236}">
                <a16:creationId xmlns:a16="http://schemas.microsoft.com/office/drawing/2014/main" id="{24E84317-DEA3-EE49-AEC2-AE65102A4E83}"/>
              </a:ext>
            </a:extLst>
          </p:cNvPr>
          <p:cNvSpPr txBox="1"/>
          <p:nvPr/>
        </p:nvSpPr>
        <p:spPr>
          <a:xfrm>
            <a:off x="916422" y="1551556"/>
            <a:ext cx="5967545" cy="491032"/>
          </a:xfrm>
          <a:prstGeom prst="rect">
            <a:avLst/>
          </a:prstGeom>
        </p:spPr>
        <p:txBody>
          <a:bodyPr vert="horz" wrap="square" lIns="0" tIns="0" rIns="0" bIns="0" rtlCol="0">
            <a:spAutoFit/>
          </a:bodyPr>
          <a:lstStyle/>
          <a:p>
            <a:pPr marL="9525" marR="5080" rtl="0">
              <a:lnSpc>
                <a:spcPct val="118100"/>
              </a:lnSpc>
              <a:spcBef>
                <a:spcPts val="345"/>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Trước khi tiêm vắc-xin, người giám hộ cần chuẩn bị các kiến thức về hiệu quả phòng ngừa và nguy cơ mắc phải phản ứng phụ khi tiêm vắc xin ngừa covid-19 để quyết định tiêm cho trẻ. Khi không có sự đồng ý của người giám hộ thì sẽ không được tiêm.</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9525" rtl="0">
              <a:lnSpc>
                <a:spcPct val="100000"/>
              </a:lnSpc>
              <a:spcBef>
                <a:spcPts val="195"/>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Không được cưỡng ép người xung quanh tiêm chủng hay có phản ứng phân biệt đối xử với người chưa tiêm chủng.</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1" name="object 3">
            <a:extLst>
              <a:ext uri="{FF2B5EF4-FFF2-40B4-BE49-F238E27FC236}">
                <a16:creationId xmlns:a16="http://schemas.microsoft.com/office/drawing/2014/main" id="{51365B2F-F839-5A4B-AA0B-95AED2A65A69}"/>
              </a:ext>
            </a:extLst>
          </p:cNvPr>
          <p:cNvSpPr txBox="1"/>
          <p:nvPr/>
        </p:nvSpPr>
        <p:spPr>
          <a:xfrm>
            <a:off x="761298" y="3327347"/>
            <a:ext cx="6122670" cy="169277"/>
          </a:xfrm>
          <a:prstGeom prst="rect">
            <a:avLst/>
          </a:prstGeom>
        </p:spPr>
        <p:txBody>
          <a:bodyPr vert="horz" wrap="square" lIns="0" tIns="0" rIns="0" bIns="0" rtlCol="0">
            <a:spAutoFit/>
          </a:bodyPr>
          <a:lstStyle/>
          <a:p>
            <a:pPr marL="12700" rtl="0">
              <a:lnSpc>
                <a:spcPct val="100000"/>
              </a:lnSpc>
              <a:spcBef>
                <a:spcPts val="1060"/>
              </a:spcBef>
            </a:pPr>
            <a:r>
              <a:rPr lang="vi" sz="1100" kern="0" dirty="0">
                <a:solidFill>
                  <a:srgbClr val="3E3A39"/>
                </a:solidFill>
                <a:latin typeface="Times New Roman" panose="02020603050405020304" pitchFamily="18" charset="0"/>
                <a:ea typeface="ＭＳ 明朝" panose="02020609040205080304" pitchFamily="17" charset="-128"/>
                <a:cs typeface="Times New Roman" panose="02020603050405020304" pitchFamily="18" charset="0"/>
              </a:rPr>
              <a:t>◎Khi có thắc mắc hay lo âu về vắc-xin, vui lòng trao đổi với bác sĩ gia đình v.v.</a:t>
            </a:r>
            <a:endParaRPr sz="11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2" name="object 3">
            <a:extLst>
              <a:ext uri="{FF2B5EF4-FFF2-40B4-BE49-F238E27FC236}">
                <a16:creationId xmlns:a16="http://schemas.microsoft.com/office/drawing/2014/main" id="{8228F986-0C7D-F84A-B446-31FB87AC26F2}"/>
              </a:ext>
            </a:extLst>
          </p:cNvPr>
          <p:cNvSpPr txBox="1"/>
          <p:nvPr/>
        </p:nvSpPr>
        <p:spPr>
          <a:xfrm>
            <a:off x="919233" y="2451100"/>
            <a:ext cx="5964735" cy="691279"/>
          </a:xfrm>
          <a:prstGeom prst="rect">
            <a:avLst/>
          </a:prstGeom>
        </p:spPr>
        <p:txBody>
          <a:bodyPr vert="horz" wrap="square" lIns="0" tIns="0" rIns="0" bIns="0" rtlCol="0">
            <a:spAutoFit/>
          </a:bodyPr>
          <a:lstStyle/>
          <a:p>
            <a:pPr marL="9525" marR="766445" rtl="0">
              <a:lnSpc>
                <a:spcPct val="118100"/>
              </a:lnSpc>
              <a:spcBef>
                <a:spcPts val="350"/>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Do việc quản lý lịch sử tiêm chủng bằng Sổ tay Sức khỏe Mẹ và Bé vì vậy vui lòng cố gắng mang theo Sổ tay Sức khỏe Mẹ và Bé khi đi tiêm chủng cho bé. </a:t>
            </a:r>
          </a:p>
          <a:p>
            <a:pPr marL="9525" marR="766445" rtl="0">
              <a:lnSpc>
                <a:spcPct val="118100"/>
              </a:lnSpc>
              <a:spcBef>
                <a:spcPts val="350"/>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Ngoài ra, vui lòng mang theo toàn bộ giấy tờ bên trong phong bì thông báo này và các giấy tờ xác nhận danh tính (như thẻ My Number, thẻ bảo hiểm sức khỏe v.v.).</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3" name="object 3">
            <a:extLst>
              <a:ext uri="{FF2B5EF4-FFF2-40B4-BE49-F238E27FC236}">
                <a16:creationId xmlns:a16="http://schemas.microsoft.com/office/drawing/2014/main" id="{81CBD05B-4A39-0D45-BBB4-3BF3E2491441}"/>
              </a:ext>
            </a:extLst>
          </p:cNvPr>
          <p:cNvSpPr txBox="1"/>
          <p:nvPr/>
        </p:nvSpPr>
        <p:spPr>
          <a:xfrm>
            <a:off x="916420" y="3571762"/>
            <a:ext cx="5967547" cy="476541"/>
          </a:xfrm>
          <a:prstGeom prst="rect">
            <a:avLst/>
          </a:prstGeom>
        </p:spPr>
        <p:txBody>
          <a:bodyPr vert="horz" wrap="square" lIns="0" tIns="0" rIns="0" bIns="0" rtlCol="0">
            <a:spAutoFit/>
          </a:bodyPr>
          <a:lstStyle/>
          <a:p>
            <a:pPr marL="9525" marR="124460" algn="just" rtl="0">
              <a:lnSpc>
                <a:spcPct val="118100"/>
              </a:lnSpc>
              <a:spcBef>
                <a:spcPts val="345"/>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Về khoảng cách giữa các lần tiêm chủng vắc-xin ngừa covid-19 và các vắc-xin khác, vui lòng trao đổi với bác sĩ gia đình v.v. Về nguyên tắc là không thể tiêm vắc-xin khác cùng lúc hoặc 2 tuần trước và sau khi tiêm vắc xin covid-19. Ngoài ra, khi có thắc mắc hay lo âu về vắc-xin như khi bé có bệnh lý nền v.v. thì vui lòng trao đổi kỹ với bác sĩ gia đình v.v.</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4" name="object 3">
            <a:extLst>
              <a:ext uri="{FF2B5EF4-FFF2-40B4-BE49-F238E27FC236}">
                <a16:creationId xmlns:a16="http://schemas.microsoft.com/office/drawing/2014/main" id="{630F4132-14A4-F24B-AE47-B04AE15A1FE9}"/>
              </a:ext>
            </a:extLst>
          </p:cNvPr>
          <p:cNvSpPr txBox="1"/>
          <p:nvPr/>
        </p:nvSpPr>
        <p:spPr>
          <a:xfrm>
            <a:off x="3047899" y="4308445"/>
            <a:ext cx="1704588" cy="215444"/>
          </a:xfrm>
          <a:prstGeom prst="rect">
            <a:avLst/>
          </a:prstGeom>
        </p:spPr>
        <p:txBody>
          <a:bodyPr vert="horz" wrap="square" lIns="0" tIns="0" rIns="0" bIns="0" rtlCol="0">
            <a:spAutoFit/>
          </a:bodyPr>
          <a:lstStyle/>
          <a:p>
            <a:pPr marR="241935" algn="ctr" rtl="0">
              <a:lnSpc>
                <a:spcPct val="100000"/>
              </a:lnSpc>
            </a:pPr>
            <a:r>
              <a:rPr lang="vi" sz="14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Nơi trao đổi v.v.</a:t>
            </a:r>
            <a:endParaRPr sz="14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5" name="object 3">
            <a:extLst>
              <a:ext uri="{FF2B5EF4-FFF2-40B4-BE49-F238E27FC236}">
                <a16:creationId xmlns:a16="http://schemas.microsoft.com/office/drawing/2014/main" id="{B9D721C7-779B-5E40-9C3A-090C3950A50A}"/>
              </a:ext>
            </a:extLst>
          </p:cNvPr>
          <p:cNvSpPr txBox="1"/>
          <p:nvPr/>
        </p:nvSpPr>
        <p:spPr>
          <a:xfrm>
            <a:off x="761298" y="4673324"/>
            <a:ext cx="6122670" cy="169277"/>
          </a:xfrm>
          <a:prstGeom prst="rect">
            <a:avLst/>
          </a:prstGeom>
        </p:spPr>
        <p:txBody>
          <a:bodyPr vert="horz" wrap="square" lIns="0" tIns="0" rIns="0" bIns="0" rtlCol="0">
            <a:spAutoFit/>
          </a:bodyPr>
          <a:lstStyle/>
          <a:p>
            <a:pPr marL="12700" rtl="0">
              <a:lnSpc>
                <a:spcPct val="100000"/>
              </a:lnSpc>
            </a:pPr>
            <a:r>
              <a:rPr lang="vi" sz="1100"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◎Nơi trao đổi về vắc-xin ngừa virus corona chủng mới</a:t>
            </a:r>
            <a:endParaRPr sz="11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6" name="object 8">
            <a:extLst>
              <a:ext uri="{FF2B5EF4-FFF2-40B4-BE49-F238E27FC236}">
                <a16:creationId xmlns:a16="http://schemas.microsoft.com/office/drawing/2014/main" id="{5459DCF0-DC6F-6D49-A6A9-458E32594D4C}"/>
              </a:ext>
            </a:extLst>
          </p:cNvPr>
          <p:cNvSpPr txBox="1"/>
          <p:nvPr/>
        </p:nvSpPr>
        <p:spPr>
          <a:xfrm>
            <a:off x="985796" y="7650982"/>
            <a:ext cx="5828794" cy="344518"/>
          </a:xfrm>
          <a:prstGeom prst="rect">
            <a:avLst/>
          </a:prstGeom>
        </p:spPr>
        <p:txBody>
          <a:bodyPr vert="horz" wrap="square" lIns="0" tIns="12700" rIns="0" bIns="0" rtlCol="0">
            <a:spAutoFit/>
          </a:bodyPr>
          <a:lstStyle/>
          <a:p>
            <a:pPr marL="9525" marR="253365" rtl="0">
              <a:lnSpc>
                <a:spcPct val="111800"/>
              </a:lnSpc>
            </a:pPr>
            <a:r>
              <a:rPr lang="vi" sz="10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Có người tiêm và người chưa tiêm vắc-xin. Sau khi tiêm vắc-xin thì cũng hãy tiếp tục các biện pháp phòng ngừa truyền nhiễm từ trước đến nay, như rửa tay, khử trùng kỹ càng, khẩu trang, v.v.</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7" name="object 8">
            <a:extLst>
              <a:ext uri="{FF2B5EF4-FFF2-40B4-BE49-F238E27FC236}">
                <a16:creationId xmlns:a16="http://schemas.microsoft.com/office/drawing/2014/main" id="{C34F8D64-A509-A341-8E7D-CC5CAF0670CF}"/>
              </a:ext>
            </a:extLst>
          </p:cNvPr>
          <p:cNvSpPr txBox="1"/>
          <p:nvPr/>
        </p:nvSpPr>
        <p:spPr>
          <a:xfrm>
            <a:off x="855752" y="6133027"/>
            <a:ext cx="6003925" cy="821122"/>
          </a:xfrm>
          <a:prstGeom prst="rect">
            <a:avLst/>
          </a:prstGeom>
        </p:spPr>
        <p:txBody>
          <a:bodyPr vert="horz" wrap="square" lIns="0" tIns="12700" rIns="0" bIns="0" rtlCol="0">
            <a:spAutoFit/>
          </a:bodyPr>
          <a:lstStyle/>
          <a:p>
            <a:pPr marL="9525" marR="5080" rtl="0">
              <a:lnSpc>
                <a:spcPct val="118100"/>
              </a:lnSpc>
              <a:spcBef>
                <a:spcPts val="459"/>
              </a:spcBef>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Trong khi tiêm chủng, nếu xảy ra các tổn hại về sức khỏe (mắc bệnh hoặc để lại di chứng). Dù rất hiếm nhưng không thể không xảy ra nên hệ thống trợ cấp đã được thiết lập.</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a:p>
            <a:pPr marL="9525" marR="5715" rtl="0">
              <a:lnSpc>
                <a:spcPct val="118100"/>
              </a:lnSpc>
            </a:pPr>
            <a:r>
              <a:rPr lang="vi" sz="9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Trong trường hợp xảy ra tổn hại về sức khỏe do tiêm ngừa vắc-xin ngừa covid-19, người dân sẽ được nhận trợ cấp (chi trả chi phí y tế/lương hưu khuyết tật v.v.) dựa trên Luật tiêm chủng (*). Hãy trao đổi với thành phố, huyện, thị xã nơi cấp thẻ cư trú để biết về các thủ tục cần thiết để đăng ký.</a:t>
            </a:r>
            <a:endParaRPr sz="9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8" name="object 8">
            <a:extLst>
              <a:ext uri="{FF2B5EF4-FFF2-40B4-BE49-F238E27FC236}">
                <a16:creationId xmlns:a16="http://schemas.microsoft.com/office/drawing/2014/main" id="{33768476-3C1B-FA4E-8789-BDE3322D0BB5}"/>
              </a:ext>
            </a:extLst>
          </p:cNvPr>
          <p:cNvSpPr txBox="1"/>
          <p:nvPr/>
        </p:nvSpPr>
        <p:spPr>
          <a:xfrm>
            <a:off x="855752" y="6966623"/>
            <a:ext cx="5848804" cy="436466"/>
          </a:xfrm>
          <a:prstGeom prst="rect">
            <a:avLst/>
          </a:prstGeom>
        </p:spPr>
        <p:txBody>
          <a:bodyPr vert="horz" wrap="square" lIns="0" tIns="12700" rIns="0" bIns="0" rtlCol="0">
            <a:spAutoFit/>
          </a:bodyPr>
          <a:lstStyle/>
          <a:p>
            <a:pPr marL="269875" marR="5080" indent="-260350" algn="just" rtl="0">
              <a:lnSpc>
                <a:spcPct val="118100"/>
              </a:lnSpc>
              <a:spcBef>
                <a:spcPts val="405"/>
              </a:spcBef>
            </a:pPr>
            <a:r>
              <a:rPr lang="vi" sz="800" kern="0" dirty="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 Nếu Bộ trưởng Bộ Y tế, Lao động và Phúc lợi Nhật Bản đã chứng nhận rằng tổn hại về sức khỏe đó là do việc tiêm chủng, thì thành phố, huyện, thị xã sẽ thực hiện chi trả. Ủy ban thẩm tra chứng nhận bệnh tật/khuyết tật nhà nước (bao gồm các chuyên gia tiêm chủng phòng ngừa/bệnh truyền nhiễm/y tế/pháp luật ) sẽ thực hiện thẩm tra và quyết định sự liên quan của tổn hại sức khỏe do tiêm chủng.</a:t>
            </a:r>
            <a:endParaRPr sz="10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sp>
        <p:nvSpPr>
          <p:cNvPr id="49" name="object 15">
            <a:extLst>
              <a:ext uri="{FF2B5EF4-FFF2-40B4-BE49-F238E27FC236}">
                <a16:creationId xmlns:a16="http://schemas.microsoft.com/office/drawing/2014/main" id="{862854E8-D7B3-5A40-8398-03D4DE85EB17}"/>
              </a:ext>
            </a:extLst>
          </p:cNvPr>
          <p:cNvSpPr txBox="1"/>
          <p:nvPr/>
        </p:nvSpPr>
        <p:spPr>
          <a:xfrm>
            <a:off x="3412864" y="9626898"/>
            <a:ext cx="2501900" cy="214161"/>
          </a:xfrm>
          <a:prstGeom prst="rect">
            <a:avLst/>
          </a:prstGeom>
        </p:spPr>
        <p:txBody>
          <a:bodyPr vert="horz" wrap="square" lIns="0" tIns="13335" rIns="0" bIns="0" rtlCol="0">
            <a:spAutoFit/>
          </a:bodyPr>
          <a:lstStyle/>
          <a:p>
            <a:pPr marL="14604" marR="5080" indent="-2540" rtl="0">
              <a:lnSpc>
                <a:spcPct val="112700"/>
              </a:lnSpc>
              <a:spcBef>
                <a:spcPts val="605"/>
              </a:spcBef>
            </a:pPr>
            <a:r>
              <a:rPr lang="vi" sz="600" b="1" kern="0">
                <a:solidFill>
                  <a:srgbClr val="221815"/>
                </a:solidFill>
                <a:latin typeface="Times New Roman" panose="02020603050405020304" pitchFamily="18" charset="0"/>
                <a:ea typeface="ＭＳ 明朝" panose="02020609040205080304" pitchFamily="17" charset="-128"/>
                <a:cs typeface="Times New Roman" panose="02020603050405020304" pitchFamily="18" charset="0"/>
              </a:rPr>
              <a:t>Nếu không thể xem trang chủ, vui lòng trao đổi với thành phố, huyện, thị xã sinh sống.</a:t>
            </a:r>
            <a:endParaRPr lang="ja-JP" altLang="en-US" sz="600" kern="0" dirty="0">
              <a:latin typeface="Times New Roman" panose="02020603050405020304" pitchFamily="18" charset="0"/>
              <a:ea typeface="ＭＳ 明朝" panose="02020609040205080304" pitchFamily="17" charset="-128"/>
              <a:cs typeface="Times New Roman" panose="02020603050405020304" pitchFamily="18" charset="0"/>
            </a:endParaRPr>
          </a:p>
        </p:txBody>
      </p:sp>
      <p:pic>
        <p:nvPicPr>
          <p:cNvPr id="57" name="図 56">
            <a:extLst>
              <a:ext uri="{FF2B5EF4-FFF2-40B4-BE49-F238E27FC236}">
                <a16:creationId xmlns:a16="http://schemas.microsoft.com/office/drawing/2014/main" id="{C1630A37-81B5-E847-82E0-31A90183A8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5085" y="9253206"/>
            <a:ext cx="697016" cy="697016"/>
          </a:xfrm>
          <a:prstGeom prst="rect">
            <a:avLst/>
          </a:prstGeom>
        </p:spPr>
      </p:pic>
      <p:pic>
        <p:nvPicPr>
          <p:cNvPr id="51" name="図 50">
            <a:extLst>
              <a:ext uri="{FF2B5EF4-FFF2-40B4-BE49-F238E27FC236}">
                <a16:creationId xmlns:a16="http://schemas.microsoft.com/office/drawing/2014/main" id="{921CD941-DAF8-C347-BF67-ABA2A9858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4261" y="2438400"/>
            <a:ext cx="482600" cy="622300"/>
          </a:xfrm>
          <a:prstGeom prst="rect">
            <a:avLst/>
          </a:prstGeom>
        </p:spPr>
      </p:pic>
      <p:pic>
        <p:nvPicPr>
          <p:cNvPr id="53" name="図 52">
            <a:extLst>
              <a:ext uri="{FF2B5EF4-FFF2-40B4-BE49-F238E27FC236}">
                <a16:creationId xmlns:a16="http://schemas.microsoft.com/office/drawing/2014/main" id="{919055E8-5102-E64E-95E6-1E35A69B4F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838" y="8028903"/>
            <a:ext cx="2527300" cy="762000"/>
          </a:xfrm>
          <a:prstGeom prst="rect">
            <a:avLst/>
          </a:prstGeom>
        </p:spPr>
      </p:pic>
      <p:pic>
        <p:nvPicPr>
          <p:cNvPr id="55" name="図 54">
            <a:extLst>
              <a:ext uri="{FF2B5EF4-FFF2-40B4-BE49-F238E27FC236}">
                <a16:creationId xmlns:a16="http://schemas.microsoft.com/office/drawing/2014/main" id="{D88D88C4-62BE-F348-915F-9EC26379AB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2561" y="8062798"/>
            <a:ext cx="2413000" cy="7239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22">
            <a:extLst>
              <a:ext uri="{FF2B5EF4-FFF2-40B4-BE49-F238E27FC236}">
                <a16:creationId xmlns:a16="http://schemas.microsoft.com/office/drawing/2014/main" id="{2C548CBD-DE2D-F840-AEA9-5C0BECAB1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97"/>
            <a:ext cx="7556500" cy="10680700"/>
          </a:xfrm>
          <a:prstGeom prst="rect">
            <a:avLst/>
          </a:prstGeom>
        </p:spPr>
      </p:pic>
      <p:sp>
        <p:nvSpPr>
          <p:cNvPr id="2" name="object 2"/>
          <p:cNvSpPr txBox="1"/>
          <p:nvPr/>
        </p:nvSpPr>
        <p:spPr>
          <a:xfrm>
            <a:off x="2478848" y="458720"/>
            <a:ext cx="2657292" cy="215444"/>
          </a:xfrm>
          <a:prstGeom prst="rect">
            <a:avLst/>
          </a:prstGeom>
        </p:spPr>
        <p:txBody>
          <a:bodyPr vert="horz" wrap="square" lIns="0" tIns="0" rIns="0" bIns="0" rtlCol="0">
            <a:spAutoFit/>
          </a:bodyPr>
          <a:lstStyle/>
          <a:p>
            <a:pPr marR="30480" algn="ctr" rtl="0">
              <a:lnSpc>
                <a:spcPct val="100000"/>
              </a:lnSpc>
              <a:spcBef>
                <a:spcPts val="100"/>
              </a:spcBef>
            </a:pPr>
            <a:r>
              <a:rPr lang="vi" sz="14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Gửi các bé từ 5 đến 11 tuổi</a:t>
            </a:r>
          </a:p>
        </p:txBody>
      </p:sp>
      <p:sp>
        <p:nvSpPr>
          <p:cNvPr id="4" name="object 4"/>
          <p:cNvSpPr txBox="1"/>
          <p:nvPr/>
        </p:nvSpPr>
        <p:spPr>
          <a:xfrm>
            <a:off x="730250" y="1587956"/>
            <a:ext cx="3281664" cy="215444"/>
          </a:xfrm>
          <a:prstGeom prst="rect">
            <a:avLst/>
          </a:prstGeom>
        </p:spPr>
        <p:txBody>
          <a:bodyPr vert="horz" wrap="square" lIns="0" tIns="0" rIns="0" bIns="0" rtlCol="0">
            <a:spAutoFit/>
          </a:bodyPr>
          <a:lstStyle/>
          <a:p>
            <a:pPr marL="7938" rtl="0">
              <a:lnSpc>
                <a:spcPct val="100000"/>
              </a:lnSpc>
              <a:spcBef>
                <a:spcPts val="100"/>
              </a:spcBef>
            </a:pPr>
            <a:r>
              <a:rPr lang="vi" sz="14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Tại sao lại tiêm vắc-xin ngừa covid-19?</a:t>
            </a:r>
          </a:p>
        </p:txBody>
      </p:sp>
      <p:sp>
        <p:nvSpPr>
          <p:cNvPr id="5" name="object 5"/>
          <p:cNvSpPr txBox="1"/>
          <p:nvPr/>
        </p:nvSpPr>
        <p:spPr>
          <a:xfrm>
            <a:off x="1713525" y="4286242"/>
            <a:ext cx="2440940" cy="389850"/>
          </a:xfrm>
          <a:prstGeom prst="rect">
            <a:avLst/>
          </a:prstGeom>
        </p:spPr>
        <p:txBody>
          <a:bodyPr vert="horz" wrap="square" lIns="0" tIns="0" rIns="0" bIns="0" rtlCol="0">
            <a:spAutoFit/>
          </a:bodyPr>
          <a:lstStyle/>
          <a:p>
            <a:pPr marL="12700" rtl="0">
              <a:lnSpc>
                <a:spcPct val="100000"/>
              </a:lnSpc>
              <a:spcBef>
                <a:spcPts val="459"/>
              </a:spcBef>
            </a:pPr>
            <a:r>
              <a:rPr lang="vi"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Vắc-xin sẽ được tiêm vào gần vai.</a:t>
            </a:r>
            <a:endParaRPr sz="1100" kern="0" dirty="0">
              <a:latin typeface="Times New Roman" panose="02020603050405020304" pitchFamily="18" charset="0"/>
              <a:ea typeface="游明朝" panose="02020400000000000000" pitchFamily="18" charset="-128"/>
              <a:cs typeface="Times New Roman" panose="02020603050405020304" pitchFamily="18" charset="0"/>
            </a:endParaRPr>
          </a:p>
          <a:p>
            <a:pPr marL="15875" rtl="0">
              <a:lnSpc>
                <a:spcPct val="100000"/>
              </a:lnSpc>
              <a:spcBef>
                <a:spcPts val="355"/>
              </a:spcBef>
            </a:pPr>
            <a:r>
              <a:rPr lang="vi"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Hãy mặc áo dễ để lộ vai để đi tiêm.</a:t>
            </a:r>
            <a:endParaRPr sz="11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6" name="object 6"/>
          <p:cNvSpPr txBox="1"/>
          <p:nvPr/>
        </p:nvSpPr>
        <p:spPr>
          <a:xfrm>
            <a:off x="1614113" y="4771602"/>
            <a:ext cx="1981835" cy="1692771"/>
          </a:xfrm>
          <a:prstGeom prst="rect">
            <a:avLst/>
          </a:prstGeom>
        </p:spPr>
        <p:txBody>
          <a:bodyPr vert="horz" wrap="square" lIns="0" tIns="0" rIns="0" bIns="0" rtlCol="0">
            <a:spAutoFit/>
          </a:bodyPr>
          <a:lstStyle/>
          <a:p>
            <a:pPr marL="180975" marR="5080" indent="-169863" rtl="0"/>
            <a:r>
              <a:rPr lang="vi"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t>
            </a:r>
            <a:r>
              <a:rPr lang="en-US"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vi"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Sau khi tiêm vắc-xin, hãy ngồi từ 15 phút trở lên để xem tình trạng sức khỏe.</a:t>
            </a:r>
            <a:endParaRPr sz="1100" kern="0" dirty="0">
              <a:latin typeface="Times New Roman" panose="02020603050405020304" pitchFamily="18" charset="0"/>
              <a:ea typeface="游明朝" panose="02020400000000000000" pitchFamily="18" charset="-128"/>
              <a:cs typeface="Times New Roman" panose="02020603050405020304" pitchFamily="18" charset="0"/>
            </a:endParaRPr>
          </a:p>
          <a:p>
            <a:pPr marL="180975" rtl="0">
              <a:tabLst>
                <a:tab pos="180975" algn="l"/>
              </a:tabLst>
            </a:pPr>
            <a:r>
              <a:rPr lang="vi"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(Cũng có trường hợp xem tình trạng sức khỏe 30 phút</a:t>
            </a:r>
            <a:r>
              <a:rPr lang="vi" sz="11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t>
            </a:r>
            <a:endParaRPr lang="en-US" sz="11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endParaRPr>
          </a:p>
          <a:p>
            <a:pPr marL="180975" rtl="0">
              <a:tabLst>
                <a:tab pos="180975" algn="l"/>
              </a:tabLst>
            </a:pPr>
            <a:endParaRPr sz="1100" kern="0" dirty="0">
              <a:latin typeface="Times New Roman" panose="02020603050405020304" pitchFamily="18" charset="0"/>
              <a:ea typeface="游明朝" panose="02020400000000000000" pitchFamily="18" charset="-128"/>
              <a:cs typeface="Times New Roman" panose="02020603050405020304" pitchFamily="18" charset="0"/>
            </a:endParaRPr>
          </a:p>
          <a:p>
            <a:pPr marL="180975" marR="5080" indent="-169863"/>
            <a:r>
              <a:rPr lang="vi"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a:t>
            </a:r>
            <a:r>
              <a:rPr lang="en-US"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vi"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Sinh hoạt như bình thường như tắm bồn ofuro vào ngày hôm đó không có vấn đề gì, nhưng hãy tránh vận động mạnh.</a:t>
            </a:r>
            <a:endParaRPr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7" name="object 7"/>
          <p:cNvSpPr txBox="1"/>
          <p:nvPr/>
        </p:nvSpPr>
        <p:spPr>
          <a:xfrm>
            <a:off x="4083050" y="4889500"/>
            <a:ext cx="2669153" cy="507831"/>
          </a:xfrm>
          <a:prstGeom prst="rect">
            <a:avLst/>
          </a:prstGeom>
        </p:spPr>
        <p:txBody>
          <a:bodyPr vert="horz" wrap="square" lIns="0" tIns="0" rIns="0" bIns="0" rtlCol="0">
            <a:spAutoFit/>
          </a:bodyPr>
          <a:lstStyle/>
          <a:p>
            <a:pPr marL="144000" marR="5080"/>
            <a:r>
              <a:rPr lang="vi" sz="11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◎Khi </a:t>
            </a:r>
            <a:r>
              <a:rPr lang="vi"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tiêm vắc-xin thì có thể xuất hiện các </a:t>
            </a:r>
            <a:r>
              <a:rPr lang="en-US" sz="11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r>
            <a:br>
              <a:rPr lang="en-US" sz="11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br>
            <a:r>
              <a:rPr lang="ja-JP" altLang="en-US" sz="11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vi" sz="11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triệu </a:t>
            </a:r>
            <a:r>
              <a:rPr lang="vi"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chứng sau đây, nhưng như đã biết </a:t>
            </a:r>
            <a:r>
              <a:rPr lang="en-US" sz="11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r>
            <a:br>
              <a:rPr lang="en-US" sz="11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br>
            <a:r>
              <a:rPr lang="ja-JP" altLang="en-US" sz="11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vi" sz="1100" kern="0" dirty="0" smtClea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rằng </a:t>
            </a:r>
            <a:r>
              <a:rPr lang="vi"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sau 2, 3 ngày thì sẽ tự nhiên khỏe lại.</a:t>
            </a:r>
            <a:endParaRPr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8" name="object 8"/>
          <p:cNvSpPr txBox="1"/>
          <p:nvPr/>
        </p:nvSpPr>
        <p:spPr>
          <a:xfrm>
            <a:off x="1700565" y="3709793"/>
            <a:ext cx="3895090" cy="338554"/>
          </a:xfrm>
          <a:prstGeom prst="rect">
            <a:avLst/>
          </a:prstGeom>
        </p:spPr>
        <p:txBody>
          <a:bodyPr vert="horz" wrap="square" lIns="0" tIns="0" rIns="0" bIns="0" rtlCol="0">
            <a:spAutoFit/>
          </a:bodyPr>
          <a:lstStyle/>
          <a:p>
            <a:pPr marL="15875" rtl="0">
              <a:lnSpc>
                <a:spcPct val="100000"/>
              </a:lnSpc>
              <a:spcBef>
                <a:spcPts val="459"/>
              </a:spcBef>
            </a:pPr>
            <a:r>
              <a:rPr lang="vi"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Khi sốt từ 37,5</a:t>
            </a:r>
            <a:r>
              <a:rPr lang="ja" sz="1100" kern="0" baseline="3000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o</a:t>
            </a:r>
            <a:r>
              <a:rPr lang="ja"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C trở lên, và khi sức khỏe cơ thể xấu,</a:t>
            </a:r>
            <a:r>
              <a:rPr lang="en-US" altLang="ja"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r>
              <a:rPr lang="vi"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thì không thể tiêm vắc-xin nên hãy cho người trong nhà biết về chuyện đó.</a:t>
            </a:r>
            <a:endParaRPr sz="11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9" name="object 9"/>
          <p:cNvSpPr txBox="1"/>
          <p:nvPr/>
        </p:nvSpPr>
        <p:spPr>
          <a:xfrm>
            <a:off x="776552" y="3643983"/>
            <a:ext cx="637017" cy="382156"/>
          </a:xfrm>
          <a:prstGeom prst="rect">
            <a:avLst/>
          </a:prstGeom>
        </p:spPr>
        <p:txBody>
          <a:bodyPr vert="horz" wrap="square" lIns="0" tIns="12700" rIns="0" bIns="0" rtlCol="0">
            <a:spAutoFit/>
          </a:bodyPr>
          <a:lstStyle/>
          <a:p>
            <a:pPr marL="12700" algn="ctr" rtl="0">
              <a:lnSpc>
                <a:spcPct val="100000"/>
              </a:lnSpc>
              <a:spcBef>
                <a:spcPts val="100"/>
              </a:spcBef>
            </a:pPr>
            <a:r>
              <a:rPr lang="vi" sz="1200"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Trước khi tiêm</a:t>
            </a:r>
            <a:endParaRPr sz="12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0" name="object 10"/>
          <p:cNvSpPr txBox="1"/>
          <p:nvPr/>
        </p:nvSpPr>
        <p:spPr>
          <a:xfrm>
            <a:off x="786140" y="4352053"/>
            <a:ext cx="637017" cy="197490"/>
          </a:xfrm>
          <a:prstGeom prst="rect">
            <a:avLst/>
          </a:prstGeom>
        </p:spPr>
        <p:txBody>
          <a:bodyPr vert="horz" wrap="square" lIns="0" tIns="12700" rIns="0" bIns="0" rtlCol="0">
            <a:spAutoFit/>
          </a:bodyPr>
          <a:lstStyle/>
          <a:p>
            <a:pPr marL="12700" algn="ctr" rtl="0">
              <a:lnSpc>
                <a:spcPct val="100000"/>
              </a:lnSpc>
              <a:spcBef>
                <a:spcPts val="100"/>
              </a:spcBef>
            </a:pPr>
            <a:r>
              <a:rPr lang="vi" sz="1200"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Khi tiêm</a:t>
            </a:r>
            <a:endParaRPr sz="12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1" name="object 11"/>
          <p:cNvSpPr txBox="1"/>
          <p:nvPr/>
        </p:nvSpPr>
        <p:spPr>
          <a:xfrm>
            <a:off x="776613" y="5334869"/>
            <a:ext cx="646544" cy="382156"/>
          </a:xfrm>
          <a:prstGeom prst="rect">
            <a:avLst/>
          </a:prstGeom>
        </p:spPr>
        <p:txBody>
          <a:bodyPr vert="horz" wrap="square" lIns="0" tIns="12700" rIns="0" bIns="0" rtlCol="0">
            <a:spAutoFit/>
          </a:bodyPr>
          <a:lstStyle/>
          <a:p>
            <a:pPr marL="12700" algn="ctr" rtl="0">
              <a:lnSpc>
                <a:spcPct val="100000"/>
              </a:lnSpc>
              <a:spcBef>
                <a:spcPts val="100"/>
              </a:spcBef>
            </a:pPr>
            <a:r>
              <a:rPr lang="vi" sz="1200"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Sau khi tiêm</a:t>
            </a:r>
            <a:endParaRPr sz="12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2" name="object 12"/>
          <p:cNvSpPr txBox="1"/>
          <p:nvPr/>
        </p:nvSpPr>
        <p:spPr>
          <a:xfrm>
            <a:off x="492794" y="6779939"/>
            <a:ext cx="6629400" cy="184666"/>
          </a:xfrm>
          <a:prstGeom prst="rect">
            <a:avLst/>
          </a:prstGeom>
        </p:spPr>
        <p:txBody>
          <a:bodyPr vert="horz" wrap="square" lIns="0" tIns="0" rIns="0" bIns="0" rtlCol="0">
            <a:spAutoFit/>
          </a:bodyPr>
          <a:lstStyle/>
          <a:p>
            <a:pPr marL="12700" algn="ctr" rtl="0">
              <a:lnSpc>
                <a:spcPct val="100000"/>
              </a:lnSpc>
              <a:spcBef>
                <a:spcPts val="95"/>
              </a:spcBef>
            </a:pPr>
            <a:r>
              <a:rPr lang="vi" sz="1200" b="1"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Nếu có các triệu chứng như thế này, hãy cho người trong nhà hoặc người lớn ở xung quanh biết.</a:t>
            </a:r>
            <a:endParaRPr sz="12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3" name="object 13"/>
          <p:cNvSpPr txBox="1"/>
          <p:nvPr/>
        </p:nvSpPr>
        <p:spPr>
          <a:xfrm>
            <a:off x="593321" y="7235813"/>
            <a:ext cx="1355341" cy="184666"/>
          </a:xfrm>
          <a:prstGeom prst="rect">
            <a:avLst/>
          </a:prstGeom>
        </p:spPr>
        <p:txBody>
          <a:bodyPr vert="horz" wrap="square" lIns="0" tIns="0" rIns="0" bIns="0" rtlCol="0">
            <a:spAutoFit/>
          </a:bodyPr>
          <a:lstStyle/>
          <a:p>
            <a:pPr marL="12700" rtl="0">
              <a:lnSpc>
                <a:spcPct val="100000"/>
              </a:lnSpc>
              <a:spcBef>
                <a:spcPts val="785"/>
              </a:spcBef>
            </a:pPr>
            <a:r>
              <a:rPr lang="vi" sz="1200" b="1" kern="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●Ngay sau khi tiêm</a:t>
            </a:r>
            <a:endParaRPr sz="12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4" name="object 14"/>
          <p:cNvSpPr txBox="1"/>
          <p:nvPr/>
        </p:nvSpPr>
        <p:spPr>
          <a:xfrm>
            <a:off x="2775049" y="7510967"/>
            <a:ext cx="3216275" cy="371897"/>
          </a:xfrm>
          <a:prstGeom prst="rect">
            <a:avLst/>
          </a:prstGeom>
        </p:spPr>
        <p:txBody>
          <a:bodyPr vert="horz" wrap="square" lIns="0" tIns="0" rIns="0" bIns="0" rtlCol="0">
            <a:spAutoFit/>
          </a:bodyPr>
          <a:lstStyle/>
          <a:p>
            <a:pPr marL="12700" rtl="0">
              <a:lnSpc>
                <a:spcPct val="100000"/>
              </a:lnSpc>
              <a:spcBef>
                <a:spcPts val="600"/>
              </a:spcBef>
              <a:tabLst>
                <a:tab pos="635635" algn="l"/>
                <a:tab pos="1555115" algn="l"/>
                <a:tab pos="2483485" algn="l"/>
              </a:tabLst>
            </a:pPr>
            <a:r>
              <a:rPr lang="vi"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◯Sốt	◯Đau đầu	◯Đau ngực	◯Khó thở</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12700" rtl="0">
              <a:lnSpc>
                <a:spcPct val="100000"/>
              </a:lnSpc>
              <a:spcBef>
                <a:spcPts val="500"/>
              </a:spcBef>
              <a:tabLst>
                <a:tab pos="635635" algn="l"/>
                <a:tab pos="1555115" algn="l"/>
              </a:tabLst>
            </a:pPr>
            <a:r>
              <a:rPr lang="vi" sz="10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◯Uể oải	◯Ớn lạnh	◯Cảm thấy ngực hồi hộp</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5" name="object 15"/>
          <p:cNvSpPr txBox="1"/>
          <p:nvPr/>
        </p:nvSpPr>
        <p:spPr>
          <a:xfrm>
            <a:off x="2769752" y="7230487"/>
            <a:ext cx="3370698" cy="184666"/>
          </a:xfrm>
          <a:prstGeom prst="rect">
            <a:avLst/>
          </a:prstGeom>
        </p:spPr>
        <p:txBody>
          <a:bodyPr vert="horz" wrap="square" lIns="0" tIns="0" rIns="0" bIns="0" rtlCol="0">
            <a:spAutoFit/>
          </a:bodyPr>
          <a:lstStyle/>
          <a:p>
            <a:pPr marL="12700" rtl="0">
              <a:lnSpc>
                <a:spcPct val="100000"/>
              </a:lnSpc>
              <a:spcBef>
                <a:spcPts val="100"/>
              </a:spcBef>
            </a:pPr>
            <a:r>
              <a:rPr lang="vi" sz="1200" b="1" kern="0" dirty="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●Ngày tiêm và trong khoảng 4 ngày</a:t>
            </a:r>
            <a:endParaRPr sz="12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grpSp>
        <p:nvGrpSpPr>
          <p:cNvPr id="16" name="object 16"/>
          <p:cNvGrpSpPr/>
          <p:nvPr/>
        </p:nvGrpSpPr>
        <p:grpSpPr>
          <a:xfrm>
            <a:off x="1020984" y="8166458"/>
            <a:ext cx="5560060" cy="378460"/>
            <a:chOff x="1020984" y="8166458"/>
            <a:chExt cx="5560060" cy="378460"/>
          </a:xfrm>
        </p:grpSpPr>
        <p:sp>
          <p:nvSpPr>
            <p:cNvPr id="17" name="object 17"/>
            <p:cNvSpPr/>
            <p:nvPr/>
          </p:nvSpPr>
          <p:spPr>
            <a:xfrm>
              <a:off x="1020984" y="8166458"/>
              <a:ext cx="5559545" cy="377949"/>
            </a:xfrm>
            <a:prstGeom prst="rect">
              <a:avLst/>
            </a:prstGeom>
            <a:blipFill>
              <a:blip r:embed="rId4" cstate="print"/>
              <a:stretch>
                <a:fillRect/>
              </a:stretch>
            </a:blipFill>
          </p:spPr>
          <p:txBody>
            <a:bodyPr wrap="square" lIns="0" tIns="0" rIns="0" bIns="0" rtlCol="0"/>
            <a:lstStyle/>
            <a:p>
              <a:pPr rtl="0"/>
              <a:endParaRPr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18" name="object 18"/>
            <p:cNvSpPr/>
            <p:nvPr/>
          </p:nvSpPr>
          <p:spPr>
            <a:xfrm>
              <a:off x="1059143" y="8205361"/>
              <a:ext cx="5446344" cy="262749"/>
            </a:xfrm>
            <a:prstGeom prst="rect">
              <a:avLst/>
            </a:prstGeom>
            <a:blipFill>
              <a:blip r:embed="rId5" cstate="print"/>
              <a:stretch>
                <a:fillRect/>
              </a:stretch>
            </a:blipFill>
          </p:spPr>
          <p:txBody>
            <a:bodyPr wrap="square" lIns="0" tIns="0" rIns="0" bIns="0" rtlCol="0"/>
            <a:lstStyle/>
            <a:p>
              <a:pPr rtl="0"/>
              <a:endParaRPr kern="0">
                <a:latin typeface="Times New Roman" panose="02020603050405020304" pitchFamily="18" charset="0"/>
                <a:ea typeface="游明朝" panose="02020400000000000000" pitchFamily="18" charset="-128"/>
                <a:cs typeface="Times New Roman" panose="02020603050405020304" pitchFamily="18" charset="0"/>
              </a:endParaRPr>
            </a:p>
          </p:txBody>
        </p:sp>
      </p:grpSp>
      <p:sp>
        <p:nvSpPr>
          <p:cNvPr id="19" name="object 19"/>
          <p:cNvSpPr txBox="1"/>
          <p:nvPr/>
        </p:nvSpPr>
        <p:spPr>
          <a:xfrm>
            <a:off x="2377421" y="8855107"/>
            <a:ext cx="2860145" cy="223138"/>
          </a:xfrm>
          <a:prstGeom prst="rect">
            <a:avLst/>
          </a:prstGeom>
        </p:spPr>
        <p:txBody>
          <a:bodyPr vert="horz" wrap="square" lIns="0" tIns="0" rIns="0" bIns="0" rtlCol="0">
            <a:spAutoFit/>
          </a:bodyPr>
          <a:lstStyle/>
          <a:p>
            <a:pPr marL="7938" algn="ctr" rtl="0">
              <a:lnSpc>
                <a:spcPct val="100000"/>
              </a:lnSpc>
              <a:spcBef>
                <a:spcPts val="115"/>
              </a:spcBef>
            </a:pPr>
            <a:r>
              <a:rPr lang="vi" sz="1450" b="1" ker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Điều quan trọng cần tuân theo.</a:t>
            </a:r>
          </a:p>
        </p:txBody>
      </p:sp>
      <p:sp>
        <p:nvSpPr>
          <p:cNvPr id="24" name="object 2">
            <a:extLst>
              <a:ext uri="{FF2B5EF4-FFF2-40B4-BE49-F238E27FC236}">
                <a16:creationId xmlns:a16="http://schemas.microsoft.com/office/drawing/2014/main" id="{9091C248-2FE6-F74A-9C16-1E9241EEFC1F}"/>
              </a:ext>
            </a:extLst>
          </p:cNvPr>
          <p:cNvSpPr txBox="1"/>
          <p:nvPr/>
        </p:nvSpPr>
        <p:spPr>
          <a:xfrm>
            <a:off x="5759450" y="261997"/>
            <a:ext cx="1454830" cy="189392"/>
          </a:xfrm>
          <a:prstGeom prst="rect">
            <a:avLst/>
          </a:prstGeom>
          <a:ln w="4445">
            <a:solidFill>
              <a:schemeClr val="bg1"/>
            </a:solidFill>
          </a:ln>
        </p:spPr>
        <p:txBody>
          <a:bodyPr vert="horz" wrap="square" lIns="0" tIns="28800" rIns="0" bIns="21600" rtlCol="0">
            <a:spAutoFit/>
          </a:bodyPr>
          <a:lstStyle/>
          <a:p>
            <a:pPr algn="ctr" rtl="0">
              <a:lnSpc>
                <a:spcPct val="100000"/>
              </a:lnSpc>
              <a:spcBef>
                <a:spcPts val="220"/>
              </a:spcBef>
            </a:pPr>
            <a:r>
              <a:rPr lang="vi" sz="900" kern="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Ngày 10 tháng 2 năm 2022</a:t>
            </a:r>
          </a:p>
        </p:txBody>
      </p:sp>
      <p:sp>
        <p:nvSpPr>
          <p:cNvPr id="25" name="object 2">
            <a:extLst>
              <a:ext uri="{FF2B5EF4-FFF2-40B4-BE49-F238E27FC236}">
                <a16:creationId xmlns:a16="http://schemas.microsoft.com/office/drawing/2014/main" id="{49743595-0AAF-C041-BC17-C05303AD4B51}"/>
              </a:ext>
            </a:extLst>
          </p:cNvPr>
          <p:cNvSpPr txBox="1"/>
          <p:nvPr/>
        </p:nvSpPr>
        <p:spPr>
          <a:xfrm>
            <a:off x="1339850" y="972855"/>
            <a:ext cx="4829722" cy="259045"/>
          </a:xfrm>
          <a:prstGeom prst="rect">
            <a:avLst/>
          </a:prstGeom>
        </p:spPr>
        <p:txBody>
          <a:bodyPr vert="horz" wrap="square" lIns="0" tIns="12700" rIns="0" bIns="0" rtlCol="0">
            <a:spAutoFit/>
          </a:bodyPr>
          <a:lstStyle/>
          <a:p>
            <a:pPr algn="ctr" rtl="0">
              <a:lnSpc>
                <a:spcPct val="100000"/>
              </a:lnSpc>
            </a:pPr>
            <a:r>
              <a:rPr lang="vi" sz="1600" b="1"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Thông báo về việc tiêm chủng vắc-xin ngừa covid-19</a:t>
            </a:r>
            <a:endParaRPr sz="1600" b="1"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6" name="object 4">
            <a:extLst>
              <a:ext uri="{FF2B5EF4-FFF2-40B4-BE49-F238E27FC236}">
                <a16:creationId xmlns:a16="http://schemas.microsoft.com/office/drawing/2014/main" id="{776CF302-F79C-4F4D-8536-D2784F7BBB62}"/>
              </a:ext>
            </a:extLst>
          </p:cNvPr>
          <p:cNvSpPr txBox="1"/>
          <p:nvPr/>
        </p:nvSpPr>
        <p:spPr>
          <a:xfrm>
            <a:off x="649743" y="1917700"/>
            <a:ext cx="4169758" cy="1120820"/>
          </a:xfrm>
          <a:prstGeom prst="rect">
            <a:avLst/>
          </a:prstGeom>
        </p:spPr>
        <p:txBody>
          <a:bodyPr vert="horz" wrap="square" lIns="0" tIns="12700" rIns="0" bIns="0" rtlCol="0">
            <a:spAutoFit/>
          </a:bodyPr>
          <a:lstStyle/>
          <a:p>
            <a:r>
              <a:rPr lang="vi-VN" altLang="ja-JP" sz="1200" kern="100" dirty="0">
                <a:effectLst/>
                <a:latin typeface="Times New Roman" panose="02020603050405020304" pitchFamily="18" charset="0"/>
                <a:ea typeface="游明朝" panose="02020400000000000000" pitchFamily="18" charset="-128"/>
                <a:cs typeface="Times New Roman" panose="02020603050405020304" pitchFamily="18" charset="0"/>
              </a:rPr>
              <a:t>Nếu virus covid-19 xâm nhập vào trong cơ thể người và đồng bọn của chúng tăng lên thì sẽ xảy ra sốt, uể oải, ho, khó thở, đau đầu, thay đổi vị giác, v.v. và sức khỏe cơ thể xấu đi.</a:t>
            </a:r>
            <a:endParaRPr lang="ja-JP" altLang="ja-JP" sz="1200" kern="100" dirty="0">
              <a:effectLst/>
              <a:latin typeface="Times New Roman" panose="02020603050405020304" pitchFamily="18" charset="0"/>
              <a:ea typeface="游明朝" panose="02020400000000000000" pitchFamily="18" charset="-128"/>
              <a:cs typeface="Times New Roman" panose="02020603050405020304" pitchFamily="18" charset="0"/>
            </a:endParaRPr>
          </a:p>
          <a:p>
            <a:r>
              <a:rPr lang="vi-VN" altLang="ja-JP" sz="1200" kern="100" dirty="0">
                <a:effectLst/>
                <a:latin typeface="Times New Roman" panose="02020603050405020304" pitchFamily="18" charset="0"/>
                <a:ea typeface="游明朝" panose="02020400000000000000" pitchFamily="18" charset="-128"/>
                <a:cs typeface="Times New Roman" panose="02020603050405020304" pitchFamily="18" charset="0"/>
              </a:rPr>
              <a:t>Nếu tiêm vắc-xin thì trong cơ thể sẽ có phản ứng chiến đấu với virus covid-19 nên dù virus có xâm nhập vào cơ thể đi nữa, sức khỏe cơ thể cũng khó xấu đi.</a:t>
            </a:r>
            <a:endParaRPr lang="ja-JP" altLang="ja-JP" sz="1200" kern="100" dirty="0">
              <a:effectLst/>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7" name="object 4">
            <a:extLst>
              <a:ext uri="{FF2B5EF4-FFF2-40B4-BE49-F238E27FC236}">
                <a16:creationId xmlns:a16="http://schemas.microsoft.com/office/drawing/2014/main" id="{461AAA58-6D19-B141-A3D3-1F52B310BEB1}"/>
              </a:ext>
            </a:extLst>
          </p:cNvPr>
          <p:cNvSpPr txBox="1"/>
          <p:nvPr/>
        </p:nvSpPr>
        <p:spPr>
          <a:xfrm>
            <a:off x="728096" y="3239607"/>
            <a:ext cx="6100307" cy="228268"/>
          </a:xfrm>
          <a:prstGeom prst="rect">
            <a:avLst/>
          </a:prstGeom>
        </p:spPr>
        <p:txBody>
          <a:bodyPr vert="horz" wrap="square" lIns="0" tIns="12700" rIns="0" bIns="0" rtlCol="0">
            <a:spAutoFit/>
          </a:bodyPr>
          <a:lstStyle/>
          <a:p>
            <a:pPr marL="7938" rtl="0">
              <a:lnSpc>
                <a:spcPct val="100000"/>
              </a:lnSpc>
            </a:pPr>
            <a:r>
              <a:rPr lang="vi" sz="1400" b="1" kern="0" dirty="0">
                <a:solidFill>
                  <a:schemeClr val="bg1"/>
                </a:solidFill>
                <a:latin typeface="Times New Roman" panose="02020603050405020304" pitchFamily="18" charset="0"/>
                <a:ea typeface="游明朝" panose="02020400000000000000" pitchFamily="18" charset="-128"/>
                <a:cs typeface="Times New Roman" panose="02020603050405020304" pitchFamily="18" charset="0"/>
              </a:rPr>
              <a:t>Khi tiêm vắc-xin ngừa covid-19, nên chú ý điều gì?</a:t>
            </a:r>
          </a:p>
        </p:txBody>
      </p:sp>
      <p:sp>
        <p:nvSpPr>
          <p:cNvPr id="28" name="object 7">
            <a:extLst>
              <a:ext uri="{FF2B5EF4-FFF2-40B4-BE49-F238E27FC236}">
                <a16:creationId xmlns:a16="http://schemas.microsoft.com/office/drawing/2014/main" id="{C0DC2FE9-0ACC-8D42-9859-688DD0B1387A}"/>
              </a:ext>
            </a:extLst>
          </p:cNvPr>
          <p:cNvSpPr txBox="1"/>
          <p:nvPr/>
        </p:nvSpPr>
        <p:spPr>
          <a:xfrm>
            <a:off x="4362346" y="5529387"/>
            <a:ext cx="2354580" cy="807913"/>
          </a:xfrm>
          <a:prstGeom prst="rect">
            <a:avLst/>
          </a:prstGeom>
        </p:spPr>
        <p:txBody>
          <a:bodyPr vert="horz" wrap="square" lIns="0" tIns="0" rIns="0" bIns="0" rtlCol="0">
            <a:spAutoFit/>
          </a:bodyPr>
          <a:lstStyle/>
          <a:p>
            <a:pPr marL="43180" rtl="0">
              <a:lnSpc>
                <a:spcPct val="100000"/>
              </a:lnSpc>
              <a:spcBef>
                <a:spcPts val="830"/>
              </a:spcBef>
              <a:tabLst>
                <a:tab pos="609600" algn="l"/>
              </a:tabLst>
            </a:pPr>
            <a:r>
              <a:rPr lang="vi"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◯Sốt	◯Khó chịu</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lnSpc>
                <a:spcPct val="100000"/>
              </a:lnSpc>
              <a:spcBef>
                <a:spcPts val="500"/>
              </a:spcBef>
            </a:pPr>
            <a:r>
              <a:rPr lang="vi"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◯Uể oải  ◯Đau bụng</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lnSpc>
                <a:spcPct val="100000"/>
              </a:lnSpc>
              <a:spcBef>
                <a:spcPts val="500"/>
              </a:spcBef>
            </a:pPr>
            <a:r>
              <a:rPr lang="vi"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◯Đau đầu</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43180" rtl="0">
              <a:lnSpc>
                <a:spcPct val="100000"/>
              </a:lnSpc>
              <a:spcBef>
                <a:spcPts val="500"/>
              </a:spcBef>
            </a:pPr>
            <a:r>
              <a:rPr lang="vi"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◯Ớn lạnh</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29" name="object 13">
            <a:extLst>
              <a:ext uri="{FF2B5EF4-FFF2-40B4-BE49-F238E27FC236}">
                <a16:creationId xmlns:a16="http://schemas.microsoft.com/office/drawing/2014/main" id="{549AAE56-F5CC-A647-899B-7EDDC0C95A48}"/>
              </a:ext>
            </a:extLst>
          </p:cNvPr>
          <p:cNvSpPr txBox="1"/>
          <p:nvPr/>
        </p:nvSpPr>
        <p:spPr>
          <a:xfrm>
            <a:off x="592864" y="7586145"/>
            <a:ext cx="1084580" cy="359073"/>
          </a:xfrm>
          <a:prstGeom prst="rect">
            <a:avLst/>
          </a:prstGeom>
        </p:spPr>
        <p:txBody>
          <a:bodyPr vert="horz" wrap="square" lIns="0" tIns="0" rIns="0" bIns="0" rtlCol="0">
            <a:spAutoFit/>
          </a:bodyPr>
          <a:lstStyle/>
          <a:p>
            <a:pPr marL="22225" rtl="0">
              <a:lnSpc>
                <a:spcPct val="100000"/>
              </a:lnSpc>
              <a:spcBef>
                <a:spcPts val="570"/>
              </a:spcBef>
            </a:pPr>
            <a:r>
              <a:rPr lang="vi"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◯Ngứa người</a:t>
            </a:r>
            <a:endParaRPr lang="ja-JP" altLang="en-US" sz="1000" kern="0" dirty="0">
              <a:latin typeface="Times New Roman" panose="02020603050405020304" pitchFamily="18" charset="0"/>
              <a:ea typeface="游明朝" panose="02020400000000000000" pitchFamily="18" charset="-128"/>
              <a:cs typeface="Times New Roman" panose="02020603050405020304" pitchFamily="18" charset="0"/>
            </a:endParaRPr>
          </a:p>
          <a:p>
            <a:pPr marL="22225" rtl="0">
              <a:lnSpc>
                <a:spcPct val="100000"/>
              </a:lnSpc>
              <a:spcBef>
                <a:spcPts val="355"/>
              </a:spcBef>
            </a:pPr>
            <a:r>
              <a:rPr lang="vi" sz="10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◯Ho</a:t>
            </a:r>
            <a:endParaRPr sz="1000" kern="0" dirty="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30" name="object 19">
            <a:extLst>
              <a:ext uri="{FF2B5EF4-FFF2-40B4-BE49-F238E27FC236}">
                <a16:creationId xmlns:a16="http://schemas.microsoft.com/office/drawing/2014/main" id="{587EB643-9A00-D34E-98D9-08552434D657}"/>
              </a:ext>
            </a:extLst>
          </p:cNvPr>
          <p:cNvSpPr txBox="1"/>
          <p:nvPr/>
        </p:nvSpPr>
        <p:spPr>
          <a:xfrm>
            <a:off x="592864" y="9311820"/>
            <a:ext cx="4342766" cy="688778"/>
          </a:xfrm>
          <a:prstGeom prst="rect">
            <a:avLst/>
          </a:prstGeom>
        </p:spPr>
        <p:txBody>
          <a:bodyPr vert="horz" wrap="square" lIns="0" tIns="0" rIns="0" bIns="0" rtlCol="0">
            <a:spAutoFit/>
          </a:bodyPr>
          <a:lstStyle/>
          <a:p>
            <a:pPr marL="12700" marR="244475" rtl="0">
              <a:lnSpc>
                <a:spcPct val="139600"/>
              </a:lnSpc>
              <a:spcBef>
                <a:spcPts val="655"/>
              </a:spcBef>
            </a:pPr>
            <a:r>
              <a:rPr lang="vi" sz="1100" kern="0" dirty="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Có nhiều người khác nhau, người tiêm vắc-xin sớm và người có lý do không thể tiêm vắc-xin. Tuyệt đối không được kỳ thị người xung quanh vì lý do họ tiêm hay chưa tiêm vắc-xin.</a:t>
            </a:r>
            <a:endParaRPr lang="ja-JP" altLang="en-US" sz="1100" kern="0" dirty="0">
              <a:latin typeface="Times New Roman" panose="02020603050405020304" pitchFamily="18" charset="0"/>
              <a:ea typeface="游明朝" panose="02020400000000000000" pitchFamily="18" charset="-128"/>
              <a:cs typeface="Times New Roman" panose="02020603050405020304" pitchFamily="18" charset="0"/>
            </a:endParaRPr>
          </a:p>
        </p:txBody>
      </p:sp>
      <p:pic>
        <p:nvPicPr>
          <p:cNvPr id="32" name="図 31">
            <a:extLst>
              <a:ext uri="{FF2B5EF4-FFF2-40B4-BE49-F238E27FC236}">
                <a16:creationId xmlns:a16="http://schemas.microsoft.com/office/drawing/2014/main" id="{FAF2A724-B2EC-684C-A24E-E0423A97A9F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543" y="771479"/>
            <a:ext cx="850900" cy="609600"/>
          </a:xfrm>
          <a:prstGeom prst="rect">
            <a:avLst/>
          </a:prstGeom>
        </p:spPr>
      </p:pic>
      <p:pic>
        <p:nvPicPr>
          <p:cNvPr id="34" name="図 33">
            <a:extLst>
              <a:ext uri="{FF2B5EF4-FFF2-40B4-BE49-F238E27FC236}">
                <a16:creationId xmlns:a16="http://schemas.microsoft.com/office/drawing/2014/main" id="{B6A19E3B-600E-4246-A3AD-721D416897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67720" y="795538"/>
            <a:ext cx="495300" cy="596900"/>
          </a:xfrm>
          <a:prstGeom prst="rect">
            <a:avLst/>
          </a:prstGeom>
        </p:spPr>
      </p:pic>
      <p:pic>
        <p:nvPicPr>
          <p:cNvPr id="36" name="図 35">
            <a:extLst>
              <a:ext uri="{FF2B5EF4-FFF2-40B4-BE49-F238E27FC236}">
                <a16:creationId xmlns:a16="http://schemas.microsoft.com/office/drawing/2014/main" id="{6FF0CFA8-CFE3-1341-ABEC-2AE531FFA9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71730" y="1450779"/>
            <a:ext cx="1905000" cy="1625600"/>
          </a:xfrm>
          <a:prstGeom prst="rect">
            <a:avLst/>
          </a:prstGeom>
        </p:spPr>
      </p:pic>
      <p:pic>
        <p:nvPicPr>
          <p:cNvPr id="38" name="図 37">
            <a:extLst>
              <a:ext uri="{FF2B5EF4-FFF2-40B4-BE49-F238E27FC236}">
                <a16:creationId xmlns:a16="http://schemas.microsoft.com/office/drawing/2014/main" id="{03BCFE6B-1D2C-6A49-9258-89EADDC0A0F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8482" y="3626637"/>
            <a:ext cx="1155700" cy="838200"/>
          </a:xfrm>
          <a:prstGeom prst="rect">
            <a:avLst/>
          </a:prstGeom>
        </p:spPr>
      </p:pic>
      <p:pic>
        <p:nvPicPr>
          <p:cNvPr id="40" name="図 39">
            <a:extLst>
              <a:ext uri="{FF2B5EF4-FFF2-40B4-BE49-F238E27FC236}">
                <a16:creationId xmlns:a16="http://schemas.microsoft.com/office/drawing/2014/main" id="{2EA2E195-87BE-074C-A385-AA24A25AFD7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1801" y="4128287"/>
            <a:ext cx="647700" cy="673100"/>
          </a:xfrm>
          <a:prstGeom prst="rect">
            <a:avLst/>
          </a:prstGeom>
        </p:spPr>
      </p:pic>
      <p:pic>
        <p:nvPicPr>
          <p:cNvPr id="42" name="図 41">
            <a:extLst>
              <a:ext uri="{FF2B5EF4-FFF2-40B4-BE49-F238E27FC236}">
                <a16:creationId xmlns:a16="http://schemas.microsoft.com/office/drawing/2014/main" id="{04BF257E-ACE0-B641-8FDC-902B72BACD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21816" y="4883735"/>
            <a:ext cx="406400" cy="698500"/>
          </a:xfrm>
          <a:prstGeom prst="rect">
            <a:avLst/>
          </a:prstGeom>
        </p:spPr>
      </p:pic>
      <p:pic>
        <p:nvPicPr>
          <p:cNvPr id="44" name="図 43">
            <a:extLst>
              <a:ext uri="{FF2B5EF4-FFF2-40B4-BE49-F238E27FC236}">
                <a16:creationId xmlns:a16="http://schemas.microsoft.com/office/drawing/2014/main" id="{5252AEF6-39C6-E843-989A-26322D4AE7F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0433" y="5687623"/>
            <a:ext cx="635000" cy="673100"/>
          </a:xfrm>
          <a:prstGeom prst="rect">
            <a:avLst/>
          </a:prstGeom>
        </p:spPr>
      </p:pic>
      <p:pic>
        <p:nvPicPr>
          <p:cNvPr id="46" name="図 45">
            <a:extLst>
              <a:ext uri="{FF2B5EF4-FFF2-40B4-BE49-F238E27FC236}">
                <a16:creationId xmlns:a16="http://schemas.microsoft.com/office/drawing/2014/main" id="{C1D1F1AD-4CE2-5B4E-80B0-2CC9D5F2BA7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73136" y="5538976"/>
            <a:ext cx="1117600" cy="901700"/>
          </a:xfrm>
          <a:prstGeom prst="rect">
            <a:avLst/>
          </a:prstGeom>
        </p:spPr>
      </p:pic>
      <p:pic>
        <p:nvPicPr>
          <p:cNvPr id="48" name="図 47">
            <a:extLst>
              <a:ext uri="{FF2B5EF4-FFF2-40B4-BE49-F238E27FC236}">
                <a16:creationId xmlns:a16="http://schemas.microsoft.com/office/drawing/2014/main" id="{7C549DA8-E55B-5A47-842D-4A57D8D03E5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14604" y="7180177"/>
            <a:ext cx="635000" cy="660400"/>
          </a:xfrm>
          <a:prstGeom prst="rect">
            <a:avLst/>
          </a:prstGeom>
        </p:spPr>
      </p:pic>
      <p:pic>
        <p:nvPicPr>
          <p:cNvPr id="50" name="図 49">
            <a:extLst>
              <a:ext uri="{FF2B5EF4-FFF2-40B4-BE49-F238E27FC236}">
                <a16:creationId xmlns:a16="http://schemas.microsoft.com/office/drawing/2014/main" id="{06F11C7B-FE0E-C54F-A618-23645C1E569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47140" y="7235164"/>
            <a:ext cx="914400" cy="647700"/>
          </a:xfrm>
          <a:prstGeom prst="rect">
            <a:avLst/>
          </a:prstGeom>
        </p:spPr>
      </p:pic>
      <p:pic>
        <p:nvPicPr>
          <p:cNvPr id="52" name="図 51">
            <a:extLst>
              <a:ext uri="{FF2B5EF4-FFF2-40B4-BE49-F238E27FC236}">
                <a16:creationId xmlns:a16="http://schemas.microsoft.com/office/drawing/2014/main" id="{4A1A02CA-69C5-6447-83FA-287FA7681EF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43556" y="8676940"/>
            <a:ext cx="406400" cy="495300"/>
          </a:xfrm>
          <a:prstGeom prst="rect">
            <a:avLst/>
          </a:prstGeom>
        </p:spPr>
      </p:pic>
      <p:pic>
        <p:nvPicPr>
          <p:cNvPr id="54" name="図 53">
            <a:extLst>
              <a:ext uri="{FF2B5EF4-FFF2-40B4-BE49-F238E27FC236}">
                <a16:creationId xmlns:a16="http://schemas.microsoft.com/office/drawing/2014/main" id="{1D83A851-3EFD-6240-9C7C-09AF4E64064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975982" y="9059479"/>
            <a:ext cx="2082800" cy="1066800"/>
          </a:xfrm>
          <a:prstGeom prst="rect">
            <a:avLst/>
          </a:prstGeom>
        </p:spPr>
      </p:pic>
      <p:sp>
        <p:nvSpPr>
          <p:cNvPr id="89" name="object 36">
            <a:extLst>
              <a:ext uri="{FF2B5EF4-FFF2-40B4-BE49-F238E27FC236}">
                <a16:creationId xmlns:a16="http://schemas.microsoft.com/office/drawing/2014/main" id="{6D52B509-9042-474E-A3A3-5C4C53502012}"/>
              </a:ext>
            </a:extLst>
          </p:cNvPr>
          <p:cNvSpPr txBox="1"/>
          <p:nvPr/>
        </p:nvSpPr>
        <p:spPr>
          <a:xfrm>
            <a:off x="4506347" y="3812898"/>
            <a:ext cx="130175" cy="74379"/>
          </a:xfrm>
          <a:prstGeom prst="rect">
            <a:avLst/>
          </a:prstGeom>
        </p:spPr>
        <p:txBody>
          <a:bodyPr vert="horz" wrap="square" lIns="0" tIns="12700" rIns="0" bIns="0" rtlCol="0">
            <a:spAutoFit/>
          </a:bodyPr>
          <a:lstStyle/>
          <a:p>
            <a:pPr marL="12700" rtl="0">
              <a:lnSpc>
                <a:spcPct val="100000"/>
              </a:lnSpc>
              <a:spcBef>
                <a:spcPts val="100"/>
              </a:spcBef>
            </a:pPr>
            <a:r>
              <a:rPr lang="vi" sz="4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endParaRPr sz="4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90" name="object 37">
            <a:extLst>
              <a:ext uri="{FF2B5EF4-FFF2-40B4-BE49-F238E27FC236}">
                <a16:creationId xmlns:a16="http://schemas.microsoft.com/office/drawing/2014/main" id="{5B3E3726-0BF8-7647-BFAE-067A13FA114F}"/>
              </a:ext>
            </a:extLst>
          </p:cNvPr>
          <p:cNvSpPr txBox="1"/>
          <p:nvPr/>
        </p:nvSpPr>
        <p:spPr>
          <a:xfrm>
            <a:off x="4761058" y="3812898"/>
            <a:ext cx="130175" cy="74379"/>
          </a:xfrm>
          <a:prstGeom prst="rect">
            <a:avLst/>
          </a:prstGeom>
        </p:spPr>
        <p:txBody>
          <a:bodyPr vert="horz" wrap="square" lIns="0" tIns="12700" rIns="0" bIns="0" rtlCol="0">
            <a:spAutoFit/>
          </a:bodyPr>
          <a:lstStyle/>
          <a:p>
            <a:pPr marL="12700" rtl="0">
              <a:lnSpc>
                <a:spcPct val="100000"/>
              </a:lnSpc>
              <a:spcBef>
                <a:spcPts val="100"/>
              </a:spcBef>
            </a:pPr>
            <a:r>
              <a:rPr lang="vi" sz="400" kern="0">
                <a:solidFill>
                  <a:srgbClr val="221815"/>
                </a:solidFill>
                <a:latin typeface="Times New Roman" panose="02020603050405020304" pitchFamily="18" charset="0"/>
                <a:ea typeface="游明朝" panose="02020400000000000000" pitchFamily="18" charset="-128"/>
                <a:cs typeface="Times New Roman" panose="02020603050405020304" pitchFamily="18" charset="0"/>
              </a:rPr>
              <a:t> </a:t>
            </a:r>
            <a:endParaRPr sz="400" kern="0">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D2479FD-C74B-45C1-B99E-5247CEEFA5F6}"/>
              </a:ext>
            </a:extLst>
          </p:cNvPr>
          <p:cNvSpPr txBox="1"/>
          <p:nvPr/>
        </p:nvSpPr>
        <p:spPr>
          <a:xfrm>
            <a:off x="578485" y="8152069"/>
            <a:ext cx="6323965" cy="369332"/>
          </a:xfrm>
          <a:prstGeom prst="rect">
            <a:avLst/>
          </a:prstGeom>
          <a:solidFill>
            <a:srgbClr val="EEC8AB"/>
          </a:solidFill>
        </p:spPr>
        <p:txBody>
          <a:bodyPr wrap="square" rtlCol="0">
            <a:spAutoFit/>
          </a:bodyPr>
          <a:lstStyle/>
          <a:p>
            <a:pPr algn="ctr" rtl="0"/>
            <a:r>
              <a:rPr lang="vi" kern="0" dirty="0">
                <a:solidFill>
                  <a:srgbClr val="DE6B37"/>
                </a:solidFill>
                <a:latin typeface="Times New Roman" panose="02020603050405020304" pitchFamily="18" charset="0"/>
                <a:ea typeface="游明朝" panose="02020400000000000000" pitchFamily="18" charset="-128"/>
                <a:cs typeface="Times New Roman" panose="02020603050405020304" pitchFamily="18" charset="0"/>
              </a:rPr>
              <a:t>Hãy tiêm vắc xin này 2 lần, mỗi lần cách nhau 3 tuần.</a:t>
            </a:r>
            <a:endParaRPr lang="th-TH" kern="0" dirty="0">
              <a:solidFill>
                <a:srgbClr val="DE6B37"/>
              </a:solidFill>
              <a:latin typeface="Times New Roman" panose="02020603050405020304" pitchFamily="18" charset="0"/>
              <a:ea typeface="游明朝" panose="02020400000000000000" pitchFamily="18" charset="-128"/>
            </a:endParaRPr>
          </a:p>
        </p:txBody>
      </p:sp>
      <p:sp>
        <p:nvSpPr>
          <p:cNvPr id="43" name="object 2">
            <a:extLst>
              <a:ext uri="{FF2B5EF4-FFF2-40B4-BE49-F238E27FC236}">
                <a16:creationId xmlns:a16="http://schemas.microsoft.com/office/drawing/2014/main" id="{9091C248-2FE6-F74A-9C16-1E9241EEFC1F}"/>
              </a:ext>
            </a:extLst>
          </p:cNvPr>
          <p:cNvSpPr txBox="1"/>
          <p:nvPr/>
        </p:nvSpPr>
        <p:spPr>
          <a:xfrm>
            <a:off x="6205131" y="469900"/>
            <a:ext cx="1024372" cy="174003"/>
          </a:xfrm>
          <a:prstGeom prst="rect">
            <a:avLst/>
          </a:prstGeom>
          <a:ln w="4445">
            <a:noFill/>
          </a:ln>
        </p:spPr>
        <p:txBody>
          <a:bodyPr vert="horz" wrap="square" lIns="0" tIns="28800" rIns="0" bIns="21600" rtlCol="0">
            <a:spAutoFit/>
          </a:bodyPr>
          <a:lstStyle/>
          <a:p>
            <a:pPr marL="110489" algn="r" rtl="0">
              <a:lnSpc>
                <a:spcPct val="100000"/>
              </a:lnSpc>
              <a:spcBef>
                <a:spcPts val="220"/>
              </a:spcBef>
            </a:pPr>
            <a:r>
              <a:rPr lang="ja-JP" altLang="en-US" sz="800" kern="0" dirty="0" smtClean="0">
                <a:solidFill>
                  <a:schemeClr val="accent6">
                    <a:lumMod val="40000"/>
                    <a:lumOff val="60000"/>
                  </a:schemeClr>
                </a:solidFill>
                <a:latin typeface="メイリオ" panose="020B0604030504040204" pitchFamily="50" charset="-128"/>
                <a:ea typeface="メイリオ" panose="020B0604030504040204" pitchFamily="50" charset="-128"/>
                <a:cs typeface="Arial" panose="020B0604020202020204" pitchFamily="34" charset="0"/>
              </a:rPr>
              <a:t>ベトナム</a:t>
            </a:r>
            <a:endParaRPr lang="en" sz="800" kern="0" dirty="0">
              <a:solidFill>
                <a:schemeClr val="accent6">
                  <a:lumMod val="40000"/>
                  <a:lumOff val="6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2082698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21815"/>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802</TotalTime>
  <Words>2169</Words>
  <PresentationFormat>ユーザー設定</PresentationFormat>
  <Paragraphs>116</Paragraphs>
  <Slides>4</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Cordia New</vt:lpstr>
      <vt:lpstr>ＭＳ 明朝</vt:lpstr>
      <vt:lpstr>メイリオ</vt:lpstr>
      <vt:lpstr>游ゴシック</vt:lpstr>
      <vt:lpstr>游明朝</vt:lpstr>
      <vt:lpstr>Arial</vt:lpstr>
      <vt:lpstr>Calibri</vt:lpstr>
      <vt:lpstr>Times New Roman</vt:lpstr>
      <vt:lpstr>Office Theme</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2022-02-13T08:34:01Z</dcterms:created>
  <dcterms:modified xsi:type="dcterms:W3CDTF">2022-04-07T04:52:49Z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2022-02-13T00:00:00Z</vt:filetime>
  </property>
  <property fmtid="{D5CDD505-2E9C-101B-9397-08002B2CF9AE}" pid="3" name="Creator">
    <vt:lpwstr>Adobe Illustrator 25.2 (Macintosh)</vt:lpwstr>
  </property>
  <property fmtid="{D5CDD505-2E9C-101B-9397-08002B2CF9AE}" pid="4" name="LastSaved">
    <vt:filetime>2022-02-13T00:00:00Z</vt:filetime>
  </property>
</Properties>
</file>