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7" r:id="rId2"/>
    <p:sldId id="260" r:id="rId3"/>
    <p:sldId id="262" r:id="rId4"/>
    <p:sldId id="263" r:id="rId5"/>
  </p:sldIdLst>
  <p:sldSz cx="7556500" cy="10693400"/>
  <p:notesSz cx="6807200" cy="9939338"/>
  <p:defaultTextStyle>
    <a:defPPr rtl="0">
      <a:defRPr lang="ne-N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9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3"/>
    <p:restoredTop sz="94679"/>
  </p:normalViewPr>
  <p:slideViewPr>
    <p:cSldViewPr>
      <p:cViewPr varScale="1">
        <p:scale>
          <a:sx n="42" d="100"/>
          <a:sy n="42" d="100"/>
        </p:scale>
        <p:origin x="2256"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50264" cy="498738"/>
          </a:xfrm>
          <a:prstGeom prst="rect">
            <a:avLst/>
          </a:prstGeom>
        </p:spPr>
        <p:txBody>
          <a:bodyPr vert="horz" lIns="83905" tIns="41953" rIns="83905" bIns="41953" rtlCol="0"/>
          <a:lstStyle>
            <a:lvl1pPr algn="l">
              <a:defRPr sz="1100"/>
            </a:lvl1pPr>
          </a:lstStyle>
          <a:p>
            <a:pPr rtl="0"/>
            <a:endParaRPr kumimoji="1" lang="ja-JP" altLang="en-US"/>
          </a:p>
        </p:txBody>
      </p:sp>
      <p:sp>
        <p:nvSpPr>
          <p:cNvPr id="3" name="日付プレースホルダー 2"/>
          <p:cNvSpPr>
            <a:spLocks noGrp="1"/>
          </p:cNvSpPr>
          <p:nvPr>
            <p:ph type="dt" idx="1"/>
          </p:nvPr>
        </p:nvSpPr>
        <p:spPr>
          <a:xfrm>
            <a:off x="3855507" y="0"/>
            <a:ext cx="2950264" cy="498738"/>
          </a:xfrm>
          <a:prstGeom prst="rect">
            <a:avLst/>
          </a:prstGeom>
        </p:spPr>
        <p:txBody>
          <a:bodyPr vert="horz" lIns="83905" tIns="41953" rIns="83905" bIns="41953" rtlCol="0"/>
          <a:lstStyle>
            <a:lvl1pPr algn="r">
              <a:defRPr sz="1100"/>
            </a:lvl1pPr>
          </a:lstStyle>
          <a:p>
            <a:pPr rtl="0"/>
            <a:fld id="{76A55638-820B-5B44-92E6-92DE025D1F07}" type="datetimeFigureOut">
              <a:rPr kumimoji="1" lang="ja-JP" altLang="en-US" smtClean="0"/>
              <a:t>2022/4/8</a:t>
            </a:fld>
            <a:endParaRPr kumimoji="1" lang="ja-JP" altLang="en-US"/>
          </a:p>
        </p:txBody>
      </p:sp>
      <p:sp>
        <p:nvSpPr>
          <p:cNvPr id="4" name="スライド イメージ プレースホルダー 3"/>
          <p:cNvSpPr>
            <a:spLocks noGrp="1" noRot="1" noChangeAspect="1"/>
          </p:cNvSpPr>
          <p:nvPr>
            <p:ph type="sldImg" idx="2"/>
          </p:nvPr>
        </p:nvSpPr>
        <p:spPr>
          <a:xfrm>
            <a:off x="2219325" y="1243013"/>
            <a:ext cx="2368550" cy="3352800"/>
          </a:xfrm>
          <a:prstGeom prst="rect">
            <a:avLst/>
          </a:prstGeom>
          <a:noFill/>
          <a:ln w="12700">
            <a:solidFill>
              <a:prstClr val="black"/>
            </a:solidFill>
          </a:ln>
        </p:spPr>
        <p:txBody>
          <a:bodyPr vert="horz" lIns="83905" tIns="41953" rIns="83905" bIns="41953" rtlCol="0" anchor="ctr"/>
          <a:lstStyle/>
          <a:p>
            <a:pPr rtl="0"/>
            <a:endParaRPr lang="ja-JP" altLang="en-US"/>
          </a:p>
        </p:txBody>
      </p:sp>
      <p:sp>
        <p:nvSpPr>
          <p:cNvPr id="5" name="ノート プレースホルダー 4"/>
          <p:cNvSpPr>
            <a:spLocks noGrp="1"/>
          </p:cNvSpPr>
          <p:nvPr>
            <p:ph type="body" sz="quarter" idx="3"/>
          </p:nvPr>
        </p:nvSpPr>
        <p:spPr>
          <a:xfrm>
            <a:off x="680720" y="4783749"/>
            <a:ext cx="5445760" cy="3913172"/>
          </a:xfrm>
          <a:prstGeom prst="rect">
            <a:avLst/>
          </a:prstGeom>
        </p:spPr>
        <p:txBody>
          <a:bodyPr vert="horz" lIns="83905" tIns="41953" rIns="83905" bIns="41953" rtlCol="0"/>
          <a:lstStyle/>
          <a:p>
            <a:pPr lvl="0" rtl="0"/>
            <a:r>
              <a:rPr lang="ne-NP"/>
              <a:t>マスター テキストの書式設定</a:t>
            </a:r>
          </a:p>
          <a:p>
            <a:pPr lvl="1" rtl="0"/>
            <a:r>
              <a:rPr lang="ne-NP"/>
              <a:t>第 2 レベル</a:t>
            </a:r>
          </a:p>
          <a:p>
            <a:pPr lvl="2" rtl="0"/>
            <a:r>
              <a:rPr lang="ne-NP"/>
              <a:t>第 3 レベル</a:t>
            </a:r>
          </a:p>
          <a:p>
            <a:pPr lvl="3" rtl="0"/>
            <a:r>
              <a:rPr lang="ne-NP"/>
              <a:t>第 4 レベル</a:t>
            </a:r>
          </a:p>
          <a:p>
            <a:pPr lvl="4" rtl="0"/>
            <a:r>
              <a:rPr lang="ne-NP"/>
              <a:t>第 5 レベル</a:t>
            </a:r>
          </a:p>
        </p:txBody>
      </p:sp>
      <p:sp>
        <p:nvSpPr>
          <p:cNvPr id="6" name="フッター プレースホルダー 5"/>
          <p:cNvSpPr>
            <a:spLocks noGrp="1"/>
          </p:cNvSpPr>
          <p:nvPr>
            <p:ph type="ftr" sz="quarter" idx="4"/>
          </p:nvPr>
        </p:nvSpPr>
        <p:spPr>
          <a:xfrm>
            <a:off x="0" y="9440601"/>
            <a:ext cx="2950264" cy="498738"/>
          </a:xfrm>
          <a:prstGeom prst="rect">
            <a:avLst/>
          </a:prstGeom>
        </p:spPr>
        <p:txBody>
          <a:bodyPr vert="horz" lIns="83905" tIns="41953" rIns="83905" bIns="41953" rtlCol="0" anchor="b"/>
          <a:lstStyle>
            <a:lvl1pPr algn="l">
              <a:defRPr sz="1100"/>
            </a:lvl1pPr>
          </a:lstStyle>
          <a:p>
            <a:pPr rtl="0"/>
            <a:endParaRPr kumimoji="1" lang="ja-JP" altLang="en-US"/>
          </a:p>
        </p:txBody>
      </p:sp>
      <p:sp>
        <p:nvSpPr>
          <p:cNvPr id="7" name="スライド番号プレースホルダー 6"/>
          <p:cNvSpPr>
            <a:spLocks noGrp="1"/>
          </p:cNvSpPr>
          <p:nvPr>
            <p:ph type="sldNum" sz="quarter" idx="5"/>
          </p:nvPr>
        </p:nvSpPr>
        <p:spPr>
          <a:xfrm>
            <a:off x="3855507" y="9440601"/>
            <a:ext cx="2950264" cy="498738"/>
          </a:xfrm>
          <a:prstGeom prst="rect">
            <a:avLst/>
          </a:prstGeom>
        </p:spPr>
        <p:txBody>
          <a:bodyPr vert="horz" lIns="83905" tIns="41953" rIns="83905" bIns="41953" rtlCol="0" anchor="b"/>
          <a:lstStyle>
            <a:lvl1pPr algn="r">
              <a:defRPr sz="1100"/>
            </a:lvl1pPr>
          </a:lstStyle>
          <a:p>
            <a:pPr rtl="0"/>
            <a:fld id="{EC9A31C6-52EB-2F42-BAEA-0A07B6EC6CFC}" type="slidenum">
              <a:rPr kumimoji="1" lang="ja-JP" altLang="en-US" smtClean="0"/>
              <a:t>‹#›</a:t>
            </a:fld>
            <a:endParaRPr kumimoji="1" lang="ja-JP" altLang="en-US"/>
          </a:p>
        </p:txBody>
      </p:sp>
    </p:spTree>
    <p:extLst>
      <p:ext uri="{BB962C8B-B14F-4D97-AF65-F5344CB8AC3E}">
        <p14:creationId xmlns:p14="http://schemas.microsoft.com/office/powerpoint/2010/main" val="11701267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th-TH"/>
          </a:p>
        </p:txBody>
      </p:sp>
      <p:sp>
        <p:nvSpPr>
          <p:cNvPr id="4" name="スライド番号プレースホルダー 3"/>
          <p:cNvSpPr>
            <a:spLocks noGrp="1"/>
          </p:cNvSpPr>
          <p:nvPr>
            <p:ph type="sldNum" sz="quarter" idx="5"/>
          </p:nvPr>
        </p:nvSpPr>
        <p:spPr/>
        <p:txBody>
          <a:bodyPr rtlCol="0"/>
          <a:lstStyle/>
          <a:p>
            <a:pPr rtl="0"/>
            <a:fld id="{EC9A31C6-52EB-2F42-BAEA-0A07B6EC6CFC}" type="slidenum">
              <a:rPr kumimoji="1" lang="ja-JP" altLang="en-US" smtClean="0"/>
              <a:t>1</a:t>
            </a:fld>
            <a:endParaRPr kumimoji="1" lang="ja-JP" altLang="en-US"/>
          </a:p>
        </p:txBody>
      </p:sp>
    </p:spTree>
    <p:extLst>
      <p:ext uri="{BB962C8B-B14F-4D97-AF65-F5344CB8AC3E}">
        <p14:creationId xmlns:p14="http://schemas.microsoft.com/office/powerpoint/2010/main" val="31967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5"/>
          </p:nvPr>
        </p:nvSpPr>
        <p:spPr/>
        <p:txBody>
          <a:bodyPr rtlCol="0"/>
          <a:lstStyle/>
          <a:p>
            <a:pPr rtl="0"/>
            <a:fld id="{EC9A31C6-52EB-2F42-BAEA-0A07B6EC6CFC}" type="slidenum">
              <a:rPr kumimoji="1" lang="ja-JP" altLang="en-US" smtClean="0"/>
              <a:t>4</a:t>
            </a:fld>
            <a:endParaRPr kumimoji="1" lang="ja-JP" altLang="en-US"/>
          </a:p>
        </p:txBody>
      </p:sp>
    </p:spTree>
    <p:extLst>
      <p:ext uri="{BB962C8B-B14F-4D97-AF65-F5344CB8AC3E}">
        <p14:creationId xmlns:p14="http://schemas.microsoft.com/office/powerpoint/2010/main" val="2248301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4/8/2022</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body" idx="1"/>
          </p:nvPr>
        </p:nvSpPr>
        <p:spPr/>
        <p:txBody>
          <a:bodyPr lIns="0" tIns="0" rIns="0" bIns="0" rtlCol="0"/>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4/8/2022</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rtlCol="0">
            <a:spAutoFit/>
          </a:bodyPr>
          <a:lstStyle>
            <a:lvl1pPr>
              <a:defRPr/>
            </a:lvl1pPr>
          </a:lstStyle>
          <a:p>
            <a:pPr rtl="0"/>
            <a:endParaRPr/>
          </a:p>
        </p:txBody>
      </p:sp>
      <p:sp>
        <p:nvSpPr>
          <p:cNvPr id="5" name="Holder 5"/>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6" name="Holder 6"/>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4/8/2022</a:t>
            </a:fld>
            <a:endParaRPr lang="en-US"/>
          </a:p>
        </p:txBody>
      </p:sp>
      <p:sp>
        <p:nvSpPr>
          <p:cNvPr id="7" name="Holder 7"/>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4" name="Holder 4"/>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4/8/2022</a:t>
            </a:fld>
            <a:endParaRPr lang="en-US"/>
          </a:p>
        </p:txBody>
      </p:sp>
      <p:sp>
        <p:nvSpPr>
          <p:cNvPr id="5" name="Holder 5"/>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3" name="Holder 3"/>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4/8/2022</a:t>
            </a:fld>
            <a:endParaRPr lang="en-US"/>
          </a:p>
        </p:txBody>
      </p:sp>
      <p:sp>
        <p:nvSpPr>
          <p:cNvPr id="4" name="Holder 4"/>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rtlCol="0">
            <a:spAutoFit/>
          </a:bodyPr>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rtlCol="0">
            <a:spAutoFit/>
          </a:bodyPr>
          <a:lstStyle>
            <a:lvl1pPr algn="l">
              <a:defRPr>
                <a:solidFill>
                  <a:schemeClr val="tx1">
                    <a:tint val="75000"/>
                  </a:schemeClr>
                </a:solidFill>
              </a:defRPr>
            </a:lvl1pPr>
          </a:lstStyle>
          <a:p>
            <a:pPr rtl="0"/>
            <a:fld id="{1D8BD707-D9CF-40AE-B4C6-C98DA3205C09}" type="datetimeFigureOut">
              <a:rPr lang="en-US"/>
              <a:t>4/8/2022</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rtlCol="0">
            <a:spAutoFit/>
          </a:bodyPr>
          <a:lstStyle>
            <a:lvl1pPr algn="r">
              <a:defRPr>
                <a:solidFill>
                  <a:schemeClr val="tx1">
                    <a:tint val="75000"/>
                  </a:schemeClr>
                </a:solidFill>
              </a:defRPr>
            </a:lvl1pPr>
          </a:lstStyle>
          <a:p>
            <a:pPr rtl="0"/>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jpeds.or.jp/modules/activity/index.php?content_id=3"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 name="図 48">
            <a:extLst>
              <a:ext uri="{FF2B5EF4-FFF2-40B4-BE49-F238E27FC236}">
                <a16:creationId xmlns:a16="http://schemas.microsoft.com/office/drawing/2014/main" id="{E6C3368F-E1EE-8948-BC8F-B5F435B11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 y="5080"/>
            <a:ext cx="7556500" cy="10680700"/>
          </a:xfrm>
          <a:prstGeom prst="rect">
            <a:avLst/>
          </a:prstGeom>
          <a:solidFill>
            <a:schemeClr val="bg1"/>
          </a:solidFill>
        </p:spPr>
      </p:pic>
      <p:sp>
        <p:nvSpPr>
          <p:cNvPr id="2" name="object 2"/>
          <p:cNvSpPr txBox="1"/>
          <p:nvPr/>
        </p:nvSpPr>
        <p:spPr>
          <a:xfrm>
            <a:off x="5988051" y="507008"/>
            <a:ext cx="1114080" cy="283906"/>
          </a:xfrm>
          <a:prstGeom prst="rect">
            <a:avLst/>
          </a:prstGeom>
          <a:solidFill>
            <a:schemeClr val="bg1"/>
          </a:solidFill>
          <a:ln w="5397">
            <a:solidFill>
              <a:srgbClr val="221815"/>
            </a:solidFill>
          </a:ln>
        </p:spPr>
        <p:txBody>
          <a:bodyPr vert="horz" wrap="square" lIns="36000" tIns="72000" rIns="36000" bIns="72000" rtlCol="0">
            <a:spAutoFit/>
          </a:bodyPr>
          <a:lstStyle/>
          <a:p>
            <a:pPr marL="110489" rtl="0">
              <a:lnSpc>
                <a:spcPct val="100000"/>
              </a:lnSpc>
              <a:spcBef>
                <a:spcPts val="220"/>
              </a:spcBef>
            </a:pPr>
            <a:r>
              <a:rPr lang="ne-NP" sz="900" kern="0" dirty="0" smtClean="0">
                <a:solidFill>
                  <a:srgbClr val="221815"/>
                </a:solidFill>
                <a:latin typeface="ＭＳ 明朝" panose="02020609040205080304" pitchFamily="17" charset="-128"/>
                <a:ea typeface="ＭＳ 明朝" panose="02020609040205080304" pitchFamily="17" charset="-128"/>
              </a:rPr>
              <a:t>2022 </a:t>
            </a:r>
            <a:r>
              <a:rPr lang="ne-NP" sz="900" kern="0" dirty="0">
                <a:solidFill>
                  <a:srgbClr val="221815"/>
                </a:solidFill>
                <a:latin typeface="ＭＳ 明朝" panose="02020609040205080304" pitchFamily="17" charset="-128"/>
                <a:ea typeface="ＭＳ 明朝" panose="02020609040205080304" pitchFamily="17" charset="-128"/>
              </a:rPr>
              <a:t>फेब्रुअरी </a:t>
            </a:r>
            <a:r>
              <a:rPr lang="ne-NP" sz="900" kern="0" dirty="0" smtClean="0">
                <a:solidFill>
                  <a:srgbClr val="221815"/>
                </a:solidFill>
                <a:latin typeface="ＭＳ 明朝" panose="02020609040205080304" pitchFamily="17" charset="-128"/>
                <a:ea typeface="ＭＳ 明朝" panose="02020609040205080304" pitchFamily="17" charset="-128"/>
              </a:rPr>
              <a:t>10</a:t>
            </a:r>
            <a:endParaRPr sz="900" kern="0" dirty="0">
              <a:latin typeface="ＭＳ 明朝" panose="02020609040205080304" pitchFamily="17" charset="-128"/>
              <a:ea typeface="ＭＳ 明朝" panose="02020609040205080304" pitchFamily="17" charset="-128"/>
            </a:endParaRPr>
          </a:p>
        </p:txBody>
      </p:sp>
      <p:sp>
        <p:nvSpPr>
          <p:cNvPr id="3" name="object 3"/>
          <p:cNvSpPr txBox="1"/>
          <p:nvPr/>
        </p:nvSpPr>
        <p:spPr>
          <a:xfrm>
            <a:off x="1345750" y="7273776"/>
            <a:ext cx="5480499" cy="863056"/>
          </a:xfrm>
          <a:prstGeom prst="rect">
            <a:avLst/>
          </a:prstGeom>
        </p:spPr>
        <p:txBody>
          <a:bodyPr vert="horz" wrap="square" lIns="0" tIns="39369" rIns="0" bIns="0" rtlCol="0">
            <a:spAutoFit/>
          </a:bodyPr>
          <a:lstStyle/>
          <a:p>
            <a:pPr marL="4734560" rtl="0">
              <a:lnSpc>
                <a:spcPct val="100000"/>
              </a:lnSpc>
              <a:spcBef>
                <a:spcPts val="309"/>
              </a:spcBef>
            </a:pPr>
            <a:r>
              <a:rPr lang="ne-NP" sz="900" kern="0" dirty="0">
                <a:solidFill>
                  <a:schemeClr val="bg1"/>
                </a:solidFill>
                <a:latin typeface="ＭＳ 明朝" panose="02020609040205080304" pitchFamily="17" charset="-128"/>
                <a:ea typeface="ＭＳ 明朝" panose="02020609040205080304" pitchFamily="17" charset="-128"/>
              </a:rPr>
              <a:t>खोपको शुल्क</a:t>
            </a:r>
          </a:p>
          <a:p>
            <a:pPr marL="4702175" rtl="0">
              <a:lnSpc>
                <a:spcPct val="100000"/>
              </a:lnSpc>
              <a:spcBef>
                <a:spcPts val="465"/>
              </a:spcBef>
            </a:pPr>
            <a:r>
              <a:rPr lang="ne-NP" sz="1600" kern="0" dirty="0">
                <a:solidFill>
                  <a:schemeClr val="bg1"/>
                </a:solidFill>
                <a:latin typeface="ＭＳ 明朝" panose="02020609040205080304" pitchFamily="17" charset="-128"/>
                <a:ea typeface="ＭＳ 明朝" panose="02020609040205080304" pitchFamily="17" charset="-128"/>
              </a:rPr>
              <a:t>निःशुल्क</a:t>
            </a:r>
          </a:p>
          <a:p>
            <a:pPr marL="4700270" rtl="0">
              <a:lnSpc>
                <a:spcPct val="100000"/>
              </a:lnSpc>
              <a:spcBef>
                <a:spcPts val="400"/>
              </a:spcBef>
            </a:pPr>
            <a:r>
              <a:rPr lang="ne-NP" sz="700" kern="0" dirty="0">
                <a:solidFill>
                  <a:schemeClr val="bg1"/>
                </a:solidFill>
                <a:latin typeface="ＭＳ 明朝" panose="02020609040205080304" pitchFamily="17" charset="-128"/>
                <a:ea typeface="ＭＳ 明朝" panose="02020609040205080304" pitchFamily="17" charset="-128"/>
              </a:rPr>
              <a:t>(सम्पूर्ण रकम सार्वजनिक खर्चद्वारा बेहोरिनेछ) </a:t>
            </a:r>
          </a:p>
        </p:txBody>
      </p:sp>
      <p:sp>
        <p:nvSpPr>
          <p:cNvPr id="4" name="object 4"/>
          <p:cNvSpPr txBox="1"/>
          <p:nvPr/>
        </p:nvSpPr>
        <p:spPr>
          <a:xfrm>
            <a:off x="1230009" y="9088345"/>
            <a:ext cx="5247231" cy="178254"/>
          </a:xfrm>
          <a:prstGeom prst="rect">
            <a:avLst/>
          </a:prstGeom>
        </p:spPr>
        <p:txBody>
          <a:bodyPr vert="horz" wrap="square" lIns="0" tIns="16510" rIns="0" bIns="0" rtlCol="0">
            <a:spAutoFit/>
          </a:bodyPr>
          <a:lstStyle/>
          <a:p>
            <a:pPr marL="12700" algn="ctr" rtl="0">
              <a:lnSpc>
                <a:spcPct val="100000"/>
              </a:lnSpc>
              <a:spcBef>
                <a:spcPts val="130"/>
              </a:spcBef>
            </a:pPr>
            <a:r>
              <a:rPr lang="ne-NP" sz="1050" kern="0" dirty="0">
                <a:solidFill>
                  <a:srgbClr val="221815"/>
                </a:solidFill>
                <a:latin typeface="ＭＳ 明朝" panose="02020609040205080304" pitchFamily="17" charset="-128"/>
                <a:ea typeface="ＭＳ 明朝" panose="02020609040205080304" pitchFamily="17" charset="-128"/>
              </a:rPr>
              <a:t>घरको मान्छेसँगै यो जानकारीपत्र पढेर खोप लगाउने वा नलगाउने भन्ने कुराबारे सल्लाह गर्नुहोस्।</a:t>
            </a:r>
            <a:endParaRPr sz="1050" kern="0" dirty="0">
              <a:latin typeface="ＭＳ 明朝" panose="02020609040205080304" pitchFamily="17" charset="-128"/>
              <a:ea typeface="ＭＳ 明朝" panose="02020609040205080304" pitchFamily="17" charset="-128"/>
            </a:endParaRPr>
          </a:p>
        </p:txBody>
      </p:sp>
      <p:sp>
        <p:nvSpPr>
          <p:cNvPr id="5" name="object 5"/>
          <p:cNvSpPr txBox="1"/>
          <p:nvPr/>
        </p:nvSpPr>
        <p:spPr>
          <a:xfrm>
            <a:off x="987425" y="9592322"/>
            <a:ext cx="5638800" cy="243656"/>
          </a:xfrm>
          <a:prstGeom prst="rect">
            <a:avLst/>
          </a:prstGeom>
        </p:spPr>
        <p:txBody>
          <a:bodyPr vert="horz" wrap="square" lIns="0" tIns="12700" rIns="0" bIns="0" rtlCol="0">
            <a:spAutoFit/>
          </a:bodyPr>
          <a:lstStyle/>
          <a:p>
            <a:pPr marL="12700" algn="ctr" rtl="0">
              <a:lnSpc>
                <a:spcPct val="100000"/>
              </a:lnSpc>
              <a:spcBef>
                <a:spcPts val="100"/>
              </a:spcBef>
            </a:pPr>
            <a:r>
              <a:rPr lang="ne-NP" sz="1500" b="1" kern="0" dirty="0">
                <a:solidFill>
                  <a:srgbClr val="FFF100"/>
                </a:solidFill>
                <a:latin typeface="ＭＳ 明朝" panose="02020609040205080304" pitchFamily="17" charset="-128"/>
                <a:ea typeface="ＭＳ 明朝" panose="02020609040205080304" pitchFamily="17" charset="-128"/>
              </a:rPr>
              <a:t>खोप लगाउने दिन मातृशिशु स्वास्थ्य पुस्तिका पनि लिएर आउनुहोस्।</a:t>
            </a:r>
            <a:endParaRPr sz="1500" b="1" kern="0" dirty="0">
              <a:latin typeface="ＭＳ 明朝" panose="02020609040205080304" pitchFamily="17" charset="-128"/>
              <a:ea typeface="ＭＳ 明朝" panose="02020609040205080304" pitchFamily="17" charset="-128"/>
            </a:endParaRPr>
          </a:p>
        </p:txBody>
      </p:sp>
      <p:grpSp>
        <p:nvGrpSpPr>
          <p:cNvPr id="6" name="object 6"/>
          <p:cNvGrpSpPr/>
          <p:nvPr/>
        </p:nvGrpSpPr>
        <p:grpSpPr>
          <a:xfrm>
            <a:off x="1767744" y="3079346"/>
            <a:ext cx="4014210" cy="1088132"/>
            <a:chOff x="1767744" y="3079346"/>
            <a:chExt cx="4014210" cy="1088132"/>
          </a:xfrm>
        </p:grpSpPr>
        <p:sp>
          <p:nvSpPr>
            <p:cNvPr id="7" name="object 7"/>
            <p:cNvSpPr/>
            <p:nvPr/>
          </p:nvSpPr>
          <p:spPr>
            <a:xfrm>
              <a:off x="1767744" y="3079346"/>
              <a:ext cx="4014210" cy="1088132"/>
            </a:xfrm>
            <a:prstGeom prst="rect">
              <a:avLst/>
            </a:prstGeom>
            <a:blipFill>
              <a:blip r:embed="rId4" cstate="print"/>
              <a:stretch>
                <a:fillRect/>
              </a:stretch>
            </a:blipFill>
          </p:spPr>
          <p:txBody>
            <a:bodyPr wrap="square" lIns="0" tIns="0" rIns="0" bIns="0" rtlCol="0"/>
            <a:lstStyle/>
            <a:p>
              <a:pPr rtl="0"/>
              <a:endParaRPr kern="0">
                <a:latin typeface="ＭＳ 明朝" panose="02020609040205080304" pitchFamily="17" charset="-128"/>
                <a:ea typeface="ＭＳ 明朝" panose="02020609040205080304" pitchFamily="17" charset="-128"/>
              </a:endParaRPr>
            </a:p>
          </p:txBody>
        </p:sp>
        <p:sp>
          <p:nvSpPr>
            <p:cNvPr id="8" name="object 8"/>
            <p:cNvSpPr/>
            <p:nvPr/>
          </p:nvSpPr>
          <p:spPr>
            <a:xfrm>
              <a:off x="1805840" y="3117079"/>
              <a:ext cx="3901762" cy="436069"/>
            </a:xfrm>
            <a:prstGeom prst="rect">
              <a:avLst/>
            </a:prstGeom>
            <a:blipFill>
              <a:blip r:embed="rId5" cstate="print"/>
              <a:stretch>
                <a:fillRect/>
              </a:stretch>
            </a:blipFill>
          </p:spPr>
          <p:txBody>
            <a:bodyPr wrap="square" lIns="0" tIns="0" rIns="0" bIns="0" rtlCol="0"/>
            <a:lstStyle/>
            <a:p>
              <a:pPr rtl="0"/>
              <a:endParaRPr kern="0">
                <a:latin typeface="ＭＳ 明朝" panose="02020609040205080304" pitchFamily="17" charset="-128"/>
                <a:ea typeface="ＭＳ 明朝" panose="02020609040205080304" pitchFamily="17" charset="-128"/>
              </a:endParaRPr>
            </a:p>
          </p:txBody>
        </p:sp>
        <p:sp>
          <p:nvSpPr>
            <p:cNvPr id="9" name="object 9"/>
            <p:cNvSpPr/>
            <p:nvPr/>
          </p:nvSpPr>
          <p:spPr>
            <a:xfrm>
              <a:off x="2165360" y="3657076"/>
              <a:ext cx="3198864" cy="435038"/>
            </a:xfrm>
            <a:prstGeom prst="rect">
              <a:avLst/>
            </a:prstGeom>
            <a:blipFill>
              <a:blip r:embed="rId6" cstate="print"/>
              <a:stretch>
                <a:fillRect/>
              </a:stretch>
            </a:blipFill>
          </p:spPr>
          <p:txBody>
            <a:bodyPr wrap="square" lIns="0" tIns="0" rIns="0" bIns="0" rtlCol="0"/>
            <a:lstStyle/>
            <a:p>
              <a:pPr rtl="0"/>
              <a:endParaRPr kern="0">
                <a:latin typeface="ＭＳ 明朝" panose="02020609040205080304" pitchFamily="17" charset="-128"/>
                <a:ea typeface="ＭＳ 明朝" panose="02020609040205080304" pitchFamily="17" charset="-128"/>
              </a:endParaRPr>
            </a:p>
          </p:txBody>
        </p:sp>
      </p:grpSp>
      <p:sp>
        <p:nvSpPr>
          <p:cNvPr id="10" name="object 10"/>
          <p:cNvSpPr txBox="1"/>
          <p:nvPr/>
        </p:nvSpPr>
        <p:spPr>
          <a:xfrm>
            <a:off x="2171304" y="2331445"/>
            <a:ext cx="3207146" cy="662874"/>
          </a:xfrm>
          <a:prstGeom prst="rect">
            <a:avLst/>
          </a:prstGeom>
        </p:spPr>
        <p:txBody>
          <a:bodyPr vert="horz" wrap="square" lIns="0" tIns="12700" rIns="0" bIns="0" rtlCol="0">
            <a:spAutoFit/>
          </a:bodyPr>
          <a:lstStyle/>
          <a:p>
            <a:pPr marL="492125" marR="5080" indent="-480059" rtl="0">
              <a:lnSpc>
                <a:spcPct val="132300"/>
              </a:lnSpc>
              <a:spcBef>
                <a:spcPts val="100"/>
              </a:spcBef>
            </a:pPr>
            <a:r>
              <a:rPr lang="ne-NP" sz="1600" kern="0" dirty="0">
                <a:solidFill>
                  <a:srgbClr val="3E3A39"/>
                </a:solidFill>
                <a:latin typeface="ＭＳ 明朝" panose="02020609040205080304" pitchFamily="17" charset="-128"/>
                <a:ea typeface="ＭＳ 明朝" panose="02020609040205080304" pitchFamily="17" charset="-128"/>
              </a:rPr>
              <a:t>5 वर्षदेखि 11 </a:t>
            </a:r>
            <a:r>
              <a:rPr lang="ne-NP" sz="1600" kern="0" dirty="0" smtClean="0">
                <a:solidFill>
                  <a:srgbClr val="3E3A39"/>
                </a:solidFill>
                <a:latin typeface="ＭＳ 明朝" panose="02020609040205080304" pitchFamily="17" charset="-128"/>
                <a:ea typeface="ＭＳ 明朝" panose="02020609040205080304" pitchFamily="17" charset="-128"/>
              </a:rPr>
              <a:t>वर्षसम्मका </a:t>
            </a:r>
            <a:r>
              <a:rPr lang="ne-NP" sz="1600" kern="0" dirty="0">
                <a:solidFill>
                  <a:srgbClr val="3E3A39"/>
                </a:solidFill>
                <a:latin typeface="ＭＳ 明朝" panose="02020609040205080304" pitchFamily="17" charset="-128"/>
                <a:ea typeface="ＭＳ 明朝" panose="02020609040205080304" pitchFamily="17" charset="-128"/>
              </a:rPr>
              <a:t>बालबालिका र </a:t>
            </a:r>
            <a:r>
              <a:rPr lang="ne-NP" sz="1600" kern="0" dirty="0" smtClean="0">
                <a:solidFill>
                  <a:srgbClr val="3E3A39"/>
                </a:solidFill>
                <a:latin typeface="ＭＳ 明朝" panose="02020609040205080304" pitchFamily="17" charset="-128"/>
                <a:ea typeface="ＭＳ 明朝" panose="02020609040205080304" pitchFamily="17" charset="-128"/>
              </a:rPr>
              <a:t>अभिभावकहरूका </a:t>
            </a:r>
            <a:r>
              <a:rPr lang="ne-NP" sz="1600" kern="0" dirty="0">
                <a:solidFill>
                  <a:srgbClr val="3E3A39"/>
                </a:solidFill>
                <a:latin typeface="ＭＳ 明朝" panose="02020609040205080304" pitchFamily="17" charset="-128"/>
                <a:ea typeface="ＭＳ 明朝" panose="02020609040205080304" pitchFamily="17" charset="-128"/>
              </a:rPr>
              <a:t>लागि</a:t>
            </a:r>
            <a:endParaRPr sz="1600" kern="0" dirty="0">
              <a:latin typeface="ＭＳ 明朝" panose="02020609040205080304" pitchFamily="17" charset="-128"/>
              <a:ea typeface="ＭＳ 明朝" panose="02020609040205080304" pitchFamily="17" charset="-128"/>
            </a:endParaRPr>
          </a:p>
        </p:txBody>
      </p:sp>
      <p:sp>
        <p:nvSpPr>
          <p:cNvPr id="11" name="object 2">
            <a:extLst>
              <a:ext uri="{FF2B5EF4-FFF2-40B4-BE49-F238E27FC236}">
                <a16:creationId xmlns:a16="http://schemas.microsoft.com/office/drawing/2014/main" id="{0DCCC9BB-A527-3E45-9680-A3275A489F89}"/>
              </a:ext>
            </a:extLst>
          </p:cNvPr>
          <p:cNvSpPr txBox="1"/>
          <p:nvPr/>
        </p:nvSpPr>
        <p:spPr>
          <a:xfrm>
            <a:off x="4427028" y="3557372"/>
            <a:ext cx="114300" cy="443711"/>
          </a:xfrm>
          <a:prstGeom prst="rect">
            <a:avLst/>
          </a:prstGeom>
        </p:spPr>
        <p:txBody>
          <a:bodyPr vert="horz" wrap="square" lIns="0" tIns="12700" rIns="0" bIns="0" rtlCol="0">
            <a:spAutoFit/>
          </a:bodyPr>
          <a:lstStyle/>
          <a:p>
            <a:pPr marL="12700" rtl="0">
              <a:lnSpc>
                <a:spcPct val="100000"/>
              </a:lnSpc>
              <a:spcBef>
                <a:spcPts val="100"/>
              </a:spcBef>
            </a:pPr>
            <a:r>
              <a:rPr lang="ne-NP" sz="700" kern="0">
                <a:solidFill>
                  <a:srgbClr val="DE6B37"/>
                </a:solidFill>
                <a:latin typeface="ＭＳ 明朝" panose="02020609040205080304" pitchFamily="17" charset="-128"/>
                <a:ea typeface="ＭＳ 明朝" panose="02020609040205080304" pitchFamily="17" charset="-128"/>
              </a:rPr>
              <a:t>जानकारी</a:t>
            </a:r>
            <a:endParaRPr sz="700" kern="0" dirty="0">
              <a:latin typeface="ＭＳ 明朝" panose="02020609040205080304" pitchFamily="17" charset="-128"/>
              <a:ea typeface="ＭＳ 明朝" panose="02020609040205080304" pitchFamily="17" charset="-128"/>
            </a:endParaRPr>
          </a:p>
        </p:txBody>
      </p:sp>
      <p:pic>
        <p:nvPicPr>
          <p:cNvPr id="51" name="図 50">
            <a:extLst>
              <a:ext uri="{FF2B5EF4-FFF2-40B4-BE49-F238E27FC236}">
                <a16:creationId xmlns:a16="http://schemas.microsoft.com/office/drawing/2014/main" id="{5F1ABCA4-FBDD-1B42-9487-6492FFEBD3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9639" y="1891152"/>
            <a:ext cx="838200" cy="774700"/>
          </a:xfrm>
          <a:prstGeom prst="rect">
            <a:avLst/>
          </a:prstGeom>
        </p:spPr>
      </p:pic>
      <p:pic>
        <p:nvPicPr>
          <p:cNvPr id="53" name="図 52">
            <a:extLst>
              <a:ext uri="{FF2B5EF4-FFF2-40B4-BE49-F238E27FC236}">
                <a16:creationId xmlns:a16="http://schemas.microsoft.com/office/drawing/2014/main" id="{A137CE3D-BEE4-184A-8317-7EDAF2A770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0008" y="2395954"/>
            <a:ext cx="698500" cy="393700"/>
          </a:xfrm>
          <a:prstGeom prst="rect">
            <a:avLst/>
          </a:prstGeom>
        </p:spPr>
      </p:pic>
      <p:sp>
        <p:nvSpPr>
          <p:cNvPr id="58" name="object 3">
            <a:extLst>
              <a:ext uri="{FF2B5EF4-FFF2-40B4-BE49-F238E27FC236}">
                <a16:creationId xmlns:a16="http://schemas.microsoft.com/office/drawing/2014/main" id="{C9B4DEAB-2846-8D41-981C-D86476D9983A}"/>
              </a:ext>
            </a:extLst>
          </p:cNvPr>
          <p:cNvSpPr txBox="1"/>
          <p:nvPr/>
        </p:nvSpPr>
        <p:spPr>
          <a:xfrm>
            <a:off x="958850" y="8343325"/>
            <a:ext cx="6172200" cy="584775"/>
          </a:xfrm>
          <a:prstGeom prst="rect">
            <a:avLst/>
          </a:prstGeom>
        </p:spPr>
        <p:txBody>
          <a:bodyPr vert="horz" wrap="square" lIns="0" tIns="0" rIns="0" bIns="0" rtlCol="0">
            <a:spAutoFit/>
          </a:bodyPr>
          <a:lstStyle/>
          <a:p>
            <a:pPr marR="398780" algn="ctr" rtl="0">
              <a:lnSpc>
                <a:spcPct val="100000"/>
              </a:lnSpc>
              <a:spcBef>
                <a:spcPts val="700"/>
              </a:spcBef>
            </a:pPr>
            <a:r>
              <a:rPr lang="ne-NP" sz="1900" b="1" kern="0" dirty="0">
                <a:solidFill>
                  <a:schemeClr val="bg1"/>
                </a:solidFill>
                <a:latin typeface="ＭＳ 明朝" panose="02020609040205080304" pitchFamily="17" charset="-128"/>
                <a:ea typeface="ＭＳ 明朝" panose="02020609040205080304" pitchFamily="17" charset="-128"/>
              </a:rPr>
              <a:t>5 वर्ष वा सोभन्दा बढीका बालबालिकाहरूले </a:t>
            </a:r>
            <a:r>
              <a:rPr lang="en-US" sz="1900" b="1" kern="0" dirty="0" smtClean="0">
                <a:solidFill>
                  <a:schemeClr val="bg1"/>
                </a:solidFill>
                <a:latin typeface="ＭＳ 明朝" panose="02020609040205080304" pitchFamily="17" charset="-128"/>
                <a:ea typeface="ＭＳ 明朝" panose="02020609040205080304" pitchFamily="17" charset="-128"/>
              </a:rPr>
              <a:t/>
            </a:r>
            <a:br>
              <a:rPr lang="en-US" sz="1900" b="1" kern="0" dirty="0" smtClean="0">
                <a:solidFill>
                  <a:schemeClr val="bg1"/>
                </a:solidFill>
                <a:latin typeface="ＭＳ 明朝" panose="02020609040205080304" pitchFamily="17" charset="-128"/>
                <a:ea typeface="ＭＳ 明朝" panose="02020609040205080304" pitchFamily="17" charset="-128"/>
              </a:rPr>
            </a:br>
            <a:r>
              <a:rPr lang="ne-NP" sz="1900" b="1" kern="0" dirty="0" smtClean="0">
                <a:solidFill>
                  <a:schemeClr val="bg1"/>
                </a:solidFill>
                <a:latin typeface="ＭＳ 明朝" panose="02020609040205080304" pitchFamily="17" charset="-128"/>
                <a:ea typeface="ＭＳ 明朝" panose="02020609040205080304" pitchFamily="17" charset="-128"/>
              </a:rPr>
              <a:t>पनि</a:t>
            </a:r>
            <a:r>
              <a:rPr lang="ja-JP" altLang="en-US" sz="1900" b="1" kern="0" dirty="0" smtClean="0">
                <a:solidFill>
                  <a:schemeClr val="bg1"/>
                </a:solidFill>
                <a:latin typeface="ＭＳ 明朝" panose="02020609040205080304" pitchFamily="17" charset="-128"/>
                <a:ea typeface="ＭＳ 明朝" panose="02020609040205080304" pitchFamily="17" charset="-128"/>
              </a:rPr>
              <a:t> </a:t>
            </a:r>
            <a:r>
              <a:rPr lang="ne-NP" sz="1900" b="1" kern="0" dirty="0" smtClean="0">
                <a:solidFill>
                  <a:schemeClr val="bg1"/>
                </a:solidFill>
                <a:latin typeface="ＭＳ 明朝" panose="02020609040205080304" pitchFamily="17" charset="-128"/>
                <a:ea typeface="ＭＳ 明朝" panose="02020609040205080304" pitchFamily="17" charset="-128"/>
              </a:rPr>
              <a:t>नोभल </a:t>
            </a:r>
            <a:r>
              <a:rPr lang="ne-NP" sz="1900" b="1" kern="0" dirty="0">
                <a:solidFill>
                  <a:schemeClr val="bg1"/>
                </a:solidFill>
                <a:latin typeface="ＭＳ 明朝" panose="02020609040205080304" pitchFamily="17" charset="-128"/>
                <a:ea typeface="ＭＳ 明朝" panose="02020609040205080304" pitchFamily="17" charset="-128"/>
              </a:rPr>
              <a:t>कोरोना भाइरसको खोप लगाउन सक्छन्।</a:t>
            </a:r>
          </a:p>
        </p:txBody>
      </p:sp>
      <p:pic>
        <p:nvPicPr>
          <p:cNvPr id="55" name="図 54">
            <a:extLst>
              <a:ext uri="{FF2B5EF4-FFF2-40B4-BE49-F238E27FC236}">
                <a16:creationId xmlns:a16="http://schemas.microsoft.com/office/drawing/2014/main" id="{2F16F039-764D-5144-A123-AF848157FC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6275" y="4341842"/>
            <a:ext cx="4978400" cy="2146300"/>
          </a:xfrm>
          <a:prstGeom prst="rect">
            <a:avLst/>
          </a:prstGeom>
        </p:spPr>
      </p:pic>
      <p:pic>
        <p:nvPicPr>
          <p:cNvPr id="57" name="図 56">
            <a:extLst>
              <a:ext uri="{FF2B5EF4-FFF2-40B4-BE49-F238E27FC236}">
                <a16:creationId xmlns:a16="http://schemas.microsoft.com/office/drawing/2014/main" id="{C3FD6E24-6959-0441-87B6-0698B679DF9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41407" y="6238148"/>
            <a:ext cx="3327400" cy="1651000"/>
          </a:xfrm>
          <a:prstGeom prst="rect">
            <a:avLst/>
          </a:prstGeom>
        </p:spPr>
      </p:pic>
      <p:sp>
        <p:nvSpPr>
          <p:cNvPr id="12" name="テキスト ボックス 11">
            <a:extLst>
              <a:ext uri="{FF2B5EF4-FFF2-40B4-BE49-F238E27FC236}">
                <a16:creationId xmlns:a16="http://schemas.microsoft.com/office/drawing/2014/main" id="{1CFE6390-C7AC-4EEC-8635-F0F3827D3763}"/>
              </a:ext>
            </a:extLst>
          </p:cNvPr>
          <p:cNvSpPr txBox="1"/>
          <p:nvPr/>
        </p:nvSpPr>
        <p:spPr>
          <a:xfrm>
            <a:off x="1720461" y="3126840"/>
            <a:ext cx="4373046" cy="1077218"/>
          </a:xfrm>
          <a:prstGeom prst="rect">
            <a:avLst/>
          </a:prstGeom>
          <a:solidFill>
            <a:schemeClr val="bg1"/>
          </a:solidFill>
        </p:spPr>
        <p:txBody>
          <a:bodyPr wrap="square" rtlCol="0">
            <a:spAutoFit/>
          </a:bodyPr>
          <a:lstStyle/>
          <a:p>
            <a:pPr rtl="0"/>
            <a:r>
              <a:rPr lang="ne-NP" sz="3200" dirty="0">
                <a:solidFill>
                  <a:schemeClr val="accent6">
                    <a:lumMod val="75000"/>
                  </a:schemeClr>
                </a:solidFill>
              </a:rPr>
              <a:t>नोभल कोरोना भाइरसको खोप लगाउने सम्बन्धी</a:t>
            </a:r>
            <a:endParaRPr lang="th-TH" sz="3200" dirty="0">
              <a:solidFill>
                <a:schemeClr val="accent6">
                  <a:lumMod val="75000"/>
                </a:schemeClr>
              </a:solidFill>
            </a:endParaRPr>
          </a:p>
        </p:txBody>
      </p:sp>
      <p:sp>
        <p:nvSpPr>
          <p:cNvPr id="19" name="object 2">
            <a:extLst>
              <a:ext uri="{FF2B5EF4-FFF2-40B4-BE49-F238E27FC236}">
                <a16:creationId xmlns:a16="http://schemas.microsoft.com/office/drawing/2014/main" id="{9091C248-2FE6-F74A-9C16-1E9241EEFC1F}"/>
              </a:ext>
            </a:extLst>
          </p:cNvPr>
          <p:cNvSpPr txBox="1"/>
          <p:nvPr/>
        </p:nvSpPr>
        <p:spPr>
          <a:xfrm>
            <a:off x="6332505" y="345571"/>
            <a:ext cx="769625" cy="174003"/>
          </a:xfrm>
          <a:prstGeom prst="rect">
            <a:avLst/>
          </a:prstGeom>
          <a:ln w="4445">
            <a:noFill/>
          </a:ln>
        </p:spPr>
        <p:txBody>
          <a:bodyPr vert="horz" wrap="square" lIns="0" tIns="28800" rIns="0" bIns="21600" rtlCol="0">
            <a:spAutoFit/>
          </a:bodyPr>
          <a:lstStyle/>
          <a:p>
            <a:pPr marL="110489" algn="r" rtl="0">
              <a:lnSpc>
                <a:spcPct val="100000"/>
              </a:lnSpc>
              <a:spcBef>
                <a:spcPts val="220"/>
              </a:spcBef>
            </a:pPr>
            <a:r>
              <a:rPr lang="ja-JP" altLang="en-US" sz="800" kern="0" dirty="0" smtClean="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ネパール語</a:t>
            </a:r>
            <a:endParaRPr lang="en" sz="800" kern="0" dirty="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70"/>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6D5C0"/>
          </a:solidFill>
        </p:spPr>
        <p:txBody>
          <a:bodyPr wrap="square" lIns="0" tIns="0" rIns="0" bIns="0" rtlCol="0"/>
          <a:lstStyle/>
          <a:p>
            <a:pPr rtl="0"/>
            <a:endParaRPr kern="0" dirty="0">
              <a:latin typeface="ＭＳ 明朝" panose="02020609040205080304" pitchFamily="17" charset="-128"/>
              <a:ea typeface="ＭＳ 明朝" panose="02020609040205080304" pitchFamily="17" charset="-128"/>
              <a:cs typeface="+mj-cs"/>
            </a:endParaRPr>
          </a:p>
        </p:txBody>
      </p:sp>
      <p:sp>
        <p:nvSpPr>
          <p:cNvPr id="3" name="object 3"/>
          <p:cNvSpPr/>
          <p:nvPr/>
        </p:nvSpPr>
        <p:spPr>
          <a:xfrm>
            <a:off x="360006" y="1155700"/>
            <a:ext cx="6840220" cy="8989923"/>
          </a:xfrm>
          <a:custGeom>
            <a:avLst/>
            <a:gdLst/>
            <a:ahLst/>
            <a:cxnLst/>
            <a:rect l="l" t="t" r="r" b="b"/>
            <a:pathLst>
              <a:path w="6840220" h="8865235">
                <a:moveTo>
                  <a:pt x="0" y="8864612"/>
                </a:moveTo>
                <a:lnTo>
                  <a:pt x="6840004" y="8864612"/>
                </a:lnTo>
                <a:lnTo>
                  <a:pt x="6840004" y="0"/>
                </a:lnTo>
                <a:lnTo>
                  <a:pt x="0" y="0"/>
                </a:lnTo>
                <a:lnTo>
                  <a:pt x="0" y="8864612"/>
                </a:lnTo>
                <a:close/>
              </a:path>
            </a:pathLst>
          </a:custGeom>
          <a:solidFill>
            <a:srgbClr val="FFFFFF"/>
          </a:solidFill>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grpSp>
        <p:nvGrpSpPr>
          <p:cNvPr id="4" name="object 4"/>
          <p:cNvGrpSpPr/>
          <p:nvPr/>
        </p:nvGrpSpPr>
        <p:grpSpPr>
          <a:xfrm>
            <a:off x="216001" y="324002"/>
            <a:ext cx="6984225" cy="983247"/>
            <a:chOff x="216001" y="324002"/>
            <a:chExt cx="6984225" cy="1107935"/>
          </a:xfrm>
        </p:grpSpPr>
        <p:sp>
          <p:nvSpPr>
            <p:cNvPr id="5" name="object 5"/>
            <p:cNvSpPr/>
            <p:nvPr/>
          </p:nvSpPr>
          <p:spPr>
            <a:xfrm>
              <a:off x="360006" y="468007"/>
              <a:ext cx="6840220" cy="963930"/>
            </a:xfrm>
            <a:custGeom>
              <a:avLst/>
              <a:gdLst/>
              <a:ahLst/>
              <a:cxnLst/>
              <a:rect l="l" t="t" r="r" b="b"/>
              <a:pathLst>
                <a:path w="6840220" h="963930">
                  <a:moveTo>
                    <a:pt x="6840004" y="0"/>
                  </a:moveTo>
                  <a:lnTo>
                    <a:pt x="0" y="0"/>
                  </a:lnTo>
                  <a:lnTo>
                    <a:pt x="0" y="120345"/>
                  </a:lnTo>
                  <a:lnTo>
                    <a:pt x="0" y="963383"/>
                  </a:lnTo>
                  <a:lnTo>
                    <a:pt x="6840004" y="963383"/>
                  </a:lnTo>
                  <a:lnTo>
                    <a:pt x="6840004" y="120345"/>
                  </a:lnTo>
                  <a:lnTo>
                    <a:pt x="6840004" y="0"/>
                  </a:lnTo>
                  <a:close/>
                </a:path>
              </a:pathLst>
            </a:custGeom>
            <a:solidFill>
              <a:srgbClr val="FFF100"/>
            </a:solidFill>
          </p:spPr>
          <p:txBody>
            <a:bodyPr wrap="square" lIns="0" tIns="0" rIns="0" bIns="0" rtlCol="0"/>
            <a:lstStyle/>
            <a:p>
              <a:pPr rtl="0"/>
              <a:endParaRPr kern="0" dirty="0">
                <a:latin typeface="ＭＳ 明朝" panose="02020609040205080304" pitchFamily="17" charset="-128"/>
                <a:ea typeface="ＭＳ 明朝" panose="02020609040205080304" pitchFamily="17" charset="-128"/>
                <a:cs typeface="+mj-cs"/>
              </a:endParaRPr>
            </a:p>
          </p:txBody>
        </p:sp>
        <p:sp>
          <p:nvSpPr>
            <p:cNvPr id="6" name="object 6"/>
            <p:cNvSpPr/>
            <p:nvPr/>
          </p:nvSpPr>
          <p:spPr>
            <a:xfrm>
              <a:off x="216001" y="324002"/>
              <a:ext cx="1534846" cy="264795"/>
            </a:xfrm>
            <a:custGeom>
              <a:avLst/>
              <a:gdLst/>
              <a:ahLst/>
              <a:cxnLst/>
              <a:rect l="l" t="t" r="r" b="b"/>
              <a:pathLst>
                <a:path w="1136650" h="264795">
                  <a:moveTo>
                    <a:pt x="1136205" y="0"/>
                  </a:moveTo>
                  <a:lnTo>
                    <a:pt x="0" y="0"/>
                  </a:lnTo>
                  <a:lnTo>
                    <a:pt x="0" y="264350"/>
                  </a:lnTo>
                  <a:lnTo>
                    <a:pt x="1136205" y="264350"/>
                  </a:lnTo>
                  <a:lnTo>
                    <a:pt x="1136205" y="0"/>
                  </a:lnTo>
                  <a:close/>
                </a:path>
              </a:pathLst>
            </a:custGeom>
            <a:solidFill>
              <a:srgbClr val="E55927"/>
            </a:solidFill>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grpSp>
      <p:grpSp>
        <p:nvGrpSpPr>
          <p:cNvPr id="7" name="object 7"/>
          <p:cNvGrpSpPr/>
          <p:nvPr/>
        </p:nvGrpSpPr>
        <p:grpSpPr>
          <a:xfrm>
            <a:off x="788400" y="3670300"/>
            <a:ext cx="5983605" cy="280670"/>
            <a:chOff x="788400" y="3781721"/>
            <a:chExt cx="5983605" cy="280670"/>
          </a:xfrm>
        </p:grpSpPr>
        <p:sp>
          <p:nvSpPr>
            <p:cNvPr id="8" name="object 8"/>
            <p:cNvSpPr/>
            <p:nvPr/>
          </p:nvSpPr>
          <p:spPr>
            <a:xfrm>
              <a:off x="792001" y="3785321"/>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sp>
          <p:nvSpPr>
            <p:cNvPr id="9" name="object 9"/>
            <p:cNvSpPr/>
            <p:nvPr/>
          </p:nvSpPr>
          <p:spPr>
            <a:xfrm>
              <a:off x="792001" y="3785321"/>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grpSp>
      <p:sp>
        <p:nvSpPr>
          <p:cNvPr id="10" name="object 10"/>
          <p:cNvSpPr/>
          <p:nvPr/>
        </p:nvSpPr>
        <p:spPr>
          <a:xfrm>
            <a:off x="825082" y="4217768"/>
            <a:ext cx="3469222" cy="0"/>
          </a:xfrm>
          <a:custGeom>
            <a:avLst/>
            <a:gdLst/>
            <a:ahLst/>
            <a:cxnLst/>
            <a:rect l="l" t="t" r="r" b="b"/>
            <a:pathLst>
              <a:path w="3630929">
                <a:moveTo>
                  <a:pt x="0" y="0"/>
                </a:moveTo>
                <a:lnTo>
                  <a:pt x="3630409" y="0"/>
                </a:lnTo>
              </a:path>
            </a:pathLst>
          </a:custGeom>
          <a:ln w="7200">
            <a:solidFill>
              <a:srgbClr val="E55927"/>
            </a:solidFill>
          </a:ln>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sp>
        <p:nvSpPr>
          <p:cNvPr id="11" name="object 11"/>
          <p:cNvSpPr/>
          <p:nvPr/>
        </p:nvSpPr>
        <p:spPr>
          <a:xfrm>
            <a:off x="792001" y="8532207"/>
            <a:ext cx="5979795" cy="0"/>
          </a:xfrm>
          <a:custGeom>
            <a:avLst/>
            <a:gdLst/>
            <a:ahLst/>
            <a:cxnLst/>
            <a:rect l="l" t="t" r="r" b="b"/>
            <a:pathLst>
              <a:path w="5979795">
                <a:moveTo>
                  <a:pt x="0" y="0"/>
                </a:moveTo>
                <a:lnTo>
                  <a:pt x="5979248" y="0"/>
                </a:lnTo>
              </a:path>
            </a:pathLst>
          </a:custGeom>
          <a:ln w="7200">
            <a:solidFill>
              <a:srgbClr val="E55927"/>
            </a:solidFill>
          </a:ln>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graphicFrame>
        <p:nvGraphicFramePr>
          <p:cNvPr id="12" name="object 12"/>
          <p:cNvGraphicFramePr>
            <a:graphicFrameLocks noGrp="1"/>
          </p:cNvGraphicFramePr>
          <p:nvPr>
            <p:extLst>
              <p:ext uri="{D42A27DB-BD31-4B8C-83A1-F6EECF244321}">
                <p14:modId xmlns:p14="http://schemas.microsoft.com/office/powerpoint/2010/main" val="416486189"/>
              </p:ext>
            </p:extLst>
          </p:nvPr>
        </p:nvGraphicFramePr>
        <p:xfrm>
          <a:off x="932402" y="7181360"/>
          <a:ext cx="5284248" cy="783478"/>
        </p:xfrm>
        <a:graphic>
          <a:graphicData uri="http://schemas.openxmlformats.org/drawingml/2006/table">
            <a:tbl>
              <a:tblPr firstRow="1" bandRow="1">
                <a:tableStyleId>{2D5ABB26-0587-4C30-8999-92F81FD0307C}</a:tableStyleId>
              </a:tblPr>
              <a:tblGrid>
                <a:gridCol w="1702848">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180000">
                <a:tc>
                  <a:txBody>
                    <a:bodyPr/>
                    <a:lstStyle/>
                    <a:p>
                      <a:pPr rtl="0">
                        <a:lnSpc>
                          <a:spcPct val="100000"/>
                        </a:lnSpc>
                      </a:pPr>
                      <a:endParaRPr sz="100" dirty="0">
                        <a:latin typeface="Times New Roman"/>
                        <a:cs typeface="Times New Roman"/>
                      </a:endParaRPr>
                    </a:p>
                  </a:txBody>
                  <a:tcPr marL="0" marR="0" marT="0" marB="0">
                    <a:lnL w="9525">
                      <a:solidFill>
                        <a:srgbClr val="E55927"/>
                      </a:solidFill>
                      <a:prstDash val="solid"/>
                    </a:lnL>
                    <a:lnR w="6350">
                      <a:solidFill>
                        <a:srgbClr val="E55927"/>
                      </a:solidFill>
                      <a:prstDash val="solid"/>
                    </a:lnR>
                    <a:lnT w="9525">
                      <a:solidFill>
                        <a:srgbClr val="E55927"/>
                      </a:solidFill>
                      <a:prstDash val="solid"/>
                    </a:lnT>
                    <a:lnB w="9525">
                      <a:solidFill>
                        <a:srgbClr val="E55927"/>
                      </a:solidFill>
                      <a:prstDash val="solid"/>
                    </a:lnB>
                    <a:solidFill>
                      <a:srgbClr val="F9E4D5"/>
                    </a:solidFill>
                  </a:tcPr>
                </a:tc>
                <a:tc>
                  <a:txBody>
                    <a:bodyPr/>
                    <a:lstStyle/>
                    <a:p>
                      <a:pPr rtl="0">
                        <a:lnSpc>
                          <a:spcPct val="100000"/>
                        </a:lnSpc>
                      </a:pPr>
                      <a:endParaRPr sz="100" dirty="0">
                        <a:latin typeface="Times New Roman"/>
                        <a:cs typeface="Times New Roman"/>
                      </a:endParaRPr>
                    </a:p>
                  </a:txBody>
                  <a:tcPr marL="0" marR="0" marT="0" marB="0">
                    <a:lnL w="6350">
                      <a:solidFill>
                        <a:srgbClr val="E55927"/>
                      </a:solidFill>
                      <a:prstDash val="solid"/>
                    </a:lnL>
                    <a:lnR w="9525">
                      <a:solidFill>
                        <a:srgbClr val="E55927"/>
                      </a:solidFill>
                      <a:prstDash val="solid"/>
                    </a:lnR>
                    <a:lnT w="9525">
                      <a:solidFill>
                        <a:srgbClr val="E55927"/>
                      </a:solidFill>
                      <a:prstDash val="solid"/>
                    </a:lnT>
                    <a:lnB w="9525">
                      <a:solidFill>
                        <a:srgbClr val="E55927"/>
                      </a:solidFill>
                      <a:prstDash val="solid"/>
                    </a:lnB>
                    <a:solidFill>
                      <a:srgbClr val="F9E4D5"/>
                    </a:solidFill>
                  </a:tcPr>
                </a:tc>
                <a:extLst>
                  <a:ext uri="{0D108BD9-81ED-4DB2-BD59-A6C34878D82A}">
                    <a16:rowId xmlns:a16="http://schemas.microsoft.com/office/drawing/2014/main" val="10000"/>
                  </a:ext>
                </a:extLst>
              </a:tr>
              <a:tr h="201736">
                <a:tc>
                  <a:txBody>
                    <a:bodyPr/>
                    <a:lstStyle/>
                    <a:p>
                      <a:pPr rtl="0">
                        <a:lnSpc>
                          <a:spcPct val="100000"/>
                        </a:lnSpc>
                      </a:pPr>
                      <a:endParaRPr sz="100" dirty="0">
                        <a:latin typeface="Times New Roman"/>
                        <a:cs typeface="Times New Roman"/>
                      </a:endParaRPr>
                    </a:p>
                  </a:txBody>
                  <a:tcPr marL="0" marR="0" marT="0" marB="0">
                    <a:lnL w="9525">
                      <a:solidFill>
                        <a:srgbClr val="E55927"/>
                      </a:solidFill>
                      <a:prstDash val="solid"/>
                    </a:lnL>
                    <a:lnR w="6350">
                      <a:solidFill>
                        <a:srgbClr val="E55927"/>
                      </a:solidFill>
                      <a:prstDash val="solid"/>
                    </a:lnR>
                    <a:lnT w="9525">
                      <a:solidFill>
                        <a:srgbClr val="E55927"/>
                      </a:solidFill>
                      <a:prstDash val="solid"/>
                    </a:lnT>
                    <a:lnB w="6350">
                      <a:solidFill>
                        <a:srgbClr val="E55927"/>
                      </a:solidFill>
                      <a:prstDash val="solid"/>
                    </a:lnB>
                    <a:solidFill>
                      <a:srgbClr val="FFFFFF"/>
                    </a:solidFill>
                  </a:tcPr>
                </a:tc>
                <a:tc>
                  <a:txBody>
                    <a:bodyPr/>
                    <a:lstStyle/>
                    <a:p>
                      <a:pPr rtl="0">
                        <a:lnSpc>
                          <a:spcPct val="100000"/>
                        </a:lnSpc>
                      </a:pPr>
                      <a:endParaRPr sz="100" dirty="0">
                        <a:latin typeface="Times New Roman"/>
                        <a:cs typeface="Times New Roman"/>
                      </a:endParaRPr>
                    </a:p>
                  </a:txBody>
                  <a:tcPr marL="0" marR="0" marT="0" marB="0">
                    <a:lnL w="6350">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solidFill>
                      <a:srgbClr val="FFFFFF"/>
                    </a:solidFill>
                  </a:tcPr>
                </a:tc>
                <a:extLst>
                  <a:ext uri="{0D108BD9-81ED-4DB2-BD59-A6C34878D82A}">
                    <a16:rowId xmlns:a16="http://schemas.microsoft.com/office/drawing/2014/main" val="10001"/>
                  </a:ext>
                </a:extLst>
              </a:tr>
              <a:tr h="201735">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6350">
                      <a:solidFill>
                        <a:srgbClr val="E55927"/>
                      </a:solidFill>
                      <a:prstDash val="solid"/>
                    </a:lnR>
                    <a:lnT w="6350">
                      <a:solidFill>
                        <a:srgbClr val="E55927"/>
                      </a:solidFill>
                      <a:prstDash val="solid"/>
                    </a:lnT>
                    <a:lnB w="6350">
                      <a:solidFill>
                        <a:srgbClr val="E55927"/>
                      </a:solidFill>
                      <a:prstDash val="solid"/>
                    </a:lnB>
                    <a:solidFill>
                      <a:srgbClr val="FFFFFF"/>
                    </a:solidFill>
                  </a:tcPr>
                </a:tc>
                <a:tc>
                  <a:txBody>
                    <a:bodyPr/>
                    <a:lstStyle/>
                    <a:p>
                      <a:pPr rtl="0">
                        <a:lnSpc>
                          <a:spcPct val="100000"/>
                        </a:lnSpc>
                      </a:pPr>
                      <a:endParaRPr sz="100" dirty="0">
                        <a:latin typeface="Times New Roman"/>
                        <a:cs typeface="Times New Roman"/>
                      </a:endParaRPr>
                    </a:p>
                  </a:txBody>
                  <a:tcPr marL="0" marR="0" marT="0" marB="0">
                    <a:lnL w="6350">
                      <a:solidFill>
                        <a:srgbClr val="E55927"/>
                      </a:solidFill>
                      <a:prstDash val="solid"/>
                    </a:lnL>
                    <a:lnR w="9525">
                      <a:solidFill>
                        <a:srgbClr val="E55927"/>
                      </a:solidFill>
                      <a:prstDash val="solid"/>
                    </a:lnR>
                    <a:lnT w="6350">
                      <a:solidFill>
                        <a:srgbClr val="E55927"/>
                      </a:solidFill>
                      <a:prstDash val="solid"/>
                    </a:lnT>
                    <a:lnB w="6350">
                      <a:solidFill>
                        <a:srgbClr val="E55927"/>
                      </a:solidFill>
                      <a:prstDash val="solid"/>
                    </a:lnB>
                    <a:solidFill>
                      <a:srgbClr val="FFFFFF"/>
                    </a:solidFill>
                  </a:tcPr>
                </a:tc>
                <a:extLst>
                  <a:ext uri="{0D108BD9-81ED-4DB2-BD59-A6C34878D82A}">
                    <a16:rowId xmlns:a16="http://schemas.microsoft.com/office/drawing/2014/main" val="10002"/>
                  </a:ext>
                </a:extLst>
              </a:tr>
              <a:tr h="200007">
                <a:tc>
                  <a:txBody>
                    <a:bodyPr/>
                    <a:lstStyle/>
                    <a:p>
                      <a:pPr rtl="0">
                        <a:lnSpc>
                          <a:spcPct val="100000"/>
                        </a:lnSpc>
                      </a:pPr>
                      <a:endParaRPr sz="100" dirty="0">
                        <a:latin typeface="Times New Roman"/>
                        <a:cs typeface="Times New Roman"/>
                      </a:endParaRPr>
                    </a:p>
                  </a:txBody>
                  <a:tcPr marL="0" marR="0" marT="0" marB="0">
                    <a:lnL w="9525">
                      <a:solidFill>
                        <a:srgbClr val="E55927"/>
                      </a:solidFill>
                      <a:prstDash val="solid"/>
                    </a:lnL>
                    <a:lnR w="6350">
                      <a:solidFill>
                        <a:srgbClr val="E55927"/>
                      </a:solidFill>
                      <a:prstDash val="solid"/>
                    </a:lnR>
                    <a:lnT w="6350">
                      <a:solidFill>
                        <a:srgbClr val="E55927"/>
                      </a:solidFill>
                      <a:prstDash val="solid"/>
                    </a:lnT>
                    <a:lnB w="9525">
                      <a:solidFill>
                        <a:srgbClr val="E55927"/>
                      </a:solidFill>
                      <a:prstDash val="solid"/>
                    </a:lnB>
                    <a:solidFill>
                      <a:srgbClr val="FFFFFF"/>
                    </a:solidFill>
                  </a:tcPr>
                </a:tc>
                <a:tc>
                  <a:txBody>
                    <a:bodyPr/>
                    <a:lstStyle/>
                    <a:p>
                      <a:pPr rtl="0">
                        <a:lnSpc>
                          <a:spcPct val="100000"/>
                        </a:lnSpc>
                      </a:pPr>
                      <a:endParaRPr sz="100" dirty="0">
                        <a:latin typeface="Times New Roman"/>
                        <a:cs typeface="Times New Roman"/>
                      </a:endParaRPr>
                    </a:p>
                  </a:txBody>
                  <a:tcPr marL="0" marR="0" marT="0" marB="0">
                    <a:lnL w="6350">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solidFill>
                      <a:srgbClr val="FFFFFF"/>
                    </a:solidFill>
                  </a:tcPr>
                </a:tc>
                <a:extLst>
                  <a:ext uri="{0D108BD9-81ED-4DB2-BD59-A6C34878D82A}">
                    <a16:rowId xmlns:a16="http://schemas.microsoft.com/office/drawing/2014/main" val="10003"/>
                  </a:ext>
                </a:extLst>
              </a:tr>
            </a:tbl>
          </a:graphicData>
        </a:graphic>
      </p:graphicFrame>
      <p:grpSp>
        <p:nvGrpSpPr>
          <p:cNvPr id="13" name="object 13"/>
          <p:cNvGrpSpPr/>
          <p:nvPr/>
        </p:nvGrpSpPr>
        <p:grpSpPr>
          <a:xfrm>
            <a:off x="788400" y="5139202"/>
            <a:ext cx="5983605" cy="280670"/>
            <a:chOff x="788400" y="5407878"/>
            <a:chExt cx="5983605" cy="280670"/>
          </a:xfrm>
        </p:grpSpPr>
        <p:sp>
          <p:nvSpPr>
            <p:cNvPr id="14" name="object 14"/>
            <p:cNvSpPr/>
            <p:nvPr/>
          </p:nvSpPr>
          <p:spPr>
            <a:xfrm>
              <a:off x="792001" y="5411478"/>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sp>
          <p:nvSpPr>
            <p:cNvPr id="15" name="object 15"/>
            <p:cNvSpPr/>
            <p:nvPr/>
          </p:nvSpPr>
          <p:spPr>
            <a:xfrm>
              <a:off x="792001" y="5411478"/>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grpSp>
      <p:sp>
        <p:nvSpPr>
          <p:cNvPr id="16" name="object 16"/>
          <p:cNvSpPr/>
          <p:nvPr/>
        </p:nvSpPr>
        <p:spPr>
          <a:xfrm>
            <a:off x="825549" y="5699564"/>
            <a:ext cx="4967897" cy="0"/>
          </a:xfrm>
          <a:custGeom>
            <a:avLst/>
            <a:gdLst/>
            <a:ahLst/>
            <a:cxnLst/>
            <a:rect l="l" t="t" r="r" b="b"/>
            <a:pathLst>
              <a:path w="4918710">
                <a:moveTo>
                  <a:pt x="0" y="0"/>
                </a:moveTo>
                <a:lnTo>
                  <a:pt x="4918684" y="0"/>
                </a:lnTo>
              </a:path>
            </a:pathLst>
          </a:custGeom>
          <a:ln w="7200">
            <a:solidFill>
              <a:srgbClr val="E55927"/>
            </a:solidFill>
          </a:ln>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sp>
        <p:nvSpPr>
          <p:cNvPr id="18" name="object 18"/>
          <p:cNvSpPr/>
          <p:nvPr/>
        </p:nvSpPr>
        <p:spPr>
          <a:xfrm>
            <a:off x="806450" y="2354972"/>
            <a:ext cx="2151187" cy="66040"/>
          </a:xfrm>
          <a:custGeom>
            <a:avLst/>
            <a:gdLst/>
            <a:ahLst/>
            <a:cxnLst/>
            <a:rect l="l" t="t" r="r" b="b"/>
            <a:pathLst>
              <a:path w="958850" h="66039">
                <a:moveTo>
                  <a:pt x="958545" y="0"/>
                </a:moveTo>
                <a:lnTo>
                  <a:pt x="0" y="0"/>
                </a:lnTo>
                <a:lnTo>
                  <a:pt x="0" y="65417"/>
                </a:lnTo>
                <a:lnTo>
                  <a:pt x="958545" y="65417"/>
                </a:lnTo>
                <a:lnTo>
                  <a:pt x="958545" y="0"/>
                </a:lnTo>
                <a:close/>
              </a:path>
            </a:pathLst>
          </a:custGeom>
          <a:solidFill>
            <a:srgbClr val="FCEADD"/>
          </a:solidFill>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sp>
        <p:nvSpPr>
          <p:cNvPr id="19" name="object 2">
            <a:extLst>
              <a:ext uri="{FF2B5EF4-FFF2-40B4-BE49-F238E27FC236}">
                <a16:creationId xmlns:a16="http://schemas.microsoft.com/office/drawing/2014/main" id="{D85F96A8-45DB-6947-B5D3-587FD5F25ACB}"/>
              </a:ext>
            </a:extLst>
          </p:cNvPr>
          <p:cNvSpPr txBox="1"/>
          <p:nvPr/>
        </p:nvSpPr>
        <p:spPr>
          <a:xfrm>
            <a:off x="282575" y="367462"/>
            <a:ext cx="1422246" cy="169277"/>
          </a:xfrm>
          <a:prstGeom prst="rect">
            <a:avLst/>
          </a:prstGeom>
        </p:spPr>
        <p:txBody>
          <a:bodyPr vert="horz" wrap="square" lIns="0" tIns="0" rIns="0" bIns="0" rtlCol="0">
            <a:spAutoFit/>
          </a:bodyPr>
          <a:lstStyle/>
          <a:p>
            <a:pPr marL="12700" rtl="0">
              <a:lnSpc>
                <a:spcPct val="100000"/>
              </a:lnSpc>
              <a:spcBef>
                <a:spcPts val="844"/>
              </a:spcBef>
            </a:pPr>
            <a:r>
              <a:rPr lang="ne-NP" sz="1100" kern="0" dirty="0">
                <a:solidFill>
                  <a:schemeClr val="bg1"/>
                </a:solidFill>
                <a:latin typeface="ＭＳ 明朝" panose="02020609040205080304" pitchFamily="17" charset="-128"/>
                <a:ea typeface="ＭＳ 明朝" panose="02020609040205080304" pitchFamily="17" charset="-128"/>
                <a:cs typeface="+mj-cs"/>
              </a:rPr>
              <a:t>अभिभावकहरूको लागि</a:t>
            </a:r>
          </a:p>
        </p:txBody>
      </p:sp>
      <p:sp>
        <p:nvSpPr>
          <p:cNvPr id="20" name="object 3">
            <a:extLst>
              <a:ext uri="{FF2B5EF4-FFF2-40B4-BE49-F238E27FC236}">
                <a16:creationId xmlns:a16="http://schemas.microsoft.com/office/drawing/2014/main" id="{82D7ADC0-8724-9B4A-B1B7-CD5286A55873}"/>
              </a:ext>
            </a:extLst>
          </p:cNvPr>
          <p:cNvSpPr txBox="1"/>
          <p:nvPr/>
        </p:nvSpPr>
        <p:spPr>
          <a:xfrm>
            <a:off x="950709" y="4972734"/>
            <a:ext cx="2675141" cy="135935"/>
          </a:xfrm>
          <a:prstGeom prst="rect">
            <a:avLst/>
          </a:prstGeom>
        </p:spPr>
        <p:txBody>
          <a:bodyPr vert="horz" wrap="square" lIns="0" tIns="12700" rIns="0" bIns="0" rtlCol="0">
            <a:spAutoFit/>
          </a:bodyPr>
          <a:lstStyle/>
          <a:p>
            <a:pPr marL="12700" rtl="0">
              <a:lnSpc>
                <a:spcPct val="100000"/>
              </a:lnSpc>
              <a:spcBef>
                <a:spcPts val="100"/>
              </a:spcBef>
            </a:pPr>
            <a:r>
              <a:rPr lang="ne-NP" sz="800" kern="0" dirty="0">
                <a:solidFill>
                  <a:srgbClr val="221815"/>
                </a:solidFill>
                <a:latin typeface="ＭＳ 明朝" panose="02020609040205080304" pitchFamily="17" charset="-128"/>
                <a:ea typeface="ＭＳ 明朝" panose="02020609040205080304" pitchFamily="17" charset="-128"/>
                <a:cs typeface="+mj-cs"/>
              </a:rPr>
              <a:t>(*)यो ओमिक्रोन भेरियन्ट देखा पर्नु अघिको डाटा हो।</a:t>
            </a:r>
            <a:endParaRPr sz="800" kern="0" dirty="0">
              <a:latin typeface="ＭＳ 明朝" panose="02020609040205080304" pitchFamily="17" charset="-128"/>
              <a:ea typeface="ＭＳ 明朝" panose="02020609040205080304" pitchFamily="17" charset="-128"/>
              <a:cs typeface="+mj-cs"/>
            </a:endParaRPr>
          </a:p>
        </p:txBody>
      </p:sp>
      <p:sp>
        <p:nvSpPr>
          <p:cNvPr id="21" name="object 4">
            <a:extLst>
              <a:ext uri="{FF2B5EF4-FFF2-40B4-BE49-F238E27FC236}">
                <a16:creationId xmlns:a16="http://schemas.microsoft.com/office/drawing/2014/main" id="{FD973C7E-F8A3-2645-BE42-8B02C51BEBE9}"/>
              </a:ext>
            </a:extLst>
          </p:cNvPr>
          <p:cNvSpPr txBox="1"/>
          <p:nvPr/>
        </p:nvSpPr>
        <p:spPr>
          <a:xfrm>
            <a:off x="4921250" y="4974518"/>
            <a:ext cx="1845098" cy="120546"/>
          </a:xfrm>
          <a:prstGeom prst="rect">
            <a:avLst/>
          </a:prstGeom>
        </p:spPr>
        <p:txBody>
          <a:bodyPr vert="horz" wrap="square" lIns="0" tIns="12700" rIns="0" bIns="0" rtlCol="0">
            <a:spAutoFit/>
          </a:bodyPr>
          <a:lstStyle/>
          <a:p>
            <a:pPr marL="12700" algn="r" rtl="0">
              <a:lnSpc>
                <a:spcPct val="100000"/>
              </a:lnSpc>
              <a:spcBef>
                <a:spcPts val="100"/>
              </a:spcBef>
            </a:pPr>
            <a:r>
              <a:rPr lang="ne-NP" sz="700" kern="0" dirty="0">
                <a:solidFill>
                  <a:srgbClr val="221815"/>
                </a:solidFill>
                <a:latin typeface="ＭＳ 明朝" panose="02020609040205080304" pitchFamily="17" charset="-128"/>
                <a:ea typeface="ＭＳ 明朝" panose="02020609040205080304" pitchFamily="17" charset="-128"/>
                <a:cs typeface="+mj-cs"/>
              </a:rPr>
              <a:t>स्रोत: विशेष </a:t>
            </a:r>
            <a:r>
              <a:rPr lang="ne-NP" sz="700" kern="0" dirty="0" smtClean="0">
                <a:solidFill>
                  <a:srgbClr val="221815"/>
                </a:solidFill>
                <a:latin typeface="ＭＳ 明朝" panose="02020609040205080304" pitchFamily="17" charset="-128"/>
                <a:ea typeface="ＭＳ 明朝" panose="02020609040205080304" pitchFamily="17" charset="-128"/>
                <a:cs typeface="+mj-cs"/>
              </a:rPr>
              <a:t>स्वीकृति प्राप्त सम्बन्धित </a:t>
            </a:r>
            <a:r>
              <a:rPr lang="ne-NP" sz="700" kern="0" dirty="0">
                <a:solidFill>
                  <a:srgbClr val="221815"/>
                </a:solidFill>
                <a:latin typeface="ＭＳ 明朝" panose="02020609040205080304" pitchFamily="17" charset="-128"/>
                <a:ea typeface="ＭＳ 明朝" panose="02020609040205080304" pitchFamily="17" charset="-128"/>
                <a:cs typeface="+mj-cs"/>
              </a:rPr>
              <a:t>रिपोर्टबाट</a:t>
            </a:r>
            <a:endParaRPr sz="700" kern="0" dirty="0">
              <a:latin typeface="ＭＳ 明朝" panose="02020609040205080304" pitchFamily="17" charset="-128"/>
              <a:ea typeface="ＭＳ 明朝" panose="02020609040205080304" pitchFamily="17" charset="-128"/>
              <a:cs typeface="+mj-cs"/>
            </a:endParaRPr>
          </a:p>
        </p:txBody>
      </p:sp>
      <p:sp>
        <p:nvSpPr>
          <p:cNvPr id="22" name="object 5">
            <a:extLst>
              <a:ext uri="{FF2B5EF4-FFF2-40B4-BE49-F238E27FC236}">
                <a16:creationId xmlns:a16="http://schemas.microsoft.com/office/drawing/2014/main" id="{C3B003BD-3F9F-3E4E-BE01-861B89E96CA7}"/>
              </a:ext>
            </a:extLst>
          </p:cNvPr>
          <p:cNvSpPr txBox="1"/>
          <p:nvPr/>
        </p:nvSpPr>
        <p:spPr>
          <a:xfrm>
            <a:off x="822960" y="5194300"/>
            <a:ext cx="5916928" cy="246221"/>
          </a:xfrm>
          <a:prstGeom prst="rect">
            <a:avLst/>
          </a:prstGeom>
        </p:spPr>
        <p:txBody>
          <a:bodyPr vert="horz" wrap="square" lIns="0" tIns="0" rIns="0" bIns="0" rtlCol="0">
            <a:spAutoFit/>
          </a:bodyPr>
          <a:lstStyle/>
          <a:p>
            <a:pPr marR="170180" algn="ctr" rtl="0">
              <a:lnSpc>
                <a:spcPct val="100000"/>
              </a:lnSpc>
              <a:spcBef>
                <a:spcPts val="100"/>
              </a:spcBef>
            </a:pPr>
            <a:r>
              <a:rPr sz="1600" dirty="0" err="1">
                <a:cs typeface="+mj-cs"/>
              </a:rPr>
              <a:t>नोभल</a:t>
            </a:r>
            <a:r>
              <a:rPr sz="1600" dirty="0">
                <a:cs typeface="+mj-cs"/>
              </a:rPr>
              <a:t> </a:t>
            </a:r>
            <a:r>
              <a:rPr sz="1600" dirty="0" err="1">
                <a:cs typeface="+mj-cs"/>
              </a:rPr>
              <a:t>कोरोना</a:t>
            </a:r>
            <a:r>
              <a:rPr sz="1600" dirty="0">
                <a:cs typeface="+mj-cs"/>
              </a:rPr>
              <a:t> </a:t>
            </a:r>
            <a:r>
              <a:rPr sz="1600" dirty="0" err="1">
                <a:cs typeface="+mj-cs"/>
              </a:rPr>
              <a:t>भाइरसको</a:t>
            </a:r>
            <a:r>
              <a:rPr sz="1600" dirty="0">
                <a:cs typeface="+mj-cs"/>
              </a:rPr>
              <a:t> </a:t>
            </a:r>
            <a:r>
              <a:rPr sz="1600" dirty="0" err="1">
                <a:cs typeface="+mj-cs"/>
              </a:rPr>
              <a:t>खोपको</a:t>
            </a:r>
            <a:r>
              <a:rPr sz="1600" dirty="0">
                <a:cs typeface="+mj-cs"/>
              </a:rPr>
              <a:t> </a:t>
            </a:r>
            <a:r>
              <a:rPr sz="1600" dirty="0" err="1">
                <a:solidFill>
                  <a:srgbClr val="E55927"/>
                </a:solidFill>
                <a:cs typeface="+mj-cs"/>
              </a:rPr>
              <a:t>सुरक्षा</a:t>
            </a:r>
            <a:endParaRPr sz="2000" kern="0" baseline="1851" dirty="0">
              <a:solidFill>
                <a:srgbClr val="E55927"/>
              </a:solidFill>
              <a:latin typeface="ＭＳ 明朝" panose="02020609040205080304" pitchFamily="17" charset="-128"/>
              <a:ea typeface="ＭＳ 明朝" panose="02020609040205080304" pitchFamily="17" charset="-128"/>
              <a:cs typeface="+mj-cs"/>
            </a:endParaRPr>
          </a:p>
        </p:txBody>
      </p:sp>
      <p:sp>
        <p:nvSpPr>
          <p:cNvPr id="23" name="object 6">
            <a:extLst>
              <a:ext uri="{FF2B5EF4-FFF2-40B4-BE49-F238E27FC236}">
                <a16:creationId xmlns:a16="http://schemas.microsoft.com/office/drawing/2014/main" id="{1D458E5C-3536-3846-973C-25B1FA85242B}"/>
              </a:ext>
            </a:extLst>
          </p:cNvPr>
          <p:cNvSpPr txBox="1"/>
          <p:nvPr/>
        </p:nvSpPr>
        <p:spPr>
          <a:xfrm>
            <a:off x="2534753" y="7215356"/>
            <a:ext cx="2324735" cy="138499"/>
          </a:xfrm>
          <a:prstGeom prst="rect">
            <a:avLst/>
          </a:prstGeom>
        </p:spPr>
        <p:txBody>
          <a:bodyPr vert="horz" wrap="square" lIns="0" tIns="0" rIns="0" bIns="0" rtlCol="0">
            <a:spAutoFit/>
          </a:bodyPr>
          <a:lstStyle/>
          <a:p>
            <a:pPr marL="336550" algn="ctr" rtl="0">
              <a:lnSpc>
                <a:spcPct val="100000"/>
              </a:lnSpc>
              <a:spcBef>
                <a:spcPts val="445"/>
              </a:spcBef>
              <a:tabLst>
                <a:tab pos="578485" algn="l"/>
              </a:tabLst>
            </a:pPr>
            <a:r>
              <a:rPr lang="ja-JP" altLang="en-US" sz="900" b="1" kern="0" dirty="0" smtClean="0">
                <a:solidFill>
                  <a:srgbClr val="221815"/>
                </a:solidFill>
                <a:latin typeface="ＭＳ 明朝" panose="02020609040205080304" pitchFamily="17" charset="-128"/>
                <a:ea typeface="ＭＳ 明朝" panose="02020609040205080304" pitchFamily="17" charset="-128"/>
                <a:cs typeface="+mj-cs"/>
              </a:rPr>
              <a:t>　　　　　　　　　　</a:t>
            </a:r>
            <a:r>
              <a:rPr lang="ne-NP" sz="900" b="1" kern="0" dirty="0" smtClean="0">
                <a:solidFill>
                  <a:srgbClr val="221815"/>
                </a:solidFill>
                <a:latin typeface="ＭＳ 明朝" panose="02020609040205080304" pitchFamily="17" charset="-128"/>
                <a:ea typeface="ＭＳ 明朝" panose="02020609040205080304" pitchFamily="17" charset="-128"/>
                <a:cs typeface="+mj-cs"/>
              </a:rPr>
              <a:t>लक्षणहरू</a:t>
            </a:r>
            <a:endParaRPr sz="900" b="1" kern="0" dirty="0">
              <a:latin typeface="ＭＳ 明朝" panose="02020609040205080304" pitchFamily="17" charset="-128"/>
              <a:ea typeface="ＭＳ 明朝" panose="02020609040205080304" pitchFamily="17" charset="-128"/>
              <a:cs typeface="+mj-cs"/>
            </a:endParaRPr>
          </a:p>
        </p:txBody>
      </p:sp>
      <p:sp>
        <p:nvSpPr>
          <p:cNvPr id="24" name="object 7">
            <a:extLst>
              <a:ext uri="{FF2B5EF4-FFF2-40B4-BE49-F238E27FC236}">
                <a16:creationId xmlns:a16="http://schemas.microsoft.com/office/drawing/2014/main" id="{2460E5CE-7432-E74D-BE52-DED87962EFB7}"/>
              </a:ext>
            </a:extLst>
          </p:cNvPr>
          <p:cNvSpPr txBox="1"/>
          <p:nvPr/>
        </p:nvSpPr>
        <p:spPr>
          <a:xfrm>
            <a:off x="2825115" y="7791479"/>
            <a:ext cx="2691297" cy="138499"/>
          </a:xfrm>
          <a:prstGeom prst="rect">
            <a:avLst/>
          </a:prstGeom>
        </p:spPr>
        <p:txBody>
          <a:bodyPr vert="horz" wrap="square" lIns="0" tIns="0" rIns="0" bIns="0" rtlCol="0">
            <a:spAutoFit/>
          </a:bodyPr>
          <a:lstStyle/>
          <a:p>
            <a:pPr marL="12700" rtl="0">
              <a:lnSpc>
                <a:spcPct val="100000"/>
              </a:lnSpc>
              <a:spcBef>
                <a:spcPts val="100"/>
              </a:spcBef>
            </a:pPr>
            <a:r>
              <a:rPr lang="ne-NP" sz="900" kern="0" dirty="0">
                <a:solidFill>
                  <a:srgbClr val="221815"/>
                </a:solidFill>
                <a:latin typeface="ＭＳ 明朝" panose="02020609040205080304" pitchFamily="17" charset="-128"/>
                <a:ea typeface="ＭＳ 明朝" panose="02020609040205080304" pitchFamily="17" charset="-128"/>
                <a:cs typeface="+mj-cs"/>
              </a:rPr>
              <a:t>पखाला, ज्वरो आउने, जोर्नी दुख्ने , </a:t>
            </a:r>
            <a:r>
              <a:rPr lang="ne-NP" sz="900" kern="0" dirty="0" smtClean="0">
                <a:solidFill>
                  <a:srgbClr val="221815"/>
                </a:solidFill>
                <a:latin typeface="ＭＳ 明朝" panose="02020609040205080304" pitchFamily="17" charset="-128"/>
                <a:ea typeface="ＭＳ 明朝" panose="02020609040205080304" pitchFamily="17" charset="-128"/>
                <a:cs typeface="+mj-cs"/>
              </a:rPr>
              <a:t>बान्ता हुने</a:t>
            </a:r>
            <a:endParaRPr sz="900" kern="0" dirty="0">
              <a:latin typeface="ＭＳ 明朝" panose="02020609040205080304" pitchFamily="17" charset="-128"/>
              <a:ea typeface="ＭＳ 明朝" panose="02020609040205080304" pitchFamily="17" charset="-128"/>
              <a:cs typeface="+mj-cs"/>
            </a:endParaRPr>
          </a:p>
        </p:txBody>
      </p:sp>
      <p:sp>
        <p:nvSpPr>
          <p:cNvPr id="25" name="object 8">
            <a:extLst>
              <a:ext uri="{FF2B5EF4-FFF2-40B4-BE49-F238E27FC236}">
                <a16:creationId xmlns:a16="http://schemas.microsoft.com/office/drawing/2014/main" id="{5CCD37BF-9DBF-394F-951F-C91044A2B359}"/>
              </a:ext>
            </a:extLst>
          </p:cNvPr>
          <p:cNvSpPr txBox="1"/>
          <p:nvPr/>
        </p:nvSpPr>
        <p:spPr>
          <a:xfrm>
            <a:off x="982310" y="7215356"/>
            <a:ext cx="1819340" cy="138499"/>
          </a:xfrm>
          <a:prstGeom prst="rect">
            <a:avLst/>
          </a:prstGeom>
        </p:spPr>
        <p:txBody>
          <a:bodyPr vert="horz" wrap="square" lIns="0" tIns="0" rIns="0" bIns="0" rtlCol="0">
            <a:spAutoFit/>
          </a:bodyPr>
          <a:lstStyle/>
          <a:p>
            <a:pPr marL="12700" rtl="0">
              <a:lnSpc>
                <a:spcPct val="100000"/>
              </a:lnSpc>
              <a:spcBef>
                <a:spcPts val="400"/>
              </a:spcBef>
            </a:pPr>
            <a:r>
              <a:rPr lang="ne-NP" sz="900" b="1" kern="0" dirty="0">
                <a:solidFill>
                  <a:srgbClr val="221815"/>
                </a:solidFill>
                <a:latin typeface="ＭＳ 明朝" panose="02020609040205080304" pitchFamily="17" charset="-128"/>
                <a:ea typeface="ＭＳ 明朝" panose="02020609040205080304" pitchFamily="17" charset="-128"/>
                <a:cs typeface="+mj-cs"/>
              </a:rPr>
              <a:t>लक्षण देखिएको व्यक्तिको अनुपात</a:t>
            </a:r>
            <a:endParaRPr sz="900" b="1" kern="0" dirty="0">
              <a:latin typeface="ＭＳ 明朝" panose="02020609040205080304" pitchFamily="17" charset="-128"/>
              <a:ea typeface="ＭＳ 明朝" panose="02020609040205080304" pitchFamily="17" charset="-128"/>
              <a:cs typeface="+mj-cs"/>
            </a:endParaRPr>
          </a:p>
        </p:txBody>
      </p:sp>
      <p:sp>
        <p:nvSpPr>
          <p:cNvPr id="27" name="object 10">
            <a:extLst>
              <a:ext uri="{FF2B5EF4-FFF2-40B4-BE49-F238E27FC236}">
                <a16:creationId xmlns:a16="http://schemas.microsoft.com/office/drawing/2014/main" id="{DBB5035C-71CF-7544-AE4E-0D024F5102B2}"/>
              </a:ext>
            </a:extLst>
          </p:cNvPr>
          <p:cNvSpPr txBox="1"/>
          <p:nvPr/>
        </p:nvSpPr>
        <p:spPr>
          <a:xfrm>
            <a:off x="785447" y="8166100"/>
            <a:ext cx="5954441" cy="369332"/>
          </a:xfrm>
          <a:prstGeom prst="rect">
            <a:avLst/>
          </a:prstGeom>
        </p:spPr>
        <p:txBody>
          <a:bodyPr vert="horz" wrap="square" lIns="0" tIns="0" rIns="0" bIns="0" rtlCol="0">
            <a:spAutoFit/>
          </a:bodyPr>
          <a:lstStyle/>
          <a:p>
            <a:pPr marL="12700" rtl="0">
              <a:lnSpc>
                <a:spcPct val="100000"/>
              </a:lnSpc>
              <a:spcBef>
                <a:spcPts val="100"/>
              </a:spcBef>
            </a:pPr>
            <a:r>
              <a:rPr lang="ne-NP" sz="1200" kern="0" dirty="0">
                <a:solidFill>
                  <a:srgbClr val="E55927"/>
                </a:solidFill>
                <a:latin typeface="ＭＳ 明朝" panose="02020609040205080304" pitchFamily="17" charset="-128"/>
                <a:ea typeface="ＭＳ 明朝" panose="02020609040205080304" pitchFamily="17" charset="-128"/>
                <a:cs typeface="+mj-cs"/>
              </a:rPr>
              <a:t>Q.मैले युवा अवस्थाका केटाहरूको उमेर जति कम भयो त्यतिनै बढी खोप लगाएपछि </a:t>
            </a:r>
            <a:r>
              <a:rPr lang="ne-NP" sz="1200" kern="0" dirty="0" smtClean="0">
                <a:solidFill>
                  <a:srgbClr val="E55927"/>
                </a:solidFill>
                <a:latin typeface="ＭＳ 明朝" panose="02020609040205080304" pitchFamily="17" charset="-128"/>
                <a:ea typeface="ＭＳ 明朝" panose="02020609040205080304" pitchFamily="17" charset="-128"/>
                <a:cs typeface="+mj-cs"/>
              </a:rPr>
              <a:t>मायोकार्डाइटिस</a:t>
            </a:r>
            <a:r>
              <a:rPr lang="en-US" sz="1200" kern="0" dirty="0" smtClean="0">
                <a:solidFill>
                  <a:srgbClr val="E55927"/>
                </a:solidFill>
                <a:latin typeface="ＭＳ 明朝" panose="02020609040205080304" pitchFamily="17" charset="-128"/>
                <a:ea typeface="ＭＳ 明朝" panose="02020609040205080304" pitchFamily="17" charset="-128"/>
                <a:cs typeface="+mj-cs"/>
              </a:rPr>
              <a:t/>
            </a:r>
            <a:br>
              <a:rPr lang="en-US" sz="1200" kern="0" dirty="0" smtClean="0">
                <a:solidFill>
                  <a:srgbClr val="E55927"/>
                </a:solidFill>
                <a:latin typeface="ＭＳ 明朝" panose="02020609040205080304" pitchFamily="17" charset="-128"/>
                <a:ea typeface="ＭＳ 明朝" panose="02020609040205080304" pitchFamily="17" charset="-128"/>
                <a:cs typeface="+mj-cs"/>
              </a:rPr>
            </a:br>
            <a:r>
              <a:rPr lang="ja-JP" altLang="en-US" sz="1200" kern="0" dirty="0" smtClean="0">
                <a:solidFill>
                  <a:srgbClr val="E55927"/>
                </a:solidFill>
                <a:latin typeface="ＭＳ 明朝" panose="02020609040205080304" pitchFamily="17" charset="-128"/>
                <a:ea typeface="ＭＳ 明朝" panose="02020609040205080304" pitchFamily="17" charset="-128"/>
                <a:cs typeface="+mj-cs"/>
              </a:rPr>
              <a:t>  </a:t>
            </a:r>
            <a:r>
              <a:rPr lang="ne-NP" sz="1200" kern="0" dirty="0" smtClean="0">
                <a:solidFill>
                  <a:srgbClr val="E55927"/>
                </a:solidFill>
                <a:latin typeface="ＭＳ 明朝" panose="02020609040205080304" pitchFamily="17" charset="-128"/>
                <a:ea typeface="ＭＳ 明朝" panose="02020609040205080304" pitchFamily="17" charset="-128"/>
                <a:cs typeface="+mj-cs"/>
              </a:rPr>
              <a:t>हुने </a:t>
            </a:r>
            <a:r>
              <a:rPr lang="ne-NP" sz="1200" kern="0" dirty="0">
                <a:solidFill>
                  <a:srgbClr val="E55927"/>
                </a:solidFill>
                <a:latin typeface="ＭＳ 明朝" panose="02020609040205080304" pitchFamily="17" charset="-128"/>
                <a:ea typeface="ＭＳ 明朝" panose="02020609040205080304" pitchFamily="17" charset="-128"/>
                <a:cs typeface="+mj-cs"/>
              </a:rPr>
              <a:t>सम्भावना हुन्छ भनेर सुनेको छु। बालबालिकाहरूलाई पनि यस्तो हुन्छ?</a:t>
            </a:r>
            <a:endParaRPr sz="1200" kern="0" dirty="0">
              <a:latin typeface="ＭＳ 明朝" panose="02020609040205080304" pitchFamily="17" charset="-128"/>
              <a:ea typeface="ＭＳ 明朝" panose="02020609040205080304" pitchFamily="17" charset="-128"/>
              <a:cs typeface="+mj-cs"/>
            </a:endParaRPr>
          </a:p>
        </p:txBody>
      </p:sp>
      <p:sp>
        <p:nvSpPr>
          <p:cNvPr id="28" name="object 2">
            <a:extLst>
              <a:ext uri="{FF2B5EF4-FFF2-40B4-BE49-F238E27FC236}">
                <a16:creationId xmlns:a16="http://schemas.microsoft.com/office/drawing/2014/main" id="{B8E6F0D2-6DA9-9A4D-990A-585919F79A8F}"/>
              </a:ext>
            </a:extLst>
          </p:cNvPr>
          <p:cNvSpPr txBox="1"/>
          <p:nvPr/>
        </p:nvSpPr>
        <p:spPr>
          <a:xfrm>
            <a:off x="863797" y="2451100"/>
            <a:ext cx="5971482" cy="679673"/>
          </a:xfrm>
          <a:prstGeom prst="rect">
            <a:avLst/>
          </a:prstGeom>
        </p:spPr>
        <p:txBody>
          <a:bodyPr vert="horz" wrap="square" lIns="0" tIns="0" rIns="0" bIns="0" rtlCol="0">
            <a:spAutoFit/>
          </a:bodyPr>
          <a:lstStyle/>
          <a:p>
            <a:pPr marL="9525" rtl="0">
              <a:lnSpc>
                <a:spcPct val="100000"/>
              </a:lnSpc>
              <a:spcBef>
                <a:spcPts val="545"/>
              </a:spcBef>
              <a:buChar char="●"/>
              <a:tabLst>
                <a:tab pos="715963" algn="l"/>
              </a:tabLst>
            </a:pPr>
            <a:r>
              <a:rPr lang="ne-NP" sz="1000" kern="0" dirty="0">
                <a:solidFill>
                  <a:srgbClr val="221815"/>
                </a:solidFill>
                <a:latin typeface="ＭＳ 明朝" panose="02020609040205080304" pitchFamily="17" charset="-128"/>
                <a:ea typeface="ＭＳ 明朝" panose="02020609040205080304" pitchFamily="17" charset="-128"/>
                <a:cs typeface="+mj-cs"/>
              </a:rPr>
              <a:t>5 वर्षदेखि 11 वर्षसम्मका </a:t>
            </a:r>
            <a:r>
              <a:rPr lang="ne-NP" sz="1000" kern="0" dirty="0" smtClean="0">
                <a:solidFill>
                  <a:srgbClr val="221815"/>
                </a:solidFill>
                <a:latin typeface="ＭＳ 明朝" panose="02020609040205080304" pitchFamily="17" charset="-128"/>
                <a:ea typeface="ＭＳ 明朝" panose="02020609040205080304" pitchFamily="17" charset="-128"/>
                <a:cs typeface="+mj-cs"/>
              </a:rPr>
              <a:t>बालबालिकाहरू</a:t>
            </a:r>
            <a:endParaRPr lang="en-US" sz="1000" kern="0" dirty="0" smtClean="0">
              <a:solidFill>
                <a:srgbClr val="221815"/>
              </a:solidFill>
              <a:latin typeface="ＭＳ 明朝" panose="02020609040205080304" pitchFamily="17" charset="-128"/>
              <a:ea typeface="ＭＳ 明朝" panose="02020609040205080304" pitchFamily="17" charset="-128"/>
              <a:cs typeface="+mj-cs"/>
            </a:endParaRPr>
          </a:p>
          <a:p>
            <a:pPr marL="9525" rtl="0">
              <a:lnSpc>
                <a:spcPct val="100000"/>
              </a:lnSpc>
              <a:spcBef>
                <a:spcPts val="545"/>
              </a:spcBef>
              <a:buChar char="●"/>
              <a:tabLst>
                <a:tab pos="715963" algn="l"/>
              </a:tabLst>
            </a:pPr>
            <a:r>
              <a:rPr lang="ne-NP" sz="1000" kern="0" dirty="0" smtClean="0">
                <a:solidFill>
                  <a:srgbClr val="221815"/>
                </a:solidFill>
                <a:latin typeface="ＭＳ 明朝" panose="02020609040205080304" pitchFamily="17" charset="-128"/>
                <a:ea typeface="ＭＳ 明朝" panose="02020609040205080304" pitchFamily="17" charset="-128"/>
                <a:cs typeface="+mj-cs"/>
              </a:rPr>
              <a:t>विशेष </a:t>
            </a:r>
            <a:r>
              <a:rPr lang="ne-NP" sz="1000" kern="0" dirty="0">
                <a:solidFill>
                  <a:srgbClr val="221815"/>
                </a:solidFill>
                <a:latin typeface="ＭＳ 明朝" panose="02020609040205080304" pitchFamily="17" charset="-128"/>
                <a:ea typeface="ＭＳ 明朝" panose="02020609040205080304" pitchFamily="17" charset="-128"/>
                <a:cs typeface="+mj-cs"/>
              </a:rPr>
              <a:t>गरी दीर्घकालीन श्वासप्रश्वास प्रणालीको रोग, जन्मजात हुने मुटुको रोग </a:t>
            </a:r>
            <a:r>
              <a:rPr lang="ne-NP" sz="1000" kern="0" dirty="0" smtClean="0">
                <a:solidFill>
                  <a:srgbClr val="221815"/>
                </a:solidFill>
                <a:latin typeface="ＭＳ 明朝" panose="02020609040205080304" pitchFamily="17" charset="-128"/>
                <a:ea typeface="ＭＳ 明朝" panose="02020609040205080304" pitchFamily="17" charset="-128"/>
                <a:cs typeface="+mj-cs"/>
              </a:rPr>
              <a:t>जस्ता </a:t>
            </a:r>
            <a:r>
              <a:rPr lang="ne-NP" sz="1000" kern="0" dirty="0">
                <a:solidFill>
                  <a:srgbClr val="221815"/>
                </a:solidFill>
                <a:latin typeface="ＭＳ 明朝" panose="02020609040205080304" pitchFamily="17" charset="-128"/>
                <a:ea typeface="ＭＳ 明朝" panose="02020609040205080304" pitchFamily="17" charset="-128"/>
                <a:cs typeface="+mj-cs"/>
              </a:rPr>
              <a:t>उच्च जोखिमयुक्त अन्तर्निहित रोग</a:t>
            </a:r>
            <a:r>
              <a:rPr lang="ne-NP" sz="1000" kern="0" dirty="0" smtClean="0">
                <a:solidFill>
                  <a:srgbClr val="221815"/>
                </a:solidFill>
                <a:latin typeface="ＭＳ 明朝" panose="02020609040205080304" pitchFamily="17" charset="-128"/>
                <a:ea typeface="ＭＳ 明朝" panose="02020609040205080304" pitchFamily="17" charset="-128"/>
                <a:cs typeface="+mj-cs"/>
              </a:rPr>
              <a:t>(*)</a:t>
            </a:r>
            <a:r>
              <a:rPr lang="en-US" sz="1000" kern="0" dirty="0" smtClean="0">
                <a:solidFill>
                  <a:srgbClr val="221815"/>
                </a:solidFill>
                <a:latin typeface="ＭＳ 明朝" panose="02020609040205080304" pitchFamily="17" charset="-128"/>
                <a:ea typeface="ＭＳ 明朝" panose="02020609040205080304" pitchFamily="17" charset="-128"/>
                <a:cs typeface="+mj-cs"/>
              </a:rPr>
              <a:t/>
            </a:r>
            <a:br>
              <a:rPr lang="en-US" sz="1000" kern="0" dirty="0" smtClean="0">
                <a:solidFill>
                  <a:srgbClr val="221815"/>
                </a:solidFill>
                <a:latin typeface="ＭＳ 明朝" panose="02020609040205080304" pitchFamily="17" charset="-128"/>
                <a:ea typeface="ＭＳ 明朝" panose="02020609040205080304" pitchFamily="17" charset="-128"/>
                <a:cs typeface="+mj-cs"/>
              </a:rPr>
            </a:br>
            <a:r>
              <a:rPr lang="ja-JP" altLang="en-US" sz="1000" kern="0" dirty="0">
                <a:solidFill>
                  <a:srgbClr val="221815"/>
                </a:solidFill>
                <a:latin typeface="ＭＳ 明朝" panose="02020609040205080304" pitchFamily="17" charset="-128"/>
                <a:ea typeface="ＭＳ 明朝" panose="02020609040205080304" pitchFamily="17" charset="-128"/>
                <a:cs typeface="+mj-cs"/>
              </a:rPr>
              <a:t> </a:t>
            </a:r>
            <a:r>
              <a:rPr lang="ne-NP" sz="1000" kern="0" dirty="0" smtClean="0">
                <a:solidFill>
                  <a:srgbClr val="221815"/>
                </a:solidFill>
                <a:latin typeface="ＭＳ 明朝" panose="02020609040205080304" pitchFamily="17" charset="-128"/>
                <a:ea typeface="ＭＳ 明朝" panose="02020609040205080304" pitchFamily="17" charset="-128"/>
                <a:cs typeface="+mj-cs"/>
              </a:rPr>
              <a:t> </a:t>
            </a:r>
            <a:r>
              <a:rPr lang="ne-NP" sz="1000" kern="0" dirty="0">
                <a:solidFill>
                  <a:srgbClr val="221815"/>
                </a:solidFill>
                <a:latin typeface="ＭＳ 明朝" panose="02020609040205080304" pitchFamily="17" charset="-128"/>
                <a:ea typeface="ＭＳ 明朝" panose="02020609040205080304" pitchFamily="17" charset="-128"/>
                <a:cs typeface="+mj-cs"/>
              </a:rPr>
              <a:t>भएका बालबालिकाहरूको लागि </a:t>
            </a:r>
            <a:r>
              <a:rPr lang="ne-NP" sz="1000" kern="0" dirty="0" smtClean="0">
                <a:solidFill>
                  <a:srgbClr val="221815"/>
                </a:solidFill>
                <a:latin typeface="ＭＳ 明朝" panose="02020609040205080304" pitchFamily="17" charset="-128"/>
                <a:ea typeface="ＭＳ 明朝" panose="02020609040205080304" pitchFamily="17" charset="-128"/>
                <a:cs typeface="+mj-cs"/>
              </a:rPr>
              <a:t>यो खोप </a:t>
            </a:r>
            <a:r>
              <a:rPr lang="ne-NP" sz="1000" kern="0" dirty="0">
                <a:solidFill>
                  <a:srgbClr val="221815"/>
                </a:solidFill>
                <a:latin typeface="ＭＳ 明朝" panose="02020609040205080304" pitchFamily="17" charset="-128"/>
                <a:ea typeface="ＭＳ 明朝" panose="02020609040205080304" pitchFamily="17" charset="-128"/>
                <a:cs typeface="+mj-cs"/>
              </a:rPr>
              <a:t>लगाउन सिफारिस गरिएको छ। खोप लगाउनको लागि </a:t>
            </a:r>
            <a:r>
              <a:rPr lang="ne-NP" sz="1000" kern="0" dirty="0" smtClean="0">
                <a:solidFill>
                  <a:srgbClr val="221815"/>
                </a:solidFill>
                <a:latin typeface="ＭＳ 明朝" panose="02020609040205080304" pitchFamily="17" charset="-128"/>
                <a:ea typeface="ＭＳ 明朝" panose="02020609040205080304" pitchFamily="17" charset="-128"/>
                <a:cs typeface="+mj-cs"/>
              </a:rPr>
              <a:t>अग्रिम</a:t>
            </a:r>
            <a:r>
              <a:rPr lang="en-US" sz="1000" kern="0" dirty="0" smtClean="0">
                <a:solidFill>
                  <a:srgbClr val="221815"/>
                </a:solidFill>
                <a:latin typeface="ＭＳ 明朝" panose="02020609040205080304" pitchFamily="17" charset="-128"/>
                <a:ea typeface="ＭＳ 明朝" panose="02020609040205080304" pitchFamily="17" charset="-128"/>
                <a:cs typeface="+mj-cs"/>
              </a:rPr>
              <a:t/>
            </a:r>
            <a:br>
              <a:rPr lang="en-US" sz="1000" kern="0" dirty="0" smtClean="0">
                <a:solidFill>
                  <a:srgbClr val="221815"/>
                </a:solidFill>
                <a:latin typeface="ＭＳ 明朝" panose="02020609040205080304" pitchFamily="17" charset="-128"/>
                <a:ea typeface="ＭＳ 明朝" panose="02020609040205080304" pitchFamily="17" charset="-128"/>
                <a:cs typeface="+mj-cs"/>
              </a:rPr>
            </a:br>
            <a:r>
              <a:rPr lang="ne-NP" sz="1000" kern="0" dirty="0" smtClean="0">
                <a:solidFill>
                  <a:srgbClr val="221815"/>
                </a:solidFill>
                <a:latin typeface="ＭＳ 明朝" panose="02020609040205080304" pitchFamily="17" charset="-128"/>
                <a:ea typeface="ＭＳ 明朝" panose="02020609040205080304" pitchFamily="17" charset="-128"/>
                <a:cs typeface="+mj-cs"/>
              </a:rPr>
              <a:t> </a:t>
            </a:r>
            <a:r>
              <a:rPr lang="en-US" sz="1000" kern="0" dirty="0" smtClean="0">
                <a:solidFill>
                  <a:srgbClr val="221815"/>
                </a:solidFill>
                <a:latin typeface="ＭＳ 明朝" panose="02020609040205080304" pitchFamily="17" charset="-128"/>
                <a:ea typeface="ＭＳ 明朝" panose="02020609040205080304" pitchFamily="17" charset="-128"/>
                <a:cs typeface="+mj-cs"/>
              </a:rPr>
              <a:t> </a:t>
            </a:r>
            <a:r>
              <a:rPr lang="ne-NP" sz="1000" kern="0" dirty="0" smtClean="0">
                <a:solidFill>
                  <a:srgbClr val="221815"/>
                </a:solidFill>
                <a:latin typeface="ＭＳ 明朝" panose="02020609040205080304" pitchFamily="17" charset="-128"/>
                <a:ea typeface="ＭＳ 明朝" panose="02020609040205080304" pitchFamily="17" charset="-128"/>
                <a:cs typeface="+mj-cs"/>
              </a:rPr>
              <a:t>रूपमा </a:t>
            </a:r>
            <a:r>
              <a:rPr lang="ne-NP" sz="1000" kern="0" dirty="0">
                <a:solidFill>
                  <a:srgbClr val="221815"/>
                </a:solidFill>
                <a:latin typeface="ＭＳ 明朝" panose="02020609040205080304" pitchFamily="17" charset="-128"/>
                <a:ea typeface="ＭＳ 明朝" panose="02020609040205080304" pitchFamily="17" charset="-128"/>
                <a:cs typeface="+mj-cs"/>
              </a:rPr>
              <a:t>सधैँ </a:t>
            </a:r>
            <a:r>
              <a:rPr lang="ne-NP" sz="1000" kern="0" dirty="0" smtClean="0">
                <a:solidFill>
                  <a:srgbClr val="221815"/>
                </a:solidFill>
                <a:latin typeface="ＭＳ 明朝" panose="02020609040205080304" pitchFamily="17" charset="-128"/>
                <a:ea typeface="ＭＳ 明朝" panose="02020609040205080304" pitchFamily="17" charset="-128"/>
                <a:cs typeface="+mj-cs"/>
              </a:rPr>
              <a:t>देखाउने </a:t>
            </a:r>
            <a:r>
              <a:rPr lang="ne-NP" sz="1000" kern="0" dirty="0">
                <a:solidFill>
                  <a:srgbClr val="221815"/>
                </a:solidFill>
                <a:latin typeface="ＭＳ 明朝" panose="02020609040205080304" pitchFamily="17" charset="-128"/>
                <a:ea typeface="ＭＳ 明朝" panose="02020609040205080304" pitchFamily="17" charset="-128"/>
                <a:cs typeface="+mj-cs"/>
              </a:rPr>
              <a:t>गरेको चिकित्सक आदिसँग राम्ररी परामर्श गर्नुहोस्।</a:t>
            </a:r>
            <a:endParaRPr sz="1000" kern="0" dirty="0">
              <a:latin typeface="ＭＳ 明朝" panose="02020609040205080304" pitchFamily="17" charset="-128"/>
              <a:ea typeface="ＭＳ 明朝" panose="02020609040205080304" pitchFamily="17" charset="-128"/>
              <a:cs typeface="+mj-cs"/>
            </a:endParaRPr>
          </a:p>
        </p:txBody>
      </p:sp>
      <p:sp>
        <p:nvSpPr>
          <p:cNvPr id="29" name="object 2">
            <a:extLst>
              <a:ext uri="{FF2B5EF4-FFF2-40B4-BE49-F238E27FC236}">
                <a16:creationId xmlns:a16="http://schemas.microsoft.com/office/drawing/2014/main" id="{3EFE5460-E3A2-FC49-B0B6-7EBC0B84D628}"/>
              </a:ext>
            </a:extLst>
          </p:cNvPr>
          <p:cNvSpPr txBox="1"/>
          <p:nvPr/>
        </p:nvSpPr>
        <p:spPr>
          <a:xfrm>
            <a:off x="887696" y="618450"/>
            <a:ext cx="6308798" cy="806952"/>
          </a:xfrm>
          <a:prstGeom prst="rect">
            <a:avLst/>
          </a:prstGeom>
        </p:spPr>
        <p:txBody>
          <a:bodyPr vert="horz" wrap="square" lIns="0" tIns="0" rIns="0" bIns="0" rtlCol="0">
            <a:spAutoFit/>
          </a:bodyPr>
          <a:lstStyle/>
          <a:p>
            <a:pPr marL="9525" marR="577215" rtl="0">
              <a:lnSpc>
                <a:spcPct val="118100"/>
              </a:lnSpc>
              <a:spcBef>
                <a:spcPts val="590"/>
              </a:spcBef>
            </a:pPr>
            <a:r>
              <a:rPr lang="ne-NP" sz="1100" kern="0" dirty="0">
                <a:solidFill>
                  <a:srgbClr val="221815"/>
                </a:solidFill>
                <a:latin typeface="ＭＳ 明朝" panose="02020609040205080304" pitchFamily="17" charset="-128"/>
                <a:ea typeface="ＭＳ 明朝" panose="02020609040205080304" pitchFamily="17" charset="-128"/>
                <a:cs typeface="+mj-cs"/>
              </a:rPr>
              <a:t>5 वर्षदेखि 11 वर्षसम्मका बालबालिकाहरूले पनि नोभल कोरोना भाइरसको खोप लगाउन सक्ने भएका छन्। जापानमा नोभल कोरोना भाइरसबाट संक्रमित हुने कुल संख्यामा बालबालिकाको अनुपात बढ्दै गइरहेको छ।</a:t>
            </a:r>
            <a:endParaRPr sz="1100" kern="0" dirty="0">
              <a:latin typeface="ＭＳ 明朝" panose="02020609040205080304" pitchFamily="17" charset="-128"/>
              <a:ea typeface="ＭＳ 明朝" panose="02020609040205080304" pitchFamily="17" charset="-128"/>
              <a:cs typeface="+mj-cs"/>
            </a:endParaRPr>
          </a:p>
          <a:p>
            <a:pPr marL="9525" rtl="0">
              <a:lnSpc>
                <a:spcPct val="100000"/>
              </a:lnSpc>
              <a:spcBef>
                <a:spcPts val="285"/>
              </a:spcBef>
            </a:pPr>
            <a:r>
              <a:rPr lang="ne-NP" sz="1100" kern="0" dirty="0">
                <a:solidFill>
                  <a:srgbClr val="221815"/>
                </a:solidFill>
                <a:latin typeface="ＭＳ 明朝" panose="02020609040205080304" pitchFamily="17" charset="-128"/>
                <a:ea typeface="ＭＳ 明朝" panose="02020609040205080304" pitchFamily="17" charset="-128"/>
                <a:cs typeface="+mj-cs"/>
              </a:rPr>
              <a:t>यो जानकारीपत्र पढेर खोप लगाउने वा नलगाउने भन्नेबारे बालबालिकासँगै विचार गर्नुहोस्।</a:t>
            </a:r>
            <a:endParaRPr sz="1100" kern="0" dirty="0">
              <a:latin typeface="ＭＳ 明朝" panose="02020609040205080304" pitchFamily="17" charset="-128"/>
              <a:ea typeface="ＭＳ 明朝" panose="02020609040205080304" pitchFamily="17" charset="-128"/>
              <a:cs typeface="+mj-cs"/>
            </a:endParaRPr>
          </a:p>
        </p:txBody>
      </p:sp>
      <p:sp>
        <p:nvSpPr>
          <p:cNvPr id="31" name="object 2">
            <a:extLst>
              <a:ext uri="{FF2B5EF4-FFF2-40B4-BE49-F238E27FC236}">
                <a16:creationId xmlns:a16="http://schemas.microsoft.com/office/drawing/2014/main" id="{DD723231-5405-7542-8272-46D433ABBF6C}"/>
              </a:ext>
            </a:extLst>
          </p:cNvPr>
          <p:cNvSpPr txBox="1"/>
          <p:nvPr/>
        </p:nvSpPr>
        <p:spPr>
          <a:xfrm>
            <a:off x="819030" y="1612900"/>
            <a:ext cx="6464420" cy="363176"/>
          </a:xfrm>
          <a:prstGeom prst="rect">
            <a:avLst/>
          </a:prstGeom>
        </p:spPr>
        <p:txBody>
          <a:bodyPr vert="horz" wrap="square" lIns="0" tIns="0" rIns="0" bIns="0" rtlCol="0">
            <a:spAutoFit/>
          </a:bodyPr>
          <a:lstStyle/>
          <a:p>
            <a:pPr marL="9525" marR="1601470">
              <a:lnSpc>
                <a:spcPct val="118100"/>
              </a:lnSpc>
              <a:spcBef>
                <a:spcPts val="350"/>
              </a:spcBef>
            </a:pPr>
            <a:r>
              <a:rPr lang="ne-NP" sz="1000" kern="0" dirty="0">
                <a:solidFill>
                  <a:srgbClr val="221815"/>
                </a:solidFill>
                <a:latin typeface="ＭＳ 明朝" panose="02020609040205080304" pitchFamily="17" charset="-128"/>
                <a:ea typeface="ＭＳ 明朝" panose="02020609040205080304" pitchFamily="17" charset="-128"/>
                <a:cs typeface="+mj-cs"/>
              </a:rPr>
              <a:t>फाइजर कम्पनीको 5～11 वर्षको लागि बनाइएको खोप प्रयोग गरिनेछ। बालबालिकाको </a:t>
            </a:r>
            <a:r>
              <a:rPr lang="ne-NP" sz="1000" kern="0" dirty="0" smtClean="0">
                <a:solidFill>
                  <a:srgbClr val="221815"/>
                </a:solidFill>
                <a:latin typeface="ＭＳ 明朝" panose="02020609040205080304" pitchFamily="17" charset="-128"/>
                <a:ea typeface="ＭＳ 明朝" panose="02020609040205080304" pitchFamily="17" charset="-128"/>
                <a:cs typeface="+mj-cs"/>
              </a:rPr>
              <a:t>लागि                                                    </a:t>
            </a:r>
            <a:r>
              <a:rPr lang="ne-NP" altLang="ja-JP" sz="1000" kern="0" dirty="0" smtClean="0">
                <a:solidFill>
                  <a:srgbClr val="221815"/>
                </a:solidFill>
                <a:latin typeface="ＭＳ 明朝" panose="02020609040205080304" pitchFamily="17" charset="-128"/>
                <a:ea typeface="ＭＳ 明朝" panose="02020609040205080304" pitchFamily="17" charset="-128"/>
              </a:rPr>
              <a:t>बनाइएको खोप हो (*)।</a:t>
            </a:r>
            <a:r>
              <a:rPr lang="ne-NP" sz="1000" kern="0" dirty="0" smtClean="0">
                <a:solidFill>
                  <a:srgbClr val="221815"/>
                </a:solidFill>
                <a:latin typeface="ＭＳ 明朝" panose="02020609040205080304" pitchFamily="17" charset="-128"/>
                <a:ea typeface="ＭＳ 明朝" panose="02020609040205080304" pitchFamily="17" charset="-128"/>
                <a:cs typeface="+mj-cs"/>
              </a:rPr>
              <a:t> सामान्यतया </a:t>
            </a:r>
            <a:r>
              <a:rPr lang="ne-NP" sz="1000" b="1" kern="0" dirty="0">
                <a:solidFill>
                  <a:srgbClr val="221815"/>
                </a:solidFill>
                <a:latin typeface="ＭＳ 明朝" panose="02020609040205080304" pitchFamily="17" charset="-128"/>
                <a:ea typeface="ＭＳ 明朝" panose="02020609040205080304" pitchFamily="17" charset="-128"/>
                <a:cs typeface="+mj-cs"/>
              </a:rPr>
              <a:t>3 हप्ताको अन्तराल</a:t>
            </a:r>
            <a:r>
              <a:rPr lang="ne-NP" sz="1000" kern="0" dirty="0">
                <a:solidFill>
                  <a:srgbClr val="221815"/>
                </a:solidFill>
                <a:latin typeface="ＭＳ 明朝" panose="02020609040205080304" pitchFamily="17" charset="-128"/>
                <a:ea typeface="ＭＳ 明朝" panose="02020609040205080304" pitchFamily="17" charset="-128"/>
                <a:cs typeface="+mj-cs"/>
              </a:rPr>
              <a:t>मा, जम्मा </a:t>
            </a:r>
            <a:r>
              <a:rPr lang="ne-NP" sz="1000" b="1" kern="0" dirty="0">
                <a:solidFill>
                  <a:srgbClr val="221815"/>
                </a:solidFill>
                <a:latin typeface="ＭＳ 明朝" panose="02020609040205080304" pitchFamily="17" charset="-128"/>
                <a:ea typeface="ＭＳ 明朝" panose="02020609040205080304" pitchFamily="17" charset="-128"/>
                <a:cs typeface="+mj-cs"/>
              </a:rPr>
              <a:t>2 पटक </a:t>
            </a:r>
            <a:r>
              <a:rPr lang="ne-NP" sz="1000" b="1" kern="0" dirty="0" smtClean="0">
                <a:solidFill>
                  <a:srgbClr val="221815"/>
                </a:solidFill>
                <a:latin typeface="ＭＳ 明朝" panose="02020609040205080304" pitchFamily="17" charset="-128"/>
                <a:ea typeface="ＭＳ 明朝" panose="02020609040205080304" pitchFamily="17" charset="-128"/>
                <a:cs typeface="+mj-cs"/>
              </a:rPr>
              <a:t>खोप </a:t>
            </a:r>
            <a:r>
              <a:rPr lang="ne-NP" sz="1000" kern="0" dirty="0" smtClean="0">
                <a:solidFill>
                  <a:srgbClr val="221815"/>
                </a:solidFill>
                <a:latin typeface="ＭＳ 明朝" panose="02020609040205080304" pitchFamily="17" charset="-128"/>
                <a:ea typeface="ＭＳ 明朝" panose="02020609040205080304" pitchFamily="17" charset="-128"/>
                <a:cs typeface="+mj-cs"/>
              </a:rPr>
              <a:t>लगाइने छ </a:t>
            </a:r>
            <a:r>
              <a:rPr lang="ne-NP" altLang="ja-JP" sz="1000" kern="0" dirty="0">
                <a:solidFill>
                  <a:srgbClr val="221815"/>
                </a:solidFill>
                <a:latin typeface="ＭＳ 明朝" panose="02020609040205080304" pitchFamily="17" charset="-128"/>
                <a:ea typeface="ＭＳ 明朝" panose="02020609040205080304" pitchFamily="17" charset="-128"/>
              </a:rPr>
              <a:t>।</a:t>
            </a:r>
            <a:r>
              <a:rPr lang="ne-NP" sz="1000" kern="0" dirty="0" smtClean="0">
                <a:solidFill>
                  <a:srgbClr val="221815"/>
                </a:solidFill>
                <a:latin typeface="ＭＳ 明朝" panose="02020609040205080304" pitchFamily="17" charset="-128"/>
                <a:ea typeface="ＭＳ 明朝" panose="02020609040205080304" pitchFamily="17" charset="-128"/>
                <a:cs typeface="+mj-cs"/>
              </a:rPr>
              <a:t>                                             </a:t>
            </a:r>
            <a:r>
              <a:rPr lang="ne-NP" sz="1000" b="1" kern="0" dirty="0" smtClean="0">
                <a:solidFill>
                  <a:srgbClr val="221815"/>
                </a:solidFill>
                <a:latin typeface="ＭＳ 明朝" panose="02020609040205080304" pitchFamily="17" charset="-128"/>
                <a:ea typeface="ＭＳ 明朝" panose="02020609040205080304" pitchFamily="17" charset="-128"/>
                <a:cs typeface="+mj-cs"/>
              </a:rPr>
              <a:t>  </a:t>
            </a:r>
            <a:r>
              <a:rPr lang="ne-NP" sz="1000" kern="0" dirty="0" smtClean="0">
                <a:solidFill>
                  <a:srgbClr val="221815"/>
                </a:solidFill>
                <a:latin typeface="ＭＳ 明朝" panose="02020609040205080304" pitchFamily="17" charset="-128"/>
                <a:ea typeface="ＭＳ 明朝" panose="02020609040205080304" pitchFamily="17" charset="-128"/>
              </a:rPr>
              <a:t>       </a:t>
            </a:r>
            <a:r>
              <a:rPr lang="ne-NP" sz="1000" b="1" kern="0" dirty="0" smtClean="0">
                <a:solidFill>
                  <a:srgbClr val="221815"/>
                </a:solidFill>
                <a:latin typeface="ＭＳ 明朝" panose="02020609040205080304" pitchFamily="17" charset="-128"/>
                <a:ea typeface="ＭＳ 明朝" panose="02020609040205080304" pitchFamily="17" charset="-128"/>
                <a:cs typeface="+mj-cs"/>
              </a:rPr>
              <a:t>                                                 </a:t>
            </a:r>
            <a:endParaRPr sz="1000" kern="0" dirty="0">
              <a:latin typeface="ＭＳ 明朝" panose="02020609040205080304" pitchFamily="17" charset="-128"/>
              <a:ea typeface="ＭＳ 明朝" panose="02020609040205080304" pitchFamily="17" charset="-128"/>
              <a:cs typeface="+mj-cs"/>
            </a:endParaRPr>
          </a:p>
        </p:txBody>
      </p:sp>
      <p:sp>
        <p:nvSpPr>
          <p:cNvPr id="32" name="object 2">
            <a:extLst>
              <a:ext uri="{FF2B5EF4-FFF2-40B4-BE49-F238E27FC236}">
                <a16:creationId xmlns:a16="http://schemas.microsoft.com/office/drawing/2014/main" id="{DA936D7B-EC48-E249-9FC3-75DCAABF547A}"/>
              </a:ext>
            </a:extLst>
          </p:cNvPr>
          <p:cNvSpPr txBox="1"/>
          <p:nvPr/>
        </p:nvSpPr>
        <p:spPr>
          <a:xfrm>
            <a:off x="826125" y="1981988"/>
            <a:ext cx="6322714" cy="123111"/>
          </a:xfrm>
          <a:prstGeom prst="rect">
            <a:avLst/>
          </a:prstGeom>
        </p:spPr>
        <p:txBody>
          <a:bodyPr vert="horz" wrap="square" lIns="0" tIns="0" rIns="0" bIns="0" rtlCol="0">
            <a:spAutoFit/>
          </a:bodyPr>
          <a:lstStyle/>
          <a:p>
            <a:pPr marL="9525" rtl="0">
              <a:lnSpc>
                <a:spcPct val="100000"/>
              </a:lnSpc>
              <a:spcBef>
                <a:spcPts val="470"/>
              </a:spcBef>
            </a:pPr>
            <a:r>
              <a:rPr lang="ne-NP" sz="800" kern="0" dirty="0" smtClean="0">
                <a:solidFill>
                  <a:srgbClr val="221815"/>
                </a:solidFill>
                <a:latin typeface="ＭＳ 明朝" panose="02020609040205080304" pitchFamily="17" charset="-128"/>
                <a:ea typeface="ＭＳ 明朝" panose="02020609040205080304" pitchFamily="17" charset="-128"/>
                <a:cs typeface="+mj-cs"/>
              </a:rPr>
              <a:t>(*) फाइजर कम्पनीको </a:t>
            </a:r>
            <a:r>
              <a:rPr lang="ne-NP" sz="800" kern="0" dirty="0">
                <a:solidFill>
                  <a:srgbClr val="221815"/>
                </a:solidFill>
                <a:latin typeface="ＭＳ 明朝" panose="02020609040205080304" pitchFamily="17" charset="-128"/>
                <a:ea typeface="ＭＳ 明朝" panose="02020609040205080304" pitchFamily="17" charset="-128"/>
                <a:cs typeface="+mj-cs"/>
              </a:rPr>
              <a:t>12 वर्ष वा सोभन्दा बढीको खोपको तुलनामा यसमा सक्रिय पदार्थ 1/3 रहेको छ।</a:t>
            </a:r>
            <a:endParaRPr sz="800" kern="0" dirty="0">
              <a:latin typeface="ＭＳ 明朝" panose="02020609040205080304" pitchFamily="17" charset="-128"/>
              <a:ea typeface="ＭＳ 明朝" panose="02020609040205080304" pitchFamily="17" charset="-128"/>
              <a:cs typeface="+mj-cs"/>
            </a:endParaRPr>
          </a:p>
        </p:txBody>
      </p:sp>
      <p:sp>
        <p:nvSpPr>
          <p:cNvPr id="33" name="object 2">
            <a:extLst>
              <a:ext uri="{FF2B5EF4-FFF2-40B4-BE49-F238E27FC236}">
                <a16:creationId xmlns:a16="http://schemas.microsoft.com/office/drawing/2014/main" id="{71F1F63C-4629-824E-92A4-3E25965C9B34}"/>
              </a:ext>
            </a:extLst>
          </p:cNvPr>
          <p:cNvSpPr txBox="1"/>
          <p:nvPr/>
        </p:nvSpPr>
        <p:spPr>
          <a:xfrm>
            <a:off x="772954" y="2222500"/>
            <a:ext cx="2776695" cy="184666"/>
          </a:xfrm>
          <a:prstGeom prst="rect">
            <a:avLst/>
          </a:prstGeom>
        </p:spPr>
        <p:txBody>
          <a:bodyPr vert="horz" wrap="square" lIns="0" tIns="0" rIns="0" bIns="0" rtlCol="0">
            <a:spAutoFit/>
          </a:bodyPr>
          <a:lstStyle/>
          <a:p>
            <a:pPr marL="9525" rtl="0">
              <a:lnSpc>
                <a:spcPct val="100000"/>
              </a:lnSpc>
              <a:spcBef>
                <a:spcPts val="905"/>
              </a:spcBef>
            </a:pPr>
            <a:r>
              <a:rPr lang="ne-NP" sz="1200" kern="0" dirty="0">
                <a:solidFill>
                  <a:srgbClr val="E55927"/>
                </a:solidFill>
                <a:latin typeface="ＭＳ 明朝" panose="02020609040205080304" pitchFamily="17" charset="-128"/>
                <a:ea typeface="ＭＳ 明朝" panose="02020609040205080304" pitchFamily="17" charset="-128"/>
                <a:cs typeface="+mj-cs"/>
              </a:rPr>
              <a:t>◎यो खोपको दायरामा पर्ने व्यक्तिहरू</a:t>
            </a:r>
            <a:endParaRPr sz="1200" kern="0" dirty="0">
              <a:latin typeface="ＭＳ 明朝" panose="02020609040205080304" pitchFamily="17" charset="-128"/>
              <a:ea typeface="ＭＳ 明朝" panose="02020609040205080304" pitchFamily="17" charset="-128"/>
              <a:cs typeface="+mj-cs"/>
            </a:endParaRPr>
          </a:p>
        </p:txBody>
      </p:sp>
      <p:sp>
        <p:nvSpPr>
          <p:cNvPr id="34" name="object 2">
            <a:extLst>
              <a:ext uri="{FF2B5EF4-FFF2-40B4-BE49-F238E27FC236}">
                <a16:creationId xmlns:a16="http://schemas.microsoft.com/office/drawing/2014/main" id="{F1FF40C3-FCAB-D747-80CF-49026A901103}"/>
              </a:ext>
            </a:extLst>
          </p:cNvPr>
          <p:cNvSpPr txBox="1"/>
          <p:nvPr/>
        </p:nvSpPr>
        <p:spPr>
          <a:xfrm>
            <a:off x="942203" y="3136900"/>
            <a:ext cx="5744149" cy="290592"/>
          </a:xfrm>
          <a:prstGeom prst="rect">
            <a:avLst/>
          </a:prstGeom>
        </p:spPr>
        <p:txBody>
          <a:bodyPr vert="horz" wrap="square" lIns="0" tIns="0" rIns="0" bIns="0" rtlCol="0">
            <a:spAutoFit/>
          </a:bodyPr>
          <a:lstStyle/>
          <a:p>
            <a:pPr marL="269875" marR="840105" indent="-269875">
              <a:lnSpc>
                <a:spcPct val="118100"/>
              </a:lnSpc>
              <a:spcBef>
                <a:spcPts val="345"/>
              </a:spcBef>
            </a:pPr>
            <a:r>
              <a:rPr lang="ne-NP" sz="800" kern="0" dirty="0">
                <a:solidFill>
                  <a:srgbClr val="221815"/>
                </a:solidFill>
                <a:latin typeface="ＭＳ 明朝" panose="02020609040205080304" pitchFamily="17" charset="-128"/>
                <a:ea typeface="ＭＳ 明朝" panose="02020609040205080304" pitchFamily="17" charset="-128"/>
                <a:cs typeface="+mj-cs"/>
              </a:rPr>
              <a:t>(*)जापान बाल चिकित्सा समाजले </a:t>
            </a:r>
            <a:r>
              <a:rPr lang="ne-NP" sz="800" kern="0" dirty="0" smtClean="0">
                <a:solidFill>
                  <a:srgbClr val="221815"/>
                </a:solidFill>
                <a:latin typeface="ＭＳ 明朝" panose="02020609040205080304" pitchFamily="17" charset="-128"/>
                <a:ea typeface="ＭＳ 明朝" panose="02020609040205080304" pitchFamily="17" charset="-128"/>
                <a:cs typeface="+mj-cs"/>
              </a:rPr>
              <a:t>नोभल </a:t>
            </a:r>
            <a:r>
              <a:rPr lang="ne-NP" sz="800" kern="0" dirty="0">
                <a:solidFill>
                  <a:srgbClr val="221815"/>
                </a:solidFill>
                <a:latin typeface="ＭＳ 明朝" panose="02020609040205080304" pitchFamily="17" charset="-128"/>
                <a:ea typeface="ＭＳ 明朝" panose="02020609040205080304" pitchFamily="17" charset="-128"/>
                <a:cs typeface="+mj-cs"/>
              </a:rPr>
              <a:t>कोरोना भाइरसको </a:t>
            </a:r>
            <a:r>
              <a:rPr lang="ne-NP" altLang="ja-JP" sz="800" kern="0" dirty="0" smtClean="0">
                <a:solidFill>
                  <a:srgbClr val="221815"/>
                </a:solidFill>
                <a:latin typeface="ＭＳ 明朝" panose="02020609040205080304" pitchFamily="17" charset="-128"/>
                <a:ea typeface="ＭＳ 明朝" panose="02020609040205080304" pitchFamily="17" charset="-128"/>
              </a:rPr>
              <a:t>संक्रामण बाट </a:t>
            </a:r>
            <a:r>
              <a:rPr lang="ne-NP" sz="800" kern="0" dirty="0" smtClean="0">
                <a:solidFill>
                  <a:srgbClr val="221815"/>
                </a:solidFill>
                <a:latin typeface="ＭＳ 明朝" panose="02020609040205080304" pitchFamily="17" charset="-128"/>
                <a:ea typeface="ＭＳ 明朝" panose="02020609040205080304" pitchFamily="17" charset="-128"/>
                <a:cs typeface="+mj-cs"/>
              </a:rPr>
              <a:t>गम्भीर </a:t>
            </a:r>
            <a:r>
              <a:rPr lang="ne-NP" sz="800" kern="0" dirty="0">
                <a:solidFill>
                  <a:srgbClr val="221815"/>
                </a:solidFill>
                <a:latin typeface="ＭＳ 明朝" panose="02020609040205080304" pitchFamily="17" charset="-128"/>
                <a:ea typeface="ＭＳ 明朝" panose="02020609040205080304" pitchFamily="17" charset="-128"/>
                <a:cs typeface="+mj-cs"/>
              </a:rPr>
              <a:t>हुने उच्च जोखिमयुक्त रोगहरूको </a:t>
            </a:r>
            <a:r>
              <a:rPr lang="ne-NP" sz="800" kern="0" dirty="0" smtClean="0">
                <a:solidFill>
                  <a:srgbClr val="221815"/>
                </a:solidFill>
                <a:latin typeface="ＭＳ 明朝" panose="02020609040205080304" pitchFamily="17" charset="-128"/>
                <a:ea typeface="ＭＳ 明朝" panose="02020609040205080304" pitchFamily="17" charset="-128"/>
                <a:cs typeface="+mj-cs"/>
              </a:rPr>
              <a:t>सूची </a:t>
            </a:r>
            <a:r>
              <a:rPr lang="ne-NP" sz="800" kern="0" dirty="0">
                <a:solidFill>
                  <a:srgbClr val="221815"/>
                </a:solidFill>
                <a:latin typeface="ＭＳ 明朝" panose="02020609040205080304" pitchFamily="17" charset="-128"/>
                <a:ea typeface="ＭＳ 明朝" panose="02020609040205080304" pitchFamily="17" charset="-128"/>
                <a:cs typeface="+mj-cs"/>
              </a:rPr>
              <a:t>प्रकाशन गरेको </a:t>
            </a:r>
            <a:r>
              <a:rPr lang="ne-NP" sz="800" kern="0" dirty="0" smtClean="0">
                <a:solidFill>
                  <a:srgbClr val="221815"/>
                </a:solidFill>
                <a:latin typeface="ＭＳ 明朝" panose="02020609040205080304" pitchFamily="17" charset="-128"/>
                <a:ea typeface="ＭＳ 明朝" panose="02020609040205080304" pitchFamily="17" charset="-128"/>
                <a:cs typeface="+mj-cs"/>
              </a:rPr>
              <a:t>छ । </a:t>
            </a:r>
            <a:r>
              <a:rPr lang="ne-NP" sz="800" kern="0" dirty="0">
                <a:solidFill>
                  <a:srgbClr val="221815"/>
                </a:solidFill>
                <a:latin typeface="ＭＳ 明朝" panose="02020609040205080304" pitchFamily="17" charset="-128"/>
                <a:ea typeface="ＭＳ 明朝" panose="02020609040205080304" pitchFamily="17" charset="-128"/>
                <a:cs typeface="+mj-cs"/>
              </a:rPr>
              <a:t>जापान बाल चिकित्सा समाज "नोभल कोरोना भाइरससँग सम्बन्धित जानकारी" </a:t>
            </a:r>
            <a:endParaRPr sz="800" kern="0" dirty="0">
              <a:latin typeface="ＭＳ 明朝" panose="02020609040205080304" pitchFamily="17" charset="-128"/>
              <a:ea typeface="ＭＳ 明朝" panose="02020609040205080304" pitchFamily="17" charset="-128"/>
              <a:cs typeface="+mj-cs"/>
            </a:endParaRPr>
          </a:p>
        </p:txBody>
      </p:sp>
      <p:sp>
        <p:nvSpPr>
          <p:cNvPr id="35" name="object 2">
            <a:extLst>
              <a:ext uri="{FF2B5EF4-FFF2-40B4-BE49-F238E27FC236}">
                <a16:creationId xmlns:a16="http://schemas.microsoft.com/office/drawing/2014/main" id="{34453545-338E-7047-821F-1A9853C10BCE}"/>
              </a:ext>
            </a:extLst>
          </p:cNvPr>
          <p:cNvSpPr txBox="1"/>
          <p:nvPr/>
        </p:nvSpPr>
        <p:spPr>
          <a:xfrm>
            <a:off x="770458" y="4279900"/>
            <a:ext cx="6018201" cy="161583"/>
          </a:xfrm>
          <a:prstGeom prst="rect">
            <a:avLst/>
          </a:prstGeom>
        </p:spPr>
        <p:txBody>
          <a:bodyPr vert="horz" wrap="square" lIns="0" tIns="0" rIns="0" bIns="0" rtlCol="0">
            <a:spAutoFit/>
          </a:bodyPr>
          <a:lstStyle/>
          <a:p>
            <a:pPr marL="4763" rtl="0">
              <a:lnSpc>
                <a:spcPct val="100000"/>
              </a:lnSpc>
              <a:spcBef>
                <a:spcPts val="735"/>
              </a:spcBef>
            </a:pPr>
            <a:r>
              <a:rPr lang="ne-NP" sz="1050" kern="0" dirty="0">
                <a:solidFill>
                  <a:srgbClr val="221815"/>
                </a:solidFill>
                <a:latin typeface="ＭＳ 明朝" panose="02020609040205080304" pitchFamily="17" charset="-128"/>
                <a:ea typeface="ＭＳ 明朝" panose="02020609040205080304" pitchFamily="17" charset="-128"/>
                <a:cs typeface="+mj-cs"/>
              </a:rPr>
              <a:t>A.नोभल कोरोना भाइरसको खोप लगाएपछि नोभल कोरोना भाइरसबाट संक्रमण भए तापनि हतपत लक्षण देखिँदैन।</a:t>
            </a:r>
            <a:endParaRPr sz="1050" kern="0" dirty="0">
              <a:latin typeface="ＭＳ 明朝" panose="02020609040205080304" pitchFamily="17" charset="-128"/>
              <a:ea typeface="ＭＳ 明朝" panose="02020609040205080304" pitchFamily="17" charset="-128"/>
              <a:cs typeface="+mj-cs"/>
            </a:endParaRPr>
          </a:p>
        </p:txBody>
      </p:sp>
      <p:sp>
        <p:nvSpPr>
          <p:cNvPr id="36" name="object 2">
            <a:extLst>
              <a:ext uri="{FF2B5EF4-FFF2-40B4-BE49-F238E27FC236}">
                <a16:creationId xmlns:a16="http://schemas.microsoft.com/office/drawing/2014/main" id="{1499338A-1738-7C40-9ABE-CF2218A9E6B8}"/>
              </a:ext>
            </a:extLst>
          </p:cNvPr>
          <p:cNvSpPr txBox="1"/>
          <p:nvPr/>
        </p:nvSpPr>
        <p:spPr>
          <a:xfrm>
            <a:off x="1015047" y="3456434"/>
            <a:ext cx="6440805" cy="137666"/>
          </a:xfrm>
          <a:prstGeom prst="rect">
            <a:avLst/>
          </a:prstGeom>
        </p:spPr>
        <p:txBody>
          <a:bodyPr vert="horz" wrap="square" lIns="0" tIns="0" rIns="0" bIns="0" rtlCol="0">
            <a:spAutoFit/>
          </a:bodyPr>
          <a:lstStyle/>
          <a:p>
            <a:pPr marL="9525" marR="840105" rtl="0">
              <a:lnSpc>
                <a:spcPct val="118100"/>
              </a:lnSpc>
              <a:spcBef>
                <a:spcPts val="345"/>
              </a:spcBef>
            </a:pPr>
            <a:r>
              <a:rPr lang="ne-NP" sz="800" kern="0" dirty="0">
                <a:solidFill>
                  <a:srgbClr val="221815"/>
                </a:solidFill>
                <a:latin typeface="ＭＳ 明朝" panose="02020609040205080304" pitchFamily="17" charset="-128"/>
                <a:ea typeface="ＭＳ 明朝" panose="02020609040205080304" pitchFamily="17" charset="-128"/>
                <a:cs typeface="+mj-cs"/>
              </a:rPr>
              <a:t>URL: </a:t>
            </a:r>
            <a:r>
              <a:rPr lang="ne-NP" sz="800" u="sng" kern="0" dirty="0">
                <a:solidFill>
                  <a:srgbClr val="221815"/>
                </a:solidFill>
                <a:latin typeface="ＭＳ 明朝" panose="02020609040205080304" pitchFamily="17" charset="-128"/>
                <a:ea typeface="ＭＳ 明朝" panose="02020609040205080304" pitchFamily="17" charset="-128"/>
                <a:cs typeface="+mj-cs"/>
                <a:hlinkClick r:id="rId2"/>
              </a:rPr>
              <a:t>https://www.jpeds.or.jp/modules/activity/index.php?content_id=3</a:t>
            </a:r>
            <a:r>
              <a:rPr lang="ne-NP" sz="800" u="sng" kern="0" dirty="0">
                <a:solidFill>
                  <a:srgbClr val="221815"/>
                </a:solidFill>
                <a:latin typeface="ＭＳ 明朝" panose="02020609040205080304" pitchFamily="17" charset="-128"/>
                <a:ea typeface="ＭＳ 明朝" panose="02020609040205080304" pitchFamily="17" charset="-128"/>
                <a:cs typeface="+mj-cs"/>
              </a:rPr>
              <a:t>33</a:t>
            </a:r>
            <a:endParaRPr sz="800" u="sng" kern="0" dirty="0">
              <a:latin typeface="ＭＳ 明朝" panose="02020609040205080304" pitchFamily="17" charset="-128"/>
              <a:ea typeface="ＭＳ 明朝" panose="02020609040205080304" pitchFamily="17" charset="-128"/>
              <a:cs typeface="+mj-cs"/>
            </a:endParaRPr>
          </a:p>
        </p:txBody>
      </p:sp>
      <p:sp>
        <p:nvSpPr>
          <p:cNvPr id="37" name="object 2">
            <a:extLst>
              <a:ext uri="{FF2B5EF4-FFF2-40B4-BE49-F238E27FC236}">
                <a16:creationId xmlns:a16="http://schemas.microsoft.com/office/drawing/2014/main" id="{72D444E7-C447-DB4E-BDD7-BFA0E73E06EE}"/>
              </a:ext>
            </a:extLst>
          </p:cNvPr>
          <p:cNvSpPr txBox="1"/>
          <p:nvPr/>
        </p:nvSpPr>
        <p:spPr>
          <a:xfrm>
            <a:off x="1938356" y="3719538"/>
            <a:ext cx="3558498" cy="246221"/>
          </a:xfrm>
          <a:prstGeom prst="rect">
            <a:avLst/>
          </a:prstGeom>
        </p:spPr>
        <p:txBody>
          <a:bodyPr vert="horz" wrap="square" lIns="0" tIns="0" rIns="0" bIns="0" rtlCol="0">
            <a:spAutoFit/>
          </a:bodyPr>
          <a:lstStyle/>
          <a:p>
            <a:pPr marL="4763" algn="ctr" rtl="0">
              <a:lnSpc>
                <a:spcPct val="100000"/>
              </a:lnSpc>
            </a:pPr>
            <a:r>
              <a:rPr sz="1600" dirty="0" err="1">
                <a:cs typeface="+mj-cs"/>
              </a:rPr>
              <a:t>नोभल</a:t>
            </a:r>
            <a:r>
              <a:rPr sz="1600" dirty="0">
                <a:cs typeface="+mj-cs"/>
              </a:rPr>
              <a:t> </a:t>
            </a:r>
            <a:r>
              <a:rPr sz="1600" dirty="0" err="1">
                <a:cs typeface="+mj-cs"/>
              </a:rPr>
              <a:t>कोरोना</a:t>
            </a:r>
            <a:r>
              <a:rPr sz="1600" dirty="0">
                <a:cs typeface="+mj-cs"/>
              </a:rPr>
              <a:t> </a:t>
            </a:r>
            <a:r>
              <a:rPr sz="1600" dirty="0" err="1">
                <a:cs typeface="+mj-cs"/>
              </a:rPr>
              <a:t>भाइरसको</a:t>
            </a:r>
            <a:r>
              <a:rPr sz="1600" dirty="0">
                <a:cs typeface="+mj-cs"/>
              </a:rPr>
              <a:t> </a:t>
            </a:r>
            <a:r>
              <a:rPr sz="1600" dirty="0" err="1">
                <a:cs typeface="+mj-cs"/>
              </a:rPr>
              <a:t>खोपको</a:t>
            </a:r>
            <a:r>
              <a:rPr sz="1600" dirty="0">
                <a:cs typeface="+mj-cs"/>
              </a:rPr>
              <a:t> </a:t>
            </a:r>
            <a:r>
              <a:rPr sz="1600" dirty="0" err="1">
                <a:solidFill>
                  <a:srgbClr val="E55927"/>
                </a:solidFill>
                <a:cs typeface="+mj-cs"/>
              </a:rPr>
              <a:t>प्रभाव</a:t>
            </a:r>
            <a:endParaRPr sz="2000" kern="0" baseline="1851" dirty="0">
              <a:solidFill>
                <a:srgbClr val="E55927"/>
              </a:solidFill>
              <a:latin typeface="ＭＳ 明朝" panose="02020609040205080304" pitchFamily="17" charset="-128"/>
              <a:ea typeface="ＭＳ 明朝" panose="02020609040205080304" pitchFamily="17" charset="-128"/>
              <a:cs typeface="+mj-cs"/>
            </a:endParaRPr>
          </a:p>
        </p:txBody>
      </p:sp>
      <p:sp>
        <p:nvSpPr>
          <p:cNvPr id="38" name="object 2">
            <a:extLst>
              <a:ext uri="{FF2B5EF4-FFF2-40B4-BE49-F238E27FC236}">
                <a16:creationId xmlns:a16="http://schemas.microsoft.com/office/drawing/2014/main" id="{48FEC9E3-9AFA-8443-A9F9-F045DDE320B9}"/>
              </a:ext>
            </a:extLst>
          </p:cNvPr>
          <p:cNvSpPr txBox="1"/>
          <p:nvPr/>
        </p:nvSpPr>
        <p:spPr>
          <a:xfrm>
            <a:off x="770458" y="4019034"/>
            <a:ext cx="6018201" cy="184666"/>
          </a:xfrm>
          <a:prstGeom prst="rect">
            <a:avLst/>
          </a:prstGeom>
        </p:spPr>
        <p:txBody>
          <a:bodyPr vert="horz" wrap="square" lIns="0" tIns="0" rIns="0" bIns="0" rtlCol="0">
            <a:spAutoFit/>
          </a:bodyPr>
          <a:lstStyle/>
          <a:p>
            <a:pPr marL="4763" rtl="0">
              <a:lnSpc>
                <a:spcPct val="100000"/>
              </a:lnSpc>
              <a:spcBef>
                <a:spcPts val="1005"/>
              </a:spcBef>
            </a:pPr>
            <a:r>
              <a:rPr lang="ne-NP" sz="1200" kern="0" dirty="0">
                <a:solidFill>
                  <a:srgbClr val="E55927"/>
                </a:solidFill>
                <a:latin typeface="ＭＳ 明朝" panose="02020609040205080304" pitchFamily="17" charset="-128"/>
                <a:ea typeface="ＭＳ 明朝" panose="02020609040205080304" pitchFamily="17" charset="-128"/>
                <a:cs typeface="+mj-cs"/>
              </a:rPr>
              <a:t>Q.नोभल कोरोना भाइरसको खोपको कस्ता प्रभावहरू हुन्छन्?</a:t>
            </a:r>
            <a:endParaRPr sz="1200" kern="0" dirty="0">
              <a:latin typeface="ＭＳ 明朝" panose="02020609040205080304" pitchFamily="17" charset="-128"/>
              <a:ea typeface="ＭＳ 明朝" panose="02020609040205080304" pitchFamily="17" charset="-128"/>
              <a:cs typeface="+mj-cs"/>
            </a:endParaRPr>
          </a:p>
        </p:txBody>
      </p:sp>
      <p:sp>
        <p:nvSpPr>
          <p:cNvPr id="39" name="object 2">
            <a:extLst>
              <a:ext uri="{FF2B5EF4-FFF2-40B4-BE49-F238E27FC236}">
                <a16:creationId xmlns:a16="http://schemas.microsoft.com/office/drawing/2014/main" id="{AD5145CC-C55D-5A4B-978A-C05463034D81}"/>
              </a:ext>
            </a:extLst>
          </p:cNvPr>
          <p:cNvSpPr txBox="1"/>
          <p:nvPr/>
        </p:nvSpPr>
        <p:spPr>
          <a:xfrm>
            <a:off x="934317" y="4475373"/>
            <a:ext cx="5777634" cy="490327"/>
          </a:xfrm>
          <a:prstGeom prst="rect">
            <a:avLst/>
          </a:prstGeom>
        </p:spPr>
        <p:txBody>
          <a:bodyPr vert="horz" wrap="square" lIns="0" tIns="0" rIns="0" bIns="0" rtlCol="0">
            <a:spAutoFit/>
          </a:bodyPr>
          <a:lstStyle/>
          <a:p>
            <a:pPr marL="6350" marR="5080" algn="just" rtl="0">
              <a:lnSpc>
                <a:spcPct val="118100"/>
              </a:lnSpc>
              <a:spcBef>
                <a:spcPts val="140"/>
              </a:spcBef>
            </a:pPr>
            <a:r>
              <a:rPr lang="ne-NP" sz="900" kern="0" dirty="0">
                <a:solidFill>
                  <a:srgbClr val="221815"/>
                </a:solidFill>
                <a:latin typeface="ＭＳ 明朝" panose="02020609040205080304" pitchFamily="17" charset="-128"/>
                <a:ea typeface="ＭＳ 明朝" panose="02020609040205080304" pitchFamily="17" charset="-128"/>
                <a:cs typeface="+mj-cs"/>
              </a:rPr>
              <a:t>खोप लगायो भने शरीर भित्र नोभल कोरोना भाइरससँग लड्न सक्ने प्रणाली (प्रतिरोधात्मक क्षमता) को विकास हुन्छ। शरीर भित्र भाइरस पसेको बेला तुरुन्तै लड्नको लागि तयार हुने हुनाले हतपत नोभल कोरोना भाइरसको लक्षण देखिँदैन। 5～11 वर्षको सन्दर्भमा, 2 पटक खोप लगाएपछि 7 </a:t>
            </a:r>
            <a:r>
              <a:rPr lang="ne-NP" sz="900" kern="0" dirty="0" smtClean="0">
                <a:solidFill>
                  <a:srgbClr val="221815"/>
                </a:solidFill>
                <a:latin typeface="ＭＳ 明朝" panose="02020609040205080304" pitchFamily="17" charset="-128"/>
                <a:ea typeface="ＭＳ 明朝" panose="02020609040205080304" pitchFamily="17" charset="-128"/>
                <a:cs typeface="+mj-cs"/>
              </a:rPr>
              <a:t>दिन पछिको </a:t>
            </a:r>
            <a:r>
              <a:rPr lang="ne-NP" sz="900" kern="0" dirty="0">
                <a:solidFill>
                  <a:srgbClr val="221815"/>
                </a:solidFill>
                <a:latin typeface="ＭＳ 明朝" panose="02020609040205080304" pitchFamily="17" charset="-128"/>
                <a:ea typeface="ＭＳ 明朝" panose="02020609040205080304" pitchFamily="17" charset="-128"/>
                <a:cs typeface="+mj-cs"/>
              </a:rPr>
              <a:t>रोग लाग्नबाट रोक्ने प्रभाव 90.7% रहेको रिपोर्ट गरिएको छ (*)।</a:t>
            </a:r>
            <a:endParaRPr sz="900" kern="0" dirty="0">
              <a:latin typeface="ＭＳ 明朝" panose="02020609040205080304" pitchFamily="17" charset="-128"/>
              <a:ea typeface="ＭＳ 明朝" panose="02020609040205080304" pitchFamily="17" charset="-128"/>
              <a:cs typeface="+mj-cs"/>
            </a:endParaRPr>
          </a:p>
        </p:txBody>
      </p:sp>
      <p:sp>
        <p:nvSpPr>
          <p:cNvPr id="40" name="object 5">
            <a:extLst>
              <a:ext uri="{FF2B5EF4-FFF2-40B4-BE49-F238E27FC236}">
                <a16:creationId xmlns:a16="http://schemas.microsoft.com/office/drawing/2014/main" id="{16B5C306-CC5E-8A49-A523-2FE9221F6226}"/>
              </a:ext>
            </a:extLst>
          </p:cNvPr>
          <p:cNvSpPr txBox="1"/>
          <p:nvPr/>
        </p:nvSpPr>
        <p:spPr>
          <a:xfrm>
            <a:off x="942203" y="5952563"/>
            <a:ext cx="5797685" cy="972061"/>
          </a:xfrm>
          <a:prstGeom prst="rect">
            <a:avLst/>
          </a:prstGeom>
        </p:spPr>
        <p:txBody>
          <a:bodyPr vert="horz" wrap="square" lIns="0" tIns="0" rIns="0" bIns="0" rtlCol="0">
            <a:spAutoFit/>
          </a:bodyPr>
          <a:lstStyle/>
          <a:p>
            <a:pPr marL="6350" marR="5080" algn="just" rtl="0">
              <a:lnSpc>
                <a:spcPct val="118100"/>
              </a:lnSpc>
              <a:spcBef>
                <a:spcPts val="285"/>
              </a:spcBef>
            </a:pPr>
            <a:r>
              <a:rPr lang="ne-NP" sz="900" kern="0" dirty="0">
                <a:solidFill>
                  <a:srgbClr val="221815"/>
                </a:solidFill>
                <a:latin typeface="ＭＳ 明朝" panose="02020609040205080304" pitchFamily="17" charset="-128"/>
                <a:ea typeface="ＭＳ 明朝" panose="02020609040205080304" pitchFamily="17" charset="-128"/>
                <a:cs typeface="+mj-cs"/>
              </a:rPr>
              <a:t>खोप लगाएको केही दिन भित्र देखिने लक्षणहरूमा सबैभन्दा बढी देखिने लक्षण भनेको सुइ लगाएको भागको दुखाइ हो। यो पहिलो खोप पछि 74% र दोस्रो खोप पछि 71% </a:t>
            </a:r>
            <a:r>
              <a:rPr lang="ne-NP" sz="900" kern="0" dirty="0" smtClean="0">
                <a:solidFill>
                  <a:srgbClr val="221815"/>
                </a:solidFill>
                <a:latin typeface="ＭＳ 明朝" panose="02020609040205080304" pitchFamily="17" charset="-128"/>
                <a:ea typeface="ＭＳ 明朝" panose="02020609040205080304" pitchFamily="17" charset="-128"/>
                <a:cs typeface="+mj-cs"/>
              </a:rPr>
              <a:t>रहेको </a:t>
            </a:r>
            <a:r>
              <a:rPr lang="ne-NP" sz="900" kern="0" dirty="0">
                <a:solidFill>
                  <a:srgbClr val="221815"/>
                </a:solidFill>
                <a:latin typeface="ＭＳ 明朝" panose="02020609040205080304" pitchFamily="17" charset="-128"/>
                <a:ea typeface="ＭＳ 明朝" panose="02020609040205080304" pitchFamily="17" charset="-128"/>
                <a:cs typeface="+mj-cs"/>
              </a:rPr>
              <a:t>पाइन्छ। धेरैलाई सुइ लगाउने बित्तिकै भन्दा पनि, सुइ लगाएको दिनको राती वा भोलिपल्ट दुखाइ महसुस हुने गरेको छ। पहिलो खोप भन्दा पनि दोस्रो खोप पछि बढी थाकेको महसुस हुने, ज्वरो आउने आदि हुने गरेको छ। पहिलो खोपको बेला 2.5% र दोस्रो खोपको बेला 6.5% लाई 38℃ वा सोभन्दा बढी ज्वरो आएको पाइएको छ। धेरैजसो खोप लगाएपछिका लक्षणहरू हल्का अथवा मध्यम स्तरका रहेका छन् र हालको मितिमा प्राप्त जानकारीबाट सुरक्षामा गम्भीर चिन्ताको पहिचान गरिएको छैन भनेर निर्णय गरिएको छ।</a:t>
            </a:r>
            <a:endParaRPr sz="1000" kern="0" dirty="0">
              <a:latin typeface="ＭＳ 明朝" panose="02020609040205080304" pitchFamily="17" charset="-128"/>
              <a:ea typeface="ＭＳ 明朝" panose="02020609040205080304" pitchFamily="17" charset="-128"/>
              <a:cs typeface="+mj-cs"/>
            </a:endParaRPr>
          </a:p>
        </p:txBody>
      </p:sp>
      <p:sp>
        <p:nvSpPr>
          <p:cNvPr id="41" name="object 5">
            <a:extLst>
              <a:ext uri="{FF2B5EF4-FFF2-40B4-BE49-F238E27FC236}">
                <a16:creationId xmlns:a16="http://schemas.microsoft.com/office/drawing/2014/main" id="{0C4D218E-31B7-E149-ADC6-60BDE933E4F0}"/>
              </a:ext>
            </a:extLst>
          </p:cNvPr>
          <p:cNvSpPr txBox="1"/>
          <p:nvPr/>
        </p:nvSpPr>
        <p:spPr>
          <a:xfrm>
            <a:off x="775704" y="5499100"/>
            <a:ext cx="6022975" cy="184666"/>
          </a:xfrm>
          <a:prstGeom prst="rect">
            <a:avLst/>
          </a:prstGeom>
        </p:spPr>
        <p:txBody>
          <a:bodyPr vert="horz" wrap="square" lIns="0" tIns="0" rIns="0" bIns="0" rtlCol="0">
            <a:spAutoFit/>
          </a:bodyPr>
          <a:lstStyle/>
          <a:p>
            <a:pPr marL="12700" rtl="0">
              <a:lnSpc>
                <a:spcPct val="100000"/>
              </a:lnSpc>
              <a:spcBef>
                <a:spcPts val="1005"/>
              </a:spcBef>
            </a:pPr>
            <a:r>
              <a:rPr lang="ne-NP" sz="1200" kern="0" dirty="0">
                <a:solidFill>
                  <a:srgbClr val="E55927"/>
                </a:solidFill>
                <a:latin typeface="ＭＳ 明朝" panose="02020609040205080304" pitchFamily="17" charset="-128"/>
                <a:ea typeface="ＭＳ 明朝" panose="02020609040205080304" pitchFamily="17" charset="-128"/>
                <a:cs typeface="+mj-cs"/>
              </a:rPr>
              <a:t>Q.बालबालिकाले नोभल कोरोना भाइरसको खोप लगाएपछि कस्ता लक्षणहरू देखिन्छन्?</a:t>
            </a:r>
            <a:endParaRPr sz="1200" kern="0" dirty="0">
              <a:latin typeface="ＭＳ 明朝" panose="02020609040205080304" pitchFamily="17" charset="-128"/>
              <a:ea typeface="ＭＳ 明朝" panose="02020609040205080304" pitchFamily="17" charset="-128"/>
              <a:cs typeface="+mj-cs"/>
            </a:endParaRPr>
          </a:p>
        </p:txBody>
      </p:sp>
      <p:sp>
        <p:nvSpPr>
          <p:cNvPr id="42" name="object 5">
            <a:extLst>
              <a:ext uri="{FF2B5EF4-FFF2-40B4-BE49-F238E27FC236}">
                <a16:creationId xmlns:a16="http://schemas.microsoft.com/office/drawing/2014/main" id="{928A3321-BBFF-7A4D-BC3F-7D5CB84D59C8}"/>
              </a:ext>
            </a:extLst>
          </p:cNvPr>
          <p:cNvSpPr txBox="1"/>
          <p:nvPr/>
        </p:nvSpPr>
        <p:spPr>
          <a:xfrm>
            <a:off x="775704" y="5737271"/>
            <a:ext cx="6022975" cy="161583"/>
          </a:xfrm>
          <a:prstGeom prst="rect">
            <a:avLst/>
          </a:prstGeom>
        </p:spPr>
        <p:txBody>
          <a:bodyPr vert="horz" wrap="square" lIns="0" tIns="0" rIns="0" bIns="0" rtlCol="0">
            <a:spAutoFit/>
          </a:bodyPr>
          <a:lstStyle/>
          <a:p>
            <a:pPr marL="15875" rtl="0">
              <a:lnSpc>
                <a:spcPct val="100000"/>
              </a:lnSpc>
              <a:spcBef>
                <a:spcPts val="735"/>
              </a:spcBef>
            </a:pPr>
            <a:r>
              <a:rPr lang="ne-NP" sz="1050" kern="0" dirty="0">
                <a:solidFill>
                  <a:srgbClr val="221815"/>
                </a:solidFill>
                <a:latin typeface="ＭＳ 明朝" panose="02020609040205080304" pitchFamily="17" charset="-128"/>
                <a:ea typeface="ＭＳ 明朝" panose="02020609040205080304" pitchFamily="17" charset="-128"/>
                <a:cs typeface="+mj-cs"/>
              </a:rPr>
              <a:t>A. सबैभन्दा बढी देखिने कुरा सुइ लगाएको भागको दुखाइ हो।</a:t>
            </a:r>
            <a:endParaRPr sz="1050" kern="0" dirty="0">
              <a:latin typeface="ＭＳ 明朝" panose="02020609040205080304" pitchFamily="17" charset="-128"/>
              <a:ea typeface="ＭＳ 明朝" panose="02020609040205080304" pitchFamily="17" charset="-128"/>
              <a:cs typeface="+mj-cs"/>
            </a:endParaRPr>
          </a:p>
        </p:txBody>
      </p:sp>
      <p:sp>
        <p:nvSpPr>
          <p:cNvPr id="43" name="object 5">
            <a:extLst>
              <a:ext uri="{FF2B5EF4-FFF2-40B4-BE49-F238E27FC236}">
                <a16:creationId xmlns:a16="http://schemas.microsoft.com/office/drawing/2014/main" id="{2F09E25F-A619-6E4F-B1C5-F98F82E9A28B}"/>
              </a:ext>
            </a:extLst>
          </p:cNvPr>
          <p:cNvSpPr txBox="1"/>
          <p:nvPr/>
        </p:nvSpPr>
        <p:spPr>
          <a:xfrm>
            <a:off x="887696" y="7014892"/>
            <a:ext cx="5910983" cy="153888"/>
          </a:xfrm>
          <a:prstGeom prst="rect">
            <a:avLst/>
          </a:prstGeom>
        </p:spPr>
        <p:txBody>
          <a:bodyPr vert="horz" wrap="square" lIns="0" tIns="0" rIns="0" bIns="0" rtlCol="0">
            <a:spAutoFit/>
          </a:bodyPr>
          <a:lstStyle/>
          <a:p>
            <a:pPr marL="6350" rtl="0">
              <a:lnSpc>
                <a:spcPct val="100000"/>
              </a:lnSpc>
              <a:spcBef>
                <a:spcPts val="835"/>
              </a:spcBef>
              <a:buClr>
                <a:srgbClr val="E55927"/>
              </a:buClr>
              <a:buSzPct val="90000"/>
              <a:buChar char="■"/>
              <a:tabLst>
                <a:tab pos="276225" algn="l"/>
              </a:tabLst>
            </a:pPr>
            <a:r>
              <a:rPr lang="ne-NP" sz="1000" kern="0" dirty="0">
                <a:solidFill>
                  <a:srgbClr val="221815"/>
                </a:solidFill>
                <a:latin typeface="ＭＳ 明朝" panose="02020609040205080304" pitchFamily="17" charset="-128"/>
                <a:ea typeface="ＭＳ 明朝" panose="02020609040205080304" pitchFamily="17" charset="-128"/>
                <a:cs typeface="+mj-cs"/>
              </a:rPr>
              <a:t>केही दिन भित्र देखिन सक्ने लक्षणहरू</a:t>
            </a:r>
            <a:endParaRPr sz="1000" kern="0" dirty="0">
              <a:latin typeface="ＭＳ 明朝" panose="02020609040205080304" pitchFamily="17" charset="-128"/>
              <a:ea typeface="ＭＳ 明朝" panose="02020609040205080304" pitchFamily="17" charset="-128"/>
              <a:cs typeface="+mj-cs"/>
            </a:endParaRPr>
          </a:p>
        </p:txBody>
      </p:sp>
      <p:sp>
        <p:nvSpPr>
          <p:cNvPr id="44" name="object 4">
            <a:extLst>
              <a:ext uri="{FF2B5EF4-FFF2-40B4-BE49-F238E27FC236}">
                <a16:creationId xmlns:a16="http://schemas.microsoft.com/office/drawing/2014/main" id="{934E7787-CDCF-584B-B493-AE9356DD708E}"/>
              </a:ext>
            </a:extLst>
          </p:cNvPr>
          <p:cNvSpPr txBox="1"/>
          <p:nvPr/>
        </p:nvSpPr>
        <p:spPr>
          <a:xfrm>
            <a:off x="4776528" y="7999632"/>
            <a:ext cx="1968461" cy="120546"/>
          </a:xfrm>
          <a:prstGeom prst="rect">
            <a:avLst/>
          </a:prstGeom>
        </p:spPr>
        <p:txBody>
          <a:bodyPr vert="horz" wrap="square" lIns="0" tIns="12700" rIns="0" bIns="0" rtlCol="0">
            <a:spAutoFit/>
          </a:bodyPr>
          <a:lstStyle/>
          <a:p>
            <a:pPr marL="12700" algn="r" rtl="0">
              <a:lnSpc>
                <a:spcPct val="100000"/>
              </a:lnSpc>
              <a:spcBef>
                <a:spcPts val="100"/>
              </a:spcBef>
            </a:pPr>
            <a:r>
              <a:rPr lang="ne-NP" sz="700" kern="0" dirty="0">
                <a:solidFill>
                  <a:srgbClr val="221815"/>
                </a:solidFill>
                <a:latin typeface="ＭＳ 明朝" panose="02020609040205080304" pitchFamily="17" charset="-128"/>
                <a:ea typeface="ＭＳ 明朝" panose="02020609040205080304" pitchFamily="17" charset="-128"/>
                <a:cs typeface="+mj-cs"/>
              </a:rPr>
              <a:t>स्रोत: विशेष </a:t>
            </a:r>
            <a:r>
              <a:rPr lang="ne-NP" sz="700" kern="0" dirty="0" smtClean="0">
                <a:solidFill>
                  <a:srgbClr val="221815"/>
                </a:solidFill>
                <a:latin typeface="ＭＳ 明朝" panose="02020609040205080304" pitchFamily="17" charset="-128"/>
                <a:ea typeface="ＭＳ 明朝" panose="02020609040205080304" pitchFamily="17" charset="-128"/>
                <a:cs typeface="+mj-cs"/>
              </a:rPr>
              <a:t>स्वीकृति प्राप्त </a:t>
            </a:r>
            <a:r>
              <a:rPr lang="ne-NP" sz="700" kern="0" dirty="0">
                <a:solidFill>
                  <a:srgbClr val="221815"/>
                </a:solidFill>
                <a:latin typeface="ＭＳ 明朝" panose="02020609040205080304" pitchFamily="17" charset="-128"/>
                <a:ea typeface="ＭＳ 明朝" panose="02020609040205080304" pitchFamily="17" charset="-128"/>
                <a:cs typeface="+mj-cs"/>
              </a:rPr>
              <a:t>सम्बन्धित रिपोर्टबाट</a:t>
            </a:r>
            <a:endParaRPr sz="700" kern="0" dirty="0">
              <a:latin typeface="ＭＳ 明朝" panose="02020609040205080304" pitchFamily="17" charset="-128"/>
              <a:ea typeface="ＭＳ 明朝" panose="02020609040205080304" pitchFamily="17" charset="-128"/>
              <a:cs typeface="+mj-cs"/>
            </a:endParaRPr>
          </a:p>
        </p:txBody>
      </p:sp>
      <p:sp>
        <p:nvSpPr>
          <p:cNvPr id="45" name="object 10">
            <a:extLst>
              <a:ext uri="{FF2B5EF4-FFF2-40B4-BE49-F238E27FC236}">
                <a16:creationId xmlns:a16="http://schemas.microsoft.com/office/drawing/2014/main" id="{60708706-F120-1C42-9987-51163A21AE51}"/>
              </a:ext>
            </a:extLst>
          </p:cNvPr>
          <p:cNvSpPr txBox="1"/>
          <p:nvPr/>
        </p:nvSpPr>
        <p:spPr>
          <a:xfrm>
            <a:off x="776479" y="8561168"/>
            <a:ext cx="6012180" cy="307777"/>
          </a:xfrm>
          <a:prstGeom prst="rect">
            <a:avLst/>
          </a:prstGeom>
        </p:spPr>
        <p:txBody>
          <a:bodyPr vert="horz" wrap="square" lIns="0" tIns="0" rIns="0" bIns="0" rtlCol="0">
            <a:spAutoFit/>
          </a:bodyPr>
          <a:lstStyle/>
          <a:p>
            <a:pPr marL="15875" rtl="0">
              <a:lnSpc>
                <a:spcPct val="100000"/>
              </a:lnSpc>
              <a:spcBef>
                <a:spcPts val="735"/>
              </a:spcBef>
            </a:pPr>
            <a:r>
              <a:rPr lang="ne-NP" sz="1000" kern="0" dirty="0">
                <a:solidFill>
                  <a:srgbClr val="221815"/>
                </a:solidFill>
                <a:latin typeface="ＭＳ 明朝" panose="02020609040205080304" pitchFamily="17" charset="-128"/>
                <a:ea typeface="ＭＳ 明朝" panose="02020609040205080304" pitchFamily="17" charset="-128"/>
                <a:cs typeface="+mj-cs"/>
              </a:rPr>
              <a:t>A.संयुक्त राज्य अमेरिकामा 12～17 वर्षका युवाहरूको तुलनामा 5～11 वर्षका बालकहरूले मायोकार्डाइटिसको रिपोर्ट गर्ने </a:t>
            </a:r>
            <a:r>
              <a:rPr lang="en-US" sz="1000" kern="0" dirty="0" smtClean="0">
                <a:solidFill>
                  <a:srgbClr val="221815"/>
                </a:solidFill>
                <a:latin typeface="ＭＳ 明朝" panose="02020609040205080304" pitchFamily="17" charset="-128"/>
                <a:ea typeface="ＭＳ 明朝" panose="02020609040205080304" pitchFamily="17" charset="-128"/>
                <a:cs typeface="+mj-cs"/>
              </a:rPr>
              <a:t/>
            </a:r>
            <a:br>
              <a:rPr lang="en-US" sz="1000" kern="0" dirty="0" smtClean="0">
                <a:solidFill>
                  <a:srgbClr val="221815"/>
                </a:solidFill>
                <a:latin typeface="ＭＳ 明朝" panose="02020609040205080304" pitchFamily="17" charset="-128"/>
                <a:ea typeface="ＭＳ 明朝" panose="02020609040205080304" pitchFamily="17" charset="-128"/>
                <a:cs typeface="+mj-cs"/>
              </a:rPr>
            </a:br>
            <a:r>
              <a:rPr lang="ja-JP" altLang="en-US" sz="1000" kern="0" dirty="0" smtClean="0">
                <a:solidFill>
                  <a:srgbClr val="221815"/>
                </a:solidFill>
                <a:latin typeface="ＭＳ 明朝" panose="02020609040205080304" pitchFamily="17" charset="-128"/>
                <a:ea typeface="ＭＳ 明朝" panose="02020609040205080304" pitchFamily="17" charset="-128"/>
                <a:cs typeface="+mj-cs"/>
              </a:rPr>
              <a:t>　</a:t>
            </a:r>
            <a:r>
              <a:rPr lang="ne-NP" sz="1000" kern="0" dirty="0" smtClean="0">
                <a:solidFill>
                  <a:srgbClr val="221815"/>
                </a:solidFill>
                <a:latin typeface="ＭＳ 明朝" panose="02020609040205080304" pitchFamily="17" charset="-128"/>
                <a:ea typeface="ＭＳ 明朝" panose="02020609040205080304" pitchFamily="17" charset="-128"/>
                <a:cs typeface="+mj-cs"/>
              </a:rPr>
              <a:t>अनुपात </a:t>
            </a:r>
            <a:r>
              <a:rPr lang="ne-NP" sz="1000" kern="0" dirty="0">
                <a:solidFill>
                  <a:srgbClr val="221815"/>
                </a:solidFill>
                <a:latin typeface="ＭＳ 明朝" panose="02020609040205080304" pitchFamily="17" charset="-128"/>
                <a:ea typeface="ＭＳ 明朝" panose="02020609040205080304" pitchFamily="17" charset="-128"/>
                <a:cs typeface="+mj-cs"/>
              </a:rPr>
              <a:t>कम रहेको बताइएको छ।</a:t>
            </a:r>
            <a:endParaRPr sz="1000" kern="0" dirty="0">
              <a:latin typeface="ＭＳ 明朝" panose="02020609040205080304" pitchFamily="17" charset="-128"/>
              <a:ea typeface="ＭＳ 明朝" panose="02020609040205080304" pitchFamily="17" charset="-128"/>
              <a:cs typeface="+mj-cs"/>
            </a:endParaRPr>
          </a:p>
        </p:txBody>
      </p:sp>
      <p:sp>
        <p:nvSpPr>
          <p:cNvPr id="46" name="object 10">
            <a:extLst>
              <a:ext uri="{FF2B5EF4-FFF2-40B4-BE49-F238E27FC236}">
                <a16:creationId xmlns:a16="http://schemas.microsoft.com/office/drawing/2014/main" id="{C4AF9AD9-54D6-9947-9201-F45B574A7BEB}"/>
              </a:ext>
            </a:extLst>
          </p:cNvPr>
          <p:cNvSpPr txBox="1"/>
          <p:nvPr/>
        </p:nvSpPr>
        <p:spPr>
          <a:xfrm>
            <a:off x="932402" y="8911778"/>
            <a:ext cx="5833946" cy="1107739"/>
          </a:xfrm>
          <a:prstGeom prst="rect">
            <a:avLst/>
          </a:prstGeom>
        </p:spPr>
        <p:txBody>
          <a:bodyPr vert="horz" wrap="square" lIns="0" tIns="12700" rIns="0" bIns="0" rtlCol="0">
            <a:spAutoFit/>
          </a:bodyPr>
          <a:lstStyle/>
          <a:p>
            <a:pPr marL="6350" rtl="0">
              <a:lnSpc>
                <a:spcPct val="100000"/>
              </a:lnSpc>
              <a:spcBef>
                <a:spcPts val="480"/>
              </a:spcBef>
            </a:pPr>
            <a:r>
              <a:rPr lang="ne-NP" sz="900" kern="0" dirty="0" smtClean="0">
                <a:solidFill>
                  <a:srgbClr val="221815"/>
                </a:solidFill>
                <a:latin typeface="ＭＳ 明朝" panose="02020609040205080304" pitchFamily="17" charset="-128"/>
                <a:ea typeface="ＭＳ 明朝" panose="02020609040205080304" pitchFamily="17" charset="-128"/>
                <a:cs typeface="+mj-cs"/>
              </a:rPr>
              <a:t>विरलै पाईएको छ कि, बिदेशमा बालबालिकाहरूलाई </a:t>
            </a:r>
            <a:r>
              <a:rPr lang="ne-NP" sz="900" kern="0" dirty="0">
                <a:solidFill>
                  <a:srgbClr val="221815"/>
                </a:solidFill>
                <a:latin typeface="ＭＳ 明朝" panose="02020609040205080304" pitchFamily="17" charset="-128"/>
                <a:ea typeface="ＭＳ 明朝" panose="02020609040205080304" pitchFamily="17" charset="-128"/>
                <a:cs typeface="+mj-cs"/>
              </a:rPr>
              <a:t>पनि हल्का मायोकार्डाइटिस भएका उदाहरणहरू रिपोर्ट गरिएका छन्।</a:t>
            </a:r>
            <a:endParaRPr sz="900" kern="0" dirty="0">
              <a:latin typeface="ＭＳ 明朝" panose="02020609040205080304" pitchFamily="17" charset="-128"/>
              <a:ea typeface="ＭＳ 明朝" panose="02020609040205080304" pitchFamily="17" charset="-128"/>
              <a:cs typeface="+mj-cs"/>
            </a:endParaRPr>
          </a:p>
          <a:p>
            <a:pPr marL="6350" marR="5080" rtl="0">
              <a:lnSpc>
                <a:spcPct val="118100"/>
              </a:lnSpc>
            </a:pPr>
            <a:r>
              <a:rPr lang="ne-NP" sz="900" kern="0" dirty="0">
                <a:solidFill>
                  <a:srgbClr val="221815"/>
                </a:solidFill>
                <a:latin typeface="ＭＳ 明朝" panose="02020609040205080304" pitchFamily="17" charset="-128"/>
                <a:ea typeface="ＭＳ 明朝" panose="02020609040205080304" pitchFamily="17" charset="-128"/>
                <a:cs typeface="+mj-cs"/>
              </a:rPr>
              <a:t>संयुक्त राज्य अमेरिकामा 5～11 वर्षको बालकहरूले नोभल कोरोना भाइरसको खोप लगाएपछि गर्ने मायोकार्डाइटिसको रिपोर्ट दर 12～15 वर्ष र 16～17 वर्षको युवाहरू भन्दा कम रहेको बताइएको छ।</a:t>
            </a:r>
            <a:endParaRPr sz="900" kern="0" dirty="0">
              <a:latin typeface="ＭＳ 明朝" panose="02020609040205080304" pitchFamily="17" charset="-128"/>
              <a:ea typeface="ＭＳ 明朝" panose="02020609040205080304" pitchFamily="17" charset="-128"/>
              <a:cs typeface="+mj-cs"/>
            </a:endParaRPr>
          </a:p>
          <a:p>
            <a:pPr marL="6350" marR="16510" indent="-6350" rtl="0">
              <a:lnSpc>
                <a:spcPct val="118100"/>
              </a:lnSpc>
            </a:pPr>
            <a:r>
              <a:rPr lang="ne-NP" sz="900" kern="0" dirty="0">
                <a:solidFill>
                  <a:srgbClr val="221815"/>
                </a:solidFill>
                <a:latin typeface="ＭＳ 明朝" panose="02020609040205080304" pitchFamily="17" charset="-128"/>
                <a:ea typeface="ＭＳ 明朝" panose="02020609040205080304" pitchFamily="17" charset="-128"/>
                <a:cs typeface="+mj-cs"/>
              </a:rPr>
              <a:t>खोप लगाएपछि 4 दिन जतिको अवधिमा बालबालिकाहरूमा छाती दुख्ने, धड्कन बढ्ने, स्वाँस्वाँ आउने, (शरीरको कुनै भाग) सुन्निने जस्ता लक्षणहरू देखिएको खण्डमा, तुरुन्तै स्वास्थ्य संस्थामा जँचाई, खोप लगाएको कुरा भन्नुहोस्।</a:t>
            </a:r>
            <a:endParaRPr sz="900" kern="0" dirty="0">
              <a:latin typeface="ＭＳ 明朝" panose="02020609040205080304" pitchFamily="17" charset="-128"/>
              <a:ea typeface="ＭＳ 明朝" panose="02020609040205080304" pitchFamily="17" charset="-128"/>
              <a:cs typeface="+mj-cs"/>
            </a:endParaRPr>
          </a:p>
          <a:p>
            <a:pPr marL="6350" rtl="0">
              <a:lnSpc>
                <a:spcPct val="100000"/>
              </a:lnSpc>
              <a:spcBef>
                <a:spcPts val="195"/>
              </a:spcBef>
            </a:pPr>
            <a:r>
              <a:rPr lang="ne-NP" sz="900" kern="0" dirty="0">
                <a:solidFill>
                  <a:srgbClr val="221815"/>
                </a:solidFill>
                <a:latin typeface="ＭＳ 明朝" panose="02020609040205080304" pitchFamily="17" charset="-128"/>
                <a:ea typeface="ＭＳ 明朝" panose="02020609040205080304" pitchFamily="17" charset="-128"/>
                <a:cs typeface="+mj-cs"/>
              </a:rPr>
              <a:t>साथै मायोकार्डाइटिस भनेर निदान गरिएको खण्डमा, सामान्यतया अस्पतालमा भर्ना गर्नुपर्ने हुन्छ तर धेरै जस्तो अवस्थाहरूमा बेडरेस्ट गरेमा आफै निको हुन्छ।</a:t>
            </a:r>
            <a:endParaRPr sz="900" kern="0" dirty="0">
              <a:latin typeface="ＭＳ 明朝" panose="02020609040205080304" pitchFamily="17" charset="-128"/>
              <a:ea typeface="ＭＳ 明朝" panose="02020609040205080304" pitchFamily="17" charset="-128"/>
              <a:cs typeface="+mj-cs"/>
            </a:endParaRPr>
          </a:p>
        </p:txBody>
      </p:sp>
      <p:sp>
        <p:nvSpPr>
          <p:cNvPr id="47" name="object 10">
            <a:extLst>
              <a:ext uri="{FF2B5EF4-FFF2-40B4-BE49-F238E27FC236}">
                <a16:creationId xmlns:a16="http://schemas.microsoft.com/office/drawing/2014/main" id="{889D00B0-16D3-B640-928F-3F914DB5BE72}"/>
              </a:ext>
            </a:extLst>
          </p:cNvPr>
          <p:cNvSpPr txBox="1"/>
          <p:nvPr/>
        </p:nvSpPr>
        <p:spPr>
          <a:xfrm>
            <a:off x="727708" y="9982121"/>
            <a:ext cx="6012180" cy="120546"/>
          </a:xfrm>
          <a:prstGeom prst="rect">
            <a:avLst/>
          </a:prstGeom>
        </p:spPr>
        <p:txBody>
          <a:bodyPr vert="horz" wrap="square" lIns="0" tIns="12700" rIns="0" bIns="0" rtlCol="0">
            <a:spAutoFit/>
          </a:bodyPr>
          <a:lstStyle/>
          <a:p>
            <a:pPr marR="7620" algn="r" rtl="0">
              <a:lnSpc>
                <a:spcPct val="100000"/>
              </a:lnSpc>
              <a:spcBef>
                <a:spcPts val="500"/>
              </a:spcBef>
            </a:pPr>
            <a:r>
              <a:rPr lang="ne-NP" sz="700" kern="0">
                <a:solidFill>
                  <a:srgbClr val="221815"/>
                </a:solidFill>
                <a:latin typeface="ＭＳ 明朝" panose="02020609040205080304" pitchFamily="17" charset="-128"/>
                <a:ea typeface="ＭＳ 明朝" panose="02020609040205080304" pitchFamily="17" charset="-128"/>
                <a:cs typeface="+mj-cs"/>
              </a:rPr>
              <a:t>स्रोत: 2022.1.5 ACIP Meeting</a:t>
            </a:r>
            <a:endParaRPr sz="700" kern="0" dirty="0">
              <a:latin typeface="ＭＳ 明朝" panose="02020609040205080304" pitchFamily="17" charset="-128"/>
              <a:ea typeface="ＭＳ 明朝" panose="02020609040205080304" pitchFamily="17" charset="-128"/>
              <a:cs typeface="+mj-cs"/>
            </a:endParaRPr>
          </a:p>
        </p:txBody>
      </p:sp>
      <p:sp>
        <p:nvSpPr>
          <p:cNvPr id="48" name="object 8">
            <a:extLst>
              <a:ext uri="{FF2B5EF4-FFF2-40B4-BE49-F238E27FC236}">
                <a16:creationId xmlns:a16="http://schemas.microsoft.com/office/drawing/2014/main" id="{745B9971-67EB-B84A-AED0-2543DF330809}"/>
              </a:ext>
            </a:extLst>
          </p:cNvPr>
          <p:cNvSpPr txBox="1"/>
          <p:nvPr/>
        </p:nvSpPr>
        <p:spPr>
          <a:xfrm>
            <a:off x="1079353" y="7405001"/>
            <a:ext cx="1426924" cy="543739"/>
          </a:xfrm>
          <a:prstGeom prst="rect">
            <a:avLst/>
          </a:prstGeom>
        </p:spPr>
        <p:txBody>
          <a:bodyPr vert="horz" wrap="square" lIns="0" tIns="0" rIns="0" bIns="0" rtlCol="0">
            <a:spAutoFit/>
          </a:bodyPr>
          <a:lstStyle/>
          <a:p>
            <a:pPr algn="ctr" rtl="0">
              <a:lnSpc>
                <a:spcPct val="100000"/>
              </a:lnSpc>
              <a:spcBef>
                <a:spcPts val="305"/>
              </a:spcBef>
            </a:pPr>
            <a:r>
              <a:rPr lang="ne-NP" sz="900" kern="0" dirty="0">
                <a:solidFill>
                  <a:srgbClr val="221815"/>
                </a:solidFill>
                <a:latin typeface="ＭＳ 明朝" panose="02020609040205080304" pitchFamily="17" charset="-128"/>
                <a:ea typeface="ＭＳ 明朝" panose="02020609040205080304" pitchFamily="17" charset="-128"/>
                <a:cs typeface="+mj-cs"/>
              </a:rPr>
              <a:t>50% वा सोभन्दा बढी</a:t>
            </a:r>
            <a:endParaRPr sz="900" kern="0" dirty="0">
              <a:latin typeface="ＭＳ 明朝" panose="02020609040205080304" pitchFamily="17" charset="-128"/>
              <a:ea typeface="ＭＳ 明朝" panose="02020609040205080304" pitchFamily="17" charset="-128"/>
              <a:cs typeface="+mj-cs"/>
            </a:endParaRPr>
          </a:p>
          <a:p>
            <a:pPr algn="ctr" rtl="0">
              <a:lnSpc>
                <a:spcPct val="100000"/>
              </a:lnSpc>
              <a:spcBef>
                <a:spcPts val="545"/>
              </a:spcBef>
            </a:pPr>
            <a:r>
              <a:rPr lang="ne-NP" sz="900" kern="0" dirty="0">
                <a:solidFill>
                  <a:srgbClr val="221815"/>
                </a:solidFill>
                <a:latin typeface="ＭＳ 明朝" panose="02020609040205080304" pitchFamily="17" charset="-128"/>
                <a:ea typeface="ＭＳ 明朝" panose="02020609040205080304" pitchFamily="17" charset="-128"/>
                <a:cs typeface="+mj-cs"/>
              </a:rPr>
              <a:t>10 〜50%</a:t>
            </a:r>
            <a:endParaRPr sz="900" kern="0" dirty="0">
              <a:latin typeface="ＭＳ 明朝" panose="02020609040205080304" pitchFamily="17" charset="-128"/>
              <a:ea typeface="ＭＳ 明朝" panose="02020609040205080304" pitchFamily="17" charset="-128"/>
              <a:cs typeface="+mj-cs"/>
            </a:endParaRPr>
          </a:p>
          <a:p>
            <a:pPr algn="ctr" rtl="0">
              <a:lnSpc>
                <a:spcPct val="100000"/>
              </a:lnSpc>
              <a:spcBef>
                <a:spcPts val="505"/>
              </a:spcBef>
            </a:pPr>
            <a:r>
              <a:rPr lang="ne-NP" sz="900" kern="0" dirty="0">
                <a:solidFill>
                  <a:srgbClr val="221815"/>
                </a:solidFill>
                <a:latin typeface="ＭＳ 明朝" panose="02020609040205080304" pitchFamily="17" charset="-128"/>
                <a:ea typeface="ＭＳ 明朝" panose="02020609040205080304" pitchFamily="17" charset="-128"/>
                <a:cs typeface="+mj-cs"/>
              </a:rPr>
              <a:t>1 〜10%</a:t>
            </a:r>
            <a:endParaRPr sz="900" kern="0" dirty="0">
              <a:latin typeface="ＭＳ 明朝" panose="02020609040205080304" pitchFamily="17" charset="-128"/>
              <a:ea typeface="ＭＳ 明朝" panose="02020609040205080304" pitchFamily="17" charset="-128"/>
              <a:cs typeface="+mj-cs"/>
            </a:endParaRPr>
          </a:p>
        </p:txBody>
      </p:sp>
      <p:sp>
        <p:nvSpPr>
          <p:cNvPr id="49" name="object 6">
            <a:extLst>
              <a:ext uri="{FF2B5EF4-FFF2-40B4-BE49-F238E27FC236}">
                <a16:creationId xmlns:a16="http://schemas.microsoft.com/office/drawing/2014/main" id="{8D593D21-FA8A-3540-A1AE-B193BA4887C5}"/>
              </a:ext>
            </a:extLst>
          </p:cNvPr>
          <p:cNvSpPr txBox="1"/>
          <p:nvPr/>
        </p:nvSpPr>
        <p:spPr>
          <a:xfrm>
            <a:off x="2825115" y="7395892"/>
            <a:ext cx="2324735" cy="138499"/>
          </a:xfrm>
          <a:prstGeom prst="rect">
            <a:avLst/>
          </a:prstGeom>
        </p:spPr>
        <p:txBody>
          <a:bodyPr vert="horz" wrap="square" lIns="0" tIns="0" rIns="0" bIns="0" rtlCol="0">
            <a:spAutoFit/>
          </a:bodyPr>
          <a:lstStyle/>
          <a:p>
            <a:pPr marL="12700" rtl="0">
              <a:lnSpc>
                <a:spcPct val="100000"/>
              </a:lnSpc>
              <a:spcBef>
                <a:spcPts val="345"/>
              </a:spcBef>
            </a:pPr>
            <a:r>
              <a:rPr lang="ne-NP" sz="900" kern="0" dirty="0">
                <a:solidFill>
                  <a:srgbClr val="221815"/>
                </a:solidFill>
                <a:latin typeface="ＭＳ 明朝" panose="02020609040205080304" pitchFamily="17" charset="-128"/>
                <a:ea typeface="ＭＳ 明朝" panose="02020609040205080304" pitchFamily="17" charset="-128"/>
                <a:cs typeface="+mj-cs"/>
              </a:rPr>
              <a:t>सुइ लगाएको भागको दुखाइ, थकान महसुस</a:t>
            </a:r>
            <a:endParaRPr sz="900" kern="0" dirty="0">
              <a:latin typeface="ＭＳ 明朝" panose="02020609040205080304" pitchFamily="17" charset="-128"/>
              <a:ea typeface="ＭＳ 明朝" panose="02020609040205080304" pitchFamily="17" charset="-128"/>
              <a:cs typeface="+mj-cs"/>
            </a:endParaRPr>
          </a:p>
        </p:txBody>
      </p:sp>
      <p:sp>
        <p:nvSpPr>
          <p:cNvPr id="50" name="object 6">
            <a:extLst>
              <a:ext uri="{FF2B5EF4-FFF2-40B4-BE49-F238E27FC236}">
                <a16:creationId xmlns:a16="http://schemas.microsoft.com/office/drawing/2014/main" id="{1BA0EACF-A883-2740-8693-2E3F72120115}"/>
              </a:ext>
            </a:extLst>
          </p:cNvPr>
          <p:cNvSpPr txBox="1"/>
          <p:nvPr/>
        </p:nvSpPr>
        <p:spPr>
          <a:xfrm>
            <a:off x="2825115" y="7601590"/>
            <a:ext cx="3834297" cy="138499"/>
          </a:xfrm>
          <a:prstGeom prst="rect">
            <a:avLst/>
          </a:prstGeom>
        </p:spPr>
        <p:txBody>
          <a:bodyPr vert="horz" wrap="square" lIns="0" tIns="0" rIns="0" bIns="0" rtlCol="0">
            <a:spAutoFit/>
          </a:bodyPr>
          <a:lstStyle/>
          <a:p>
            <a:pPr marL="12700" rtl="0">
              <a:lnSpc>
                <a:spcPct val="100000"/>
              </a:lnSpc>
              <a:spcBef>
                <a:spcPts val="490"/>
              </a:spcBef>
            </a:pPr>
            <a:r>
              <a:rPr lang="ne-NP" sz="900" kern="0" dirty="0">
                <a:solidFill>
                  <a:srgbClr val="221815"/>
                </a:solidFill>
                <a:latin typeface="ＭＳ 明朝" panose="02020609040205080304" pitchFamily="17" charset="-128"/>
                <a:ea typeface="ＭＳ 明朝" panose="02020609040205080304" pitchFamily="17" charset="-128"/>
                <a:cs typeface="+mj-cs"/>
              </a:rPr>
              <a:t>टाउको दुख्ने, सुइ लगाएको भाग रातो हुने वा सुन्निने, मांशपेशी दुख्ने, जाडो हुने</a:t>
            </a:r>
            <a:endParaRPr sz="900" kern="0" dirty="0">
              <a:latin typeface="ＭＳ 明朝" panose="02020609040205080304" pitchFamily="17" charset="-128"/>
              <a:ea typeface="ＭＳ 明朝" panose="02020609040205080304" pitchFamily="17" charset="-128"/>
              <a:cs typeface="+mj-cs"/>
            </a:endParaRPr>
          </a:p>
        </p:txBody>
      </p:sp>
      <p:pic>
        <p:nvPicPr>
          <p:cNvPr id="52" name="図 51">
            <a:extLst>
              <a:ext uri="{FF2B5EF4-FFF2-40B4-BE49-F238E27FC236}">
                <a16:creationId xmlns:a16="http://schemas.microsoft.com/office/drawing/2014/main" id="{2671249F-48DD-3244-B8B0-09AA3C208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8050" y="2870200"/>
            <a:ext cx="723900" cy="723900"/>
          </a:xfrm>
          <a:prstGeom prst="rect">
            <a:avLst/>
          </a:prstGeom>
        </p:spPr>
      </p:pic>
      <p:sp>
        <p:nvSpPr>
          <p:cNvPr id="17" name="object 17"/>
          <p:cNvSpPr/>
          <p:nvPr/>
        </p:nvSpPr>
        <p:spPr>
          <a:xfrm>
            <a:off x="820518" y="1502704"/>
            <a:ext cx="1072010" cy="66040"/>
          </a:xfrm>
          <a:custGeom>
            <a:avLst/>
            <a:gdLst/>
            <a:ahLst/>
            <a:cxnLst/>
            <a:rect l="l" t="t" r="r" b="b"/>
            <a:pathLst>
              <a:path w="1426845" h="66039">
                <a:moveTo>
                  <a:pt x="1426540" y="0"/>
                </a:moveTo>
                <a:lnTo>
                  <a:pt x="0" y="0"/>
                </a:lnTo>
                <a:lnTo>
                  <a:pt x="0" y="65417"/>
                </a:lnTo>
                <a:lnTo>
                  <a:pt x="1426540" y="65417"/>
                </a:lnTo>
                <a:lnTo>
                  <a:pt x="1426540" y="0"/>
                </a:lnTo>
                <a:close/>
              </a:path>
            </a:pathLst>
          </a:custGeom>
          <a:solidFill>
            <a:srgbClr val="FCEADD"/>
          </a:solidFill>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sp>
        <p:nvSpPr>
          <p:cNvPr id="30" name="object 2">
            <a:extLst>
              <a:ext uri="{FF2B5EF4-FFF2-40B4-BE49-F238E27FC236}">
                <a16:creationId xmlns:a16="http://schemas.microsoft.com/office/drawing/2014/main" id="{706BAFD6-EE88-AF44-A4DF-9A9FAC8574C2}"/>
              </a:ext>
            </a:extLst>
          </p:cNvPr>
          <p:cNvSpPr txBox="1"/>
          <p:nvPr/>
        </p:nvSpPr>
        <p:spPr>
          <a:xfrm>
            <a:off x="770458" y="1384300"/>
            <a:ext cx="1426845" cy="184666"/>
          </a:xfrm>
          <a:prstGeom prst="rect">
            <a:avLst/>
          </a:prstGeom>
        </p:spPr>
        <p:txBody>
          <a:bodyPr vert="horz" wrap="square" lIns="0" tIns="0" rIns="0" bIns="0" rtlCol="0">
            <a:spAutoFit/>
          </a:bodyPr>
          <a:lstStyle/>
          <a:p>
            <a:pPr marL="9525" rtl="0">
              <a:lnSpc>
                <a:spcPct val="100000"/>
              </a:lnSpc>
            </a:pPr>
            <a:r>
              <a:rPr lang="ne-NP" sz="1200" kern="0" dirty="0">
                <a:solidFill>
                  <a:srgbClr val="E55927"/>
                </a:solidFill>
                <a:latin typeface="ＭＳ 明朝" panose="02020609040205080304" pitchFamily="17" charset="-128"/>
                <a:ea typeface="ＭＳ 明朝" panose="02020609040205080304" pitchFamily="17" charset="-128"/>
                <a:cs typeface="+mj-cs"/>
              </a:rPr>
              <a:t>◎प्रयोग गरिने खोप </a:t>
            </a:r>
            <a:endParaRPr sz="1200" kern="0" dirty="0">
              <a:latin typeface="ＭＳ 明朝" panose="02020609040205080304" pitchFamily="17" charset="-128"/>
              <a:ea typeface="ＭＳ 明朝" panose="02020609040205080304" pitchFamily="17" charset="-128"/>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349"/>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6D5C0"/>
          </a:solidFill>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grpSp>
        <p:nvGrpSpPr>
          <p:cNvPr id="3" name="object 3"/>
          <p:cNvGrpSpPr/>
          <p:nvPr/>
        </p:nvGrpSpPr>
        <p:grpSpPr>
          <a:xfrm>
            <a:off x="351842" y="356031"/>
            <a:ext cx="6984429" cy="9972535"/>
            <a:chOff x="360006" y="324002"/>
            <a:chExt cx="6984429" cy="9972535"/>
          </a:xfrm>
        </p:grpSpPr>
        <p:sp>
          <p:nvSpPr>
            <p:cNvPr id="4" name="object 4"/>
            <p:cNvSpPr/>
            <p:nvPr/>
          </p:nvSpPr>
          <p:spPr>
            <a:xfrm>
              <a:off x="360006" y="468007"/>
              <a:ext cx="6840220" cy="9828530"/>
            </a:xfrm>
            <a:custGeom>
              <a:avLst/>
              <a:gdLst/>
              <a:ahLst/>
              <a:cxnLst/>
              <a:rect l="l" t="t" r="r" b="b"/>
              <a:pathLst>
                <a:path w="6840220" h="9828530">
                  <a:moveTo>
                    <a:pt x="6840004" y="0"/>
                  </a:moveTo>
                  <a:lnTo>
                    <a:pt x="0" y="0"/>
                  </a:lnTo>
                  <a:lnTo>
                    <a:pt x="0" y="120345"/>
                  </a:lnTo>
                  <a:lnTo>
                    <a:pt x="0" y="9827997"/>
                  </a:lnTo>
                  <a:lnTo>
                    <a:pt x="6840004" y="9827997"/>
                  </a:lnTo>
                  <a:lnTo>
                    <a:pt x="6840004" y="120345"/>
                  </a:lnTo>
                  <a:lnTo>
                    <a:pt x="6840004" y="0"/>
                  </a:lnTo>
                  <a:close/>
                </a:path>
              </a:pathLst>
            </a:custGeom>
            <a:solidFill>
              <a:srgbClr val="FFFFFF"/>
            </a:solidFill>
          </p:spPr>
          <p:txBody>
            <a:bodyPr wrap="square" lIns="0" tIns="0" rIns="0" bIns="0" rtlCol="0"/>
            <a:lstStyle/>
            <a:p>
              <a:pPr rtl="0"/>
              <a:endParaRPr kern="0" dirty="0">
                <a:latin typeface="ＭＳ 明朝" panose="02020609040205080304" pitchFamily="17" charset="-128"/>
                <a:ea typeface="ＭＳ 明朝" panose="02020609040205080304" pitchFamily="17" charset="-128"/>
                <a:cs typeface="+mj-cs"/>
              </a:endParaRPr>
            </a:p>
          </p:txBody>
        </p:sp>
        <p:sp>
          <p:nvSpPr>
            <p:cNvPr id="5" name="object 5"/>
            <p:cNvSpPr/>
            <p:nvPr/>
          </p:nvSpPr>
          <p:spPr>
            <a:xfrm>
              <a:off x="5843814" y="324002"/>
              <a:ext cx="1500621" cy="264795"/>
            </a:xfrm>
            <a:custGeom>
              <a:avLst/>
              <a:gdLst/>
              <a:ahLst/>
              <a:cxnLst/>
              <a:rect l="l" t="t" r="r" b="b"/>
              <a:pathLst>
                <a:path w="1136650" h="264795">
                  <a:moveTo>
                    <a:pt x="1136205" y="0"/>
                  </a:moveTo>
                  <a:lnTo>
                    <a:pt x="0" y="0"/>
                  </a:lnTo>
                  <a:lnTo>
                    <a:pt x="0" y="264350"/>
                  </a:lnTo>
                  <a:lnTo>
                    <a:pt x="1136205" y="264350"/>
                  </a:lnTo>
                  <a:lnTo>
                    <a:pt x="1136205" y="0"/>
                  </a:lnTo>
                  <a:close/>
                </a:path>
              </a:pathLst>
            </a:custGeom>
            <a:solidFill>
              <a:srgbClr val="E55927"/>
            </a:solidFill>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sp>
          <p:nvSpPr>
            <p:cNvPr id="6" name="object 6"/>
            <p:cNvSpPr/>
            <p:nvPr/>
          </p:nvSpPr>
          <p:spPr>
            <a:xfrm>
              <a:off x="791997" y="9209112"/>
              <a:ext cx="5976620" cy="720090"/>
            </a:xfrm>
            <a:custGeom>
              <a:avLst/>
              <a:gdLst/>
              <a:ahLst/>
              <a:cxnLst/>
              <a:rect l="l" t="t" r="r" b="b"/>
              <a:pathLst>
                <a:path w="5976620" h="720090">
                  <a:moveTo>
                    <a:pt x="0" y="0"/>
                  </a:moveTo>
                  <a:lnTo>
                    <a:pt x="5976010" y="0"/>
                  </a:lnTo>
                  <a:lnTo>
                    <a:pt x="5976010" y="719988"/>
                  </a:lnTo>
                  <a:lnTo>
                    <a:pt x="0" y="719988"/>
                  </a:lnTo>
                  <a:lnTo>
                    <a:pt x="0" y="0"/>
                  </a:lnTo>
                  <a:close/>
                </a:path>
              </a:pathLst>
            </a:custGeom>
            <a:ln w="7200">
              <a:solidFill>
                <a:srgbClr val="221815"/>
              </a:solidFill>
            </a:ln>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sp>
          <p:nvSpPr>
            <p:cNvPr id="7" name="object 7"/>
            <p:cNvSpPr/>
            <p:nvPr/>
          </p:nvSpPr>
          <p:spPr>
            <a:xfrm>
              <a:off x="6048009" y="9209115"/>
              <a:ext cx="0" cy="720090"/>
            </a:xfrm>
            <a:custGeom>
              <a:avLst/>
              <a:gdLst/>
              <a:ahLst/>
              <a:cxnLst/>
              <a:rect l="l" t="t" r="r" b="b"/>
              <a:pathLst>
                <a:path h="720090">
                  <a:moveTo>
                    <a:pt x="0" y="0"/>
                  </a:moveTo>
                  <a:lnTo>
                    <a:pt x="0" y="719988"/>
                  </a:lnTo>
                </a:path>
              </a:pathLst>
            </a:custGeom>
            <a:ln w="7200">
              <a:solidFill>
                <a:srgbClr val="221815"/>
              </a:solidFill>
            </a:ln>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sp>
          <p:nvSpPr>
            <p:cNvPr id="8" name="object 8"/>
            <p:cNvSpPr/>
            <p:nvPr/>
          </p:nvSpPr>
          <p:spPr>
            <a:xfrm>
              <a:off x="3430841" y="9321212"/>
              <a:ext cx="2475230" cy="219710"/>
            </a:xfrm>
            <a:custGeom>
              <a:avLst/>
              <a:gdLst/>
              <a:ahLst/>
              <a:cxnLst/>
              <a:rect l="l" t="t" r="r" b="b"/>
              <a:pathLst>
                <a:path w="2475229" h="219709">
                  <a:moveTo>
                    <a:pt x="2441905" y="0"/>
                  </a:moveTo>
                  <a:lnTo>
                    <a:pt x="33020" y="0"/>
                  </a:lnTo>
                  <a:lnTo>
                    <a:pt x="20198" y="2603"/>
                  </a:lnTo>
                  <a:lnTo>
                    <a:pt x="9699" y="9693"/>
                  </a:lnTo>
                  <a:lnTo>
                    <a:pt x="2605" y="20188"/>
                  </a:lnTo>
                  <a:lnTo>
                    <a:pt x="0" y="33007"/>
                  </a:lnTo>
                  <a:lnTo>
                    <a:pt x="0" y="186080"/>
                  </a:lnTo>
                  <a:lnTo>
                    <a:pt x="2605" y="198901"/>
                  </a:lnTo>
                  <a:lnTo>
                    <a:pt x="9699" y="209400"/>
                  </a:lnTo>
                  <a:lnTo>
                    <a:pt x="20198" y="216494"/>
                  </a:lnTo>
                  <a:lnTo>
                    <a:pt x="33020" y="219100"/>
                  </a:lnTo>
                  <a:lnTo>
                    <a:pt x="2441905" y="219100"/>
                  </a:lnTo>
                  <a:lnTo>
                    <a:pt x="2454731" y="216494"/>
                  </a:lnTo>
                  <a:lnTo>
                    <a:pt x="2465230" y="209400"/>
                  </a:lnTo>
                  <a:lnTo>
                    <a:pt x="2472321" y="198901"/>
                  </a:lnTo>
                  <a:lnTo>
                    <a:pt x="2474925" y="186080"/>
                  </a:lnTo>
                  <a:lnTo>
                    <a:pt x="2474925" y="33007"/>
                  </a:lnTo>
                  <a:lnTo>
                    <a:pt x="2472321" y="20188"/>
                  </a:lnTo>
                  <a:lnTo>
                    <a:pt x="2465230" y="9693"/>
                  </a:lnTo>
                  <a:lnTo>
                    <a:pt x="2454731" y="2603"/>
                  </a:lnTo>
                  <a:lnTo>
                    <a:pt x="2441905" y="0"/>
                  </a:lnTo>
                  <a:close/>
                </a:path>
              </a:pathLst>
            </a:custGeom>
            <a:solidFill>
              <a:srgbClr val="FFFFFF"/>
            </a:solidFill>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sp>
          <p:nvSpPr>
            <p:cNvPr id="9" name="object 9"/>
            <p:cNvSpPr/>
            <p:nvPr/>
          </p:nvSpPr>
          <p:spPr>
            <a:xfrm>
              <a:off x="5371387" y="9321206"/>
              <a:ext cx="534670" cy="219710"/>
            </a:xfrm>
            <a:custGeom>
              <a:avLst/>
              <a:gdLst/>
              <a:ahLst/>
              <a:cxnLst/>
              <a:rect l="l" t="t" r="r" b="b"/>
              <a:pathLst>
                <a:path w="534670" h="219709">
                  <a:moveTo>
                    <a:pt x="501370" y="0"/>
                  </a:moveTo>
                  <a:lnTo>
                    <a:pt x="0" y="0"/>
                  </a:lnTo>
                  <a:lnTo>
                    <a:pt x="0" y="219100"/>
                  </a:lnTo>
                  <a:lnTo>
                    <a:pt x="501370" y="219100"/>
                  </a:lnTo>
                  <a:lnTo>
                    <a:pt x="514189" y="216494"/>
                  </a:lnTo>
                  <a:lnTo>
                    <a:pt x="524684" y="209400"/>
                  </a:lnTo>
                  <a:lnTo>
                    <a:pt x="531774" y="198901"/>
                  </a:lnTo>
                  <a:lnTo>
                    <a:pt x="534377" y="186080"/>
                  </a:lnTo>
                  <a:lnTo>
                    <a:pt x="534377" y="33019"/>
                  </a:lnTo>
                  <a:lnTo>
                    <a:pt x="531774" y="20193"/>
                  </a:lnTo>
                  <a:lnTo>
                    <a:pt x="524684" y="9694"/>
                  </a:lnTo>
                  <a:lnTo>
                    <a:pt x="514189" y="2603"/>
                  </a:lnTo>
                  <a:lnTo>
                    <a:pt x="501370" y="0"/>
                  </a:lnTo>
                  <a:close/>
                </a:path>
              </a:pathLst>
            </a:custGeom>
            <a:solidFill>
              <a:srgbClr val="221815"/>
            </a:solidFill>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sp>
          <p:nvSpPr>
            <p:cNvPr id="10" name="object 10"/>
            <p:cNvSpPr/>
            <p:nvPr/>
          </p:nvSpPr>
          <p:spPr>
            <a:xfrm>
              <a:off x="5371387" y="9321206"/>
              <a:ext cx="534670" cy="219710"/>
            </a:xfrm>
            <a:custGeom>
              <a:avLst/>
              <a:gdLst/>
              <a:ahLst/>
              <a:cxnLst/>
              <a:rect l="l" t="t" r="r" b="b"/>
              <a:pathLst>
                <a:path w="534670" h="219709">
                  <a:moveTo>
                    <a:pt x="0" y="0"/>
                  </a:moveTo>
                  <a:lnTo>
                    <a:pt x="501370" y="0"/>
                  </a:lnTo>
                  <a:lnTo>
                    <a:pt x="514189" y="2603"/>
                  </a:lnTo>
                  <a:lnTo>
                    <a:pt x="524684" y="9694"/>
                  </a:lnTo>
                  <a:lnTo>
                    <a:pt x="531774" y="20193"/>
                  </a:lnTo>
                  <a:lnTo>
                    <a:pt x="534377" y="33019"/>
                  </a:lnTo>
                  <a:lnTo>
                    <a:pt x="534377" y="186080"/>
                  </a:lnTo>
                  <a:lnTo>
                    <a:pt x="531774" y="198901"/>
                  </a:lnTo>
                  <a:lnTo>
                    <a:pt x="524684" y="209400"/>
                  </a:lnTo>
                  <a:lnTo>
                    <a:pt x="514189" y="216494"/>
                  </a:lnTo>
                  <a:lnTo>
                    <a:pt x="501370" y="219100"/>
                  </a:lnTo>
                  <a:lnTo>
                    <a:pt x="0" y="219100"/>
                  </a:lnTo>
                </a:path>
              </a:pathLst>
            </a:custGeom>
            <a:ln w="9194">
              <a:solidFill>
                <a:srgbClr val="221815"/>
              </a:solidFill>
            </a:ln>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sp>
          <p:nvSpPr>
            <p:cNvPr id="11" name="object 11"/>
            <p:cNvSpPr/>
            <p:nvPr/>
          </p:nvSpPr>
          <p:spPr>
            <a:xfrm>
              <a:off x="3430841" y="9321212"/>
              <a:ext cx="2475230" cy="219710"/>
            </a:xfrm>
            <a:custGeom>
              <a:avLst/>
              <a:gdLst/>
              <a:ahLst/>
              <a:cxnLst/>
              <a:rect l="l" t="t" r="r" b="b"/>
              <a:pathLst>
                <a:path w="2475229" h="219709">
                  <a:moveTo>
                    <a:pt x="2474925" y="186080"/>
                  </a:moveTo>
                  <a:lnTo>
                    <a:pt x="2472321" y="198901"/>
                  </a:lnTo>
                  <a:lnTo>
                    <a:pt x="2465230" y="209400"/>
                  </a:lnTo>
                  <a:lnTo>
                    <a:pt x="2454731" y="216494"/>
                  </a:lnTo>
                  <a:lnTo>
                    <a:pt x="2441905" y="219100"/>
                  </a:lnTo>
                  <a:lnTo>
                    <a:pt x="33020" y="219100"/>
                  </a:lnTo>
                  <a:lnTo>
                    <a:pt x="20198" y="216494"/>
                  </a:lnTo>
                  <a:lnTo>
                    <a:pt x="9699" y="209400"/>
                  </a:lnTo>
                  <a:lnTo>
                    <a:pt x="2605" y="198901"/>
                  </a:lnTo>
                  <a:lnTo>
                    <a:pt x="0" y="186080"/>
                  </a:lnTo>
                  <a:lnTo>
                    <a:pt x="0" y="33007"/>
                  </a:lnTo>
                  <a:lnTo>
                    <a:pt x="2605" y="20188"/>
                  </a:lnTo>
                  <a:lnTo>
                    <a:pt x="9699" y="9693"/>
                  </a:lnTo>
                  <a:lnTo>
                    <a:pt x="20198" y="2603"/>
                  </a:lnTo>
                  <a:lnTo>
                    <a:pt x="33020" y="0"/>
                  </a:lnTo>
                  <a:lnTo>
                    <a:pt x="2441905" y="0"/>
                  </a:lnTo>
                  <a:lnTo>
                    <a:pt x="2454731" y="2603"/>
                  </a:lnTo>
                  <a:lnTo>
                    <a:pt x="2465230" y="9693"/>
                  </a:lnTo>
                  <a:lnTo>
                    <a:pt x="2472321" y="20188"/>
                  </a:lnTo>
                  <a:lnTo>
                    <a:pt x="2474925" y="33007"/>
                  </a:lnTo>
                  <a:lnTo>
                    <a:pt x="2474925" y="186080"/>
                  </a:lnTo>
                  <a:close/>
                </a:path>
              </a:pathLst>
            </a:custGeom>
            <a:ln w="7200">
              <a:solidFill>
                <a:srgbClr val="3E3A39"/>
              </a:solidFill>
            </a:ln>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sp>
          <p:nvSpPr>
            <p:cNvPr id="12" name="object 12"/>
            <p:cNvSpPr/>
            <p:nvPr/>
          </p:nvSpPr>
          <p:spPr>
            <a:xfrm>
              <a:off x="792001" y="4251022"/>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sp>
          <p:nvSpPr>
            <p:cNvPr id="13" name="object 13"/>
            <p:cNvSpPr/>
            <p:nvPr/>
          </p:nvSpPr>
          <p:spPr>
            <a:xfrm>
              <a:off x="792001" y="4251022"/>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grpSp>
      <p:graphicFrame>
        <p:nvGraphicFramePr>
          <p:cNvPr id="14" name="object 14"/>
          <p:cNvGraphicFramePr>
            <a:graphicFrameLocks noGrp="1"/>
          </p:cNvGraphicFramePr>
          <p:nvPr/>
        </p:nvGraphicFramePr>
        <p:xfrm>
          <a:off x="931659" y="4895901"/>
          <a:ext cx="5831840" cy="913840"/>
        </p:xfrm>
        <a:graphic>
          <a:graphicData uri="http://schemas.openxmlformats.org/drawingml/2006/table">
            <a:tbl>
              <a:tblPr firstRow="1" bandRow="1">
                <a:tableStyleId>{2D5ABB26-0587-4C30-8999-92F81FD0307C}</a:tableStyleId>
              </a:tblPr>
              <a:tblGrid>
                <a:gridCol w="2802890">
                  <a:extLst>
                    <a:ext uri="{9D8B030D-6E8A-4147-A177-3AD203B41FA5}">
                      <a16:colId xmlns:a16="http://schemas.microsoft.com/office/drawing/2014/main" val="20000"/>
                    </a:ext>
                  </a:extLst>
                </a:gridCol>
                <a:gridCol w="3028950">
                  <a:extLst>
                    <a:ext uri="{9D8B030D-6E8A-4147-A177-3AD203B41FA5}">
                      <a16:colId xmlns:a16="http://schemas.microsoft.com/office/drawing/2014/main" val="20001"/>
                    </a:ext>
                  </a:extLst>
                </a:gridCol>
              </a:tblGrid>
              <a:tr h="569216">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solidFill>
                      <a:srgbClr val="FCEADD"/>
                    </a:solidFill>
                  </a:tcPr>
                </a:tc>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tcPr>
                </a:tc>
                <a:extLst>
                  <a:ext uri="{0D108BD9-81ED-4DB2-BD59-A6C34878D82A}">
                    <a16:rowId xmlns:a16="http://schemas.microsoft.com/office/drawing/2014/main" val="10000"/>
                  </a:ext>
                </a:extLst>
              </a:tr>
              <a:tr h="344624">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solidFill>
                      <a:srgbClr val="FCEADD"/>
                    </a:solidFill>
                  </a:tcPr>
                </a:tc>
                <a:tc>
                  <a:txBody>
                    <a:bodyPr/>
                    <a:lstStyle/>
                    <a:p>
                      <a:pPr rtl="0">
                        <a:lnSpc>
                          <a:spcPct val="100000"/>
                        </a:lnSpc>
                      </a:pPr>
                      <a:endParaRPr sz="100" dirty="0">
                        <a:latin typeface="Times New Roman"/>
                        <a:cs typeface="Times New Roman"/>
                      </a:endParaRPr>
                    </a:p>
                  </a:txBody>
                  <a:tcPr marL="0" marR="0" marT="0" marB="0">
                    <a:lnL w="9525">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tcPr>
                </a:tc>
                <a:extLst>
                  <a:ext uri="{0D108BD9-81ED-4DB2-BD59-A6C34878D82A}">
                    <a16:rowId xmlns:a16="http://schemas.microsoft.com/office/drawing/2014/main" val="10001"/>
                  </a:ext>
                </a:extLst>
              </a:tr>
            </a:tbl>
          </a:graphicData>
        </a:graphic>
      </p:graphicFrame>
      <p:sp>
        <p:nvSpPr>
          <p:cNvPr id="15" name="object 15"/>
          <p:cNvSpPr/>
          <p:nvPr/>
        </p:nvSpPr>
        <p:spPr>
          <a:xfrm>
            <a:off x="3738196" y="5143070"/>
            <a:ext cx="147523" cy="109969"/>
          </a:xfrm>
          <a:prstGeom prst="rect">
            <a:avLst/>
          </a:prstGeom>
          <a:blipFill>
            <a:blip r:embed="rId2" cstate="print"/>
            <a:stretch>
              <a:fillRect/>
            </a:stretch>
          </a:blipFill>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sp>
        <p:nvSpPr>
          <p:cNvPr id="16" name="object 16"/>
          <p:cNvSpPr/>
          <p:nvPr/>
        </p:nvSpPr>
        <p:spPr>
          <a:xfrm>
            <a:off x="3738196" y="5596308"/>
            <a:ext cx="147523" cy="109969"/>
          </a:xfrm>
          <a:prstGeom prst="rect">
            <a:avLst/>
          </a:prstGeom>
          <a:blipFill>
            <a:blip r:embed="rId2" cstate="print"/>
            <a:stretch>
              <a:fillRect/>
            </a:stretch>
          </a:blipFill>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grpSp>
        <p:nvGrpSpPr>
          <p:cNvPr id="17" name="object 17"/>
          <p:cNvGrpSpPr/>
          <p:nvPr/>
        </p:nvGrpSpPr>
        <p:grpSpPr>
          <a:xfrm>
            <a:off x="788400" y="904291"/>
            <a:ext cx="5983605" cy="280670"/>
            <a:chOff x="788400" y="904291"/>
            <a:chExt cx="5983605" cy="280670"/>
          </a:xfrm>
        </p:grpSpPr>
        <p:sp>
          <p:nvSpPr>
            <p:cNvPr id="18" name="object 18"/>
            <p:cNvSpPr/>
            <p:nvPr/>
          </p:nvSpPr>
          <p:spPr>
            <a:xfrm>
              <a:off x="792001" y="907891"/>
              <a:ext cx="5976620" cy="273685"/>
            </a:xfrm>
            <a:custGeom>
              <a:avLst/>
              <a:gdLst/>
              <a:ahLst/>
              <a:cxnLst/>
              <a:rect l="l" t="t" r="r" b="b"/>
              <a:pathLst>
                <a:path w="5976620" h="273684">
                  <a:moveTo>
                    <a:pt x="5904014" y="0"/>
                  </a:moveTo>
                  <a:lnTo>
                    <a:pt x="71996" y="0"/>
                  </a:lnTo>
                  <a:lnTo>
                    <a:pt x="44041" y="5680"/>
                  </a:lnTo>
                  <a:lnTo>
                    <a:pt x="21148" y="21148"/>
                  </a:lnTo>
                  <a:lnTo>
                    <a:pt x="5680" y="44041"/>
                  </a:lnTo>
                  <a:lnTo>
                    <a:pt x="0" y="71996"/>
                  </a:lnTo>
                  <a:lnTo>
                    <a:pt x="0" y="201079"/>
                  </a:lnTo>
                  <a:lnTo>
                    <a:pt x="5680" y="229028"/>
                  </a:lnTo>
                  <a:lnTo>
                    <a:pt x="21148" y="251921"/>
                  </a:lnTo>
                  <a:lnTo>
                    <a:pt x="44041" y="267392"/>
                  </a:lnTo>
                  <a:lnTo>
                    <a:pt x="71996" y="273075"/>
                  </a:lnTo>
                  <a:lnTo>
                    <a:pt x="5904014" y="273075"/>
                  </a:lnTo>
                  <a:lnTo>
                    <a:pt x="5931963" y="267392"/>
                  </a:lnTo>
                  <a:lnTo>
                    <a:pt x="5954856" y="251921"/>
                  </a:lnTo>
                  <a:lnTo>
                    <a:pt x="5970327" y="229028"/>
                  </a:lnTo>
                  <a:lnTo>
                    <a:pt x="5976010" y="201079"/>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sp>
          <p:nvSpPr>
            <p:cNvPr id="19" name="object 19"/>
            <p:cNvSpPr/>
            <p:nvPr/>
          </p:nvSpPr>
          <p:spPr>
            <a:xfrm>
              <a:off x="792001" y="907891"/>
              <a:ext cx="5976620" cy="273685"/>
            </a:xfrm>
            <a:custGeom>
              <a:avLst/>
              <a:gdLst/>
              <a:ahLst/>
              <a:cxnLst/>
              <a:rect l="l" t="t" r="r" b="b"/>
              <a:pathLst>
                <a:path w="5976620" h="273684">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79"/>
                  </a:lnTo>
                  <a:lnTo>
                    <a:pt x="5970327" y="229028"/>
                  </a:lnTo>
                  <a:lnTo>
                    <a:pt x="5954856" y="251921"/>
                  </a:lnTo>
                  <a:lnTo>
                    <a:pt x="5931963" y="267392"/>
                  </a:lnTo>
                  <a:lnTo>
                    <a:pt x="5904014" y="273075"/>
                  </a:lnTo>
                  <a:lnTo>
                    <a:pt x="71996" y="273075"/>
                  </a:lnTo>
                  <a:lnTo>
                    <a:pt x="44041" y="267392"/>
                  </a:lnTo>
                  <a:lnTo>
                    <a:pt x="21148" y="251921"/>
                  </a:lnTo>
                  <a:lnTo>
                    <a:pt x="5680" y="229028"/>
                  </a:lnTo>
                  <a:lnTo>
                    <a:pt x="0" y="201079"/>
                  </a:lnTo>
                  <a:lnTo>
                    <a:pt x="0" y="71996"/>
                  </a:lnTo>
                  <a:close/>
                </a:path>
              </a:pathLst>
            </a:custGeom>
            <a:ln w="7200">
              <a:solidFill>
                <a:srgbClr val="E55927"/>
              </a:solidFill>
            </a:ln>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grpSp>
      <p:grpSp>
        <p:nvGrpSpPr>
          <p:cNvPr id="20" name="object 20"/>
          <p:cNvGrpSpPr/>
          <p:nvPr/>
        </p:nvGrpSpPr>
        <p:grpSpPr>
          <a:xfrm>
            <a:off x="792010" y="7542530"/>
            <a:ext cx="5976620" cy="1522730"/>
            <a:chOff x="792010" y="7542530"/>
            <a:chExt cx="5976620" cy="1522730"/>
          </a:xfrm>
        </p:grpSpPr>
        <p:sp>
          <p:nvSpPr>
            <p:cNvPr id="21" name="object 21"/>
            <p:cNvSpPr/>
            <p:nvPr/>
          </p:nvSpPr>
          <p:spPr>
            <a:xfrm>
              <a:off x="792010" y="7542530"/>
              <a:ext cx="5976620" cy="1522730"/>
            </a:xfrm>
            <a:custGeom>
              <a:avLst/>
              <a:gdLst/>
              <a:ahLst/>
              <a:cxnLst/>
              <a:rect l="l" t="t" r="r" b="b"/>
              <a:pathLst>
                <a:path w="5976620" h="1522729">
                  <a:moveTo>
                    <a:pt x="5975997" y="0"/>
                  </a:moveTo>
                  <a:lnTo>
                    <a:pt x="0" y="0"/>
                  </a:lnTo>
                  <a:lnTo>
                    <a:pt x="0" y="1522679"/>
                  </a:lnTo>
                  <a:lnTo>
                    <a:pt x="5975997" y="1522679"/>
                  </a:lnTo>
                  <a:lnTo>
                    <a:pt x="5975997" y="0"/>
                  </a:lnTo>
                  <a:close/>
                </a:path>
              </a:pathLst>
            </a:custGeom>
            <a:solidFill>
              <a:srgbClr val="E7F0E4"/>
            </a:solidFill>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sp>
          <p:nvSpPr>
            <p:cNvPr id="22" name="object 22"/>
            <p:cNvSpPr/>
            <p:nvPr/>
          </p:nvSpPr>
          <p:spPr>
            <a:xfrm>
              <a:off x="3844025" y="8140145"/>
              <a:ext cx="0" cy="796290"/>
            </a:xfrm>
            <a:custGeom>
              <a:avLst/>
              <a:gdLst/>
              <a:ahLst/>
              <a:cxnLst/>
              <a:rect l="l" t="t" r="r" b="b"/>
              <a:pathLst>
                <a:path h="796290">
                  <a:moveTo>
                    <a:pt x="0" y="0"/>
                  </a:moveTo>
                  <a:lnTo>
                    <a:pt x="0" y="796074"/>
                  </a:lnTo>
                </a:path>
              </a:pathLst>
            </a:custGeom>
            <a:ln w="7200">
              <a:solidFill>
                <a:srgbClr val="9FA0A0"/>
              </a:solidFill>
              <a:prstDash val="sysDot"/>
            </a:ln>
          </p:spPr>
          <p:txBody>
            <a:bodyPr wrap="square" lIns="0" tIns="0" rIns="0" bIns="0" rtlCol="0"/>
            <a:lstStyle/>
            <a:p>
              <a:pPr rtl="0"/>
              <a:endParaRPr kern="0">
                <a:latin typeface="ＭＳ 明朝" panose="02020609040205080304" pitchFamily="17" charset="-128"/>
                <a:ea typeface="ＭＳ 明朝" panose="02020609040205080304" pitchFamily="17" charset="-128"/>
                <a:cs typeface="+mj-cs"/>
              </a:endParaRPr>
            </a:p>
          </p:txBody>
        </p:sp>
      </p:grpSp>
      <p:sp>
        <p:nvSpPr>
          <p:cNvPr id="23" name="object 2">
            <a:extLst>
              <a:ext uri="{FF2B5EF4-FFF2-40B4-BE49-F238E27FC236}">
                <a16:creationId xmlns:a16="http://schemas.microsoft.com/office/drawing/2014/main" id="{77965316-8F53-6349-B932-2DDA671FA1BA}"/>
              </a:ext>
            </a:extLst>
          </p:cNvPr>
          <p:cNvSpPr txBox="1"/>
          <p:nvPr/>
        </p:nvSpPr>
        <p:spPr>
          <a:xfrm>
            <a:off x="5914764" y="397398"/>
            <a:ext cx="1482174" cy="185948"/>
          </a:xfrm>
          <a:prstGeom prst="rect">
            <a:avLst/>
          </a:prstGeom>
        </p:spPr>
        <p:txBody>
          <a:bodyPr vert="horz" wrap="square" lIns="0" tIns="16510" rIns="0" bIns="0" rtlCol="0">
            <a:spAutoFit/>
          </a:bodyPr>
          <a:lstStyle/>
          <a:p>
            <a:pPr marL="12700" rtl="0">
              <a:lnSpc>
                <a:spcPct val="100000"/>
              </a:lnSpc>
              <a:spcBef>
                <a:spcPts val="130"/>
              </a:spcBef>
            </a:pPr>
            <a:r>
              <a:rPr lang="ne-NP" sz="1100" kern="0" dirty="0">
                <a:solidFill>
                  <a:schemeClr val="bg1"/>
                </a:solidFill>
                <a:latin typeface="ＭＳ 明朝" panose="02020609040205080304" pitchFamily="17" charset="-128"/>
                <a:ea typeface="ＭＳ 明朝" panose="02020609040205080304" pitchFamily="17" charset="-128"/>
                <a:cs typeface="+mj-cs"/>
              </a:rPr>
              <a:t>अभिभावकहरूको लागि</a:t>
            </a:r>
          </a:p>
        </p:txBody>
      </p:sp>
      <p:sp>
        <p:nvSpPr>
          <p:cNvPr id="24" name="object 3">
            <a:extLst>
              <a:ext uri="{FF2B5EF4-FFF2-40B4-BE49-F238E27FC236}">
                <a16:creationId xmlns:a16="http://schemas.microsoft.com/office/drawing/2014/main" id="{6493E363-66FB-D74A-86A0-C0A209774F13}"/>
              </a:ext>
            </a:extLst>
          </p:cNvPr>
          <p:cNvSpPr txBox="1"/>
          <p:nvPr/>
        </p:nvSpPr>
        <p:spPr>
          <a:xfrm>
            <a:off x="1873250" y="936852"/>
            <a:ext cx="3693128" cy="200055"/>
          </a:xfrm>
          <a:prstGeom prst="rect">
            <a:avLst/>
          </a:prstGeom>
        </p:spPr>
        <p:txBody>
          <a:bodyPr vert="horz" wrap="square" lIns="0" tIns="0" rIns="0" bIns="0" rtlCol="0">
            <a:spAutoFit/>
          </a:bodyPr>
          <a:lstStyle/>
          <a:p>
            <a:pPr marR="242570" algn="ctr" rtl="0">
              <a:lnSpc>
                <a:spcPct val="100000"/>
              </a:lnSpc>
              <a:spcBef>
                <a:spcPts val="100"/>
              </a:spcBef>
            </a:pPr>
            <a:r>
              <a:rPr lang="ne-NP" sz="1300" kern="0">
                <a:solidFill>
                  <a:srgbClr val="221815"/>
                </a:solidFill>
                <a:latin typeface="ＭＳ 明朝" panose="02020609040205080304" pitchFamily="17" charset="-128"/>
                <a:ea typeface="ＭＳ 明朝" panose="02020609040205080304" pitchFamily="17" charset="-128"/>
                <a:cs typeface="+mj-cs"/>
              </a:rPr>
              <a:t>नोभल कोरोना भाइरसको खोप लगाउनको लागि</a:t>
            </a:r>
            <a:endParaRPr sz="1300" kern="0" dirty="0">
              <a:latin typeface="ＭＳ 明朝" panose="02020609040205080304" pitchFamily="17" charset="-128"/>
              <a:ea typeface="ＭＳ 明朝" panose="02020609040205080304" pitchFamily="17" charset="-128"/>
              <a:cs typeface="+mj-cs"/>
            </a:endParaRPr>
          </a:p>
        </p:txBody>
      </p:sp>
      <p:sp>
        <p:nvSpPr>
          <p:cNvPr id="25" name="object 4">
            <a:extLst>
              <a:ext uri="{FF2B5EF4-FFF2-40B4-BE49-F238E27FC236}">
                <a16:creationId xmlns:a16="http://schemas.microsoft.com/office/drawing/2014/main" id="{C70E842F-A3FF-2546-BEA2-2F7B9DC1936A}"/>
              </a:ext>
            </a:extLst>
          </p:cNvPr>
          <p:cNvSpPr txBox="1"/>
          <p:nvPr/>
        </p:nvSpPr>
        <p:spPr>
          <a:xfrm>
            <a:off x="1085936" y="5106248"/>
            <a:ext cx="2541066" cy="166712"/>
          </a:xfrm>
          <a:prstGeom prst="rect">
            <a:avLst/>
          </a:prstGeom>
        </p:spPr>
        <p:txBody>
          <a:bodyPr vert="horz" wrap="square" lIns="0" tIns="12700" rIns="0" bIns="0" rtlCol="0">
            <a:spAutoFit/>
          </a:bodyPr>
          <a:lstStyle/>
          <a:p>
            <a:pPr marL="12700" rtl="0">
              <a:lnSpc>
                <a:spcPct val="100000"/>
              </a:lnSpc>
              <a:spcBef>
                <a:spcPts val="100"/>
              </a:spcBef>
            </a:pPr>
            <a:r>
              <a:rPr lang="ne-NP" sz="1000" kern="0" dirty="0">
                <a:solidFill>
                  <a:srgbClr val="221815"/>
                </a:solidFill>
                <a:latin typeface="ＭＳ 明朝" panose="02020609040205080304" pitchFamily="17" charset="-128"/>
                <a:ea typeface="ＭＳ 明朝" panose="02020609040205080304" pitchFamily="17" charset="-128"/>
                <a:cs typeface="+mj-cs"/>
              </a:rPr>
              <a:t>खोप लगाएपछि शरीरमा असामान्यता देखिएको बेला</a:t>
            </a:r>
            <a:endParaRPr sz="1000" kern="0" dirty="0">
              <a:latin typeface="ＭＳ 明朝" panose="02020609040205080304" pitchFamily="17" charset="-128"/>
              <a:ea typeface="ＭＳ 明朝" panose="02020609040205080304" pitchFamily="17" charset="-128"/>
              <a:cs typeface="+mj-cs"/>
            </a:endParaRPr>
          </a:p>
        </p:txBody>
      </p:sp>
      <p:sp>
        <p:nvSpPr>
          <p:cNvPr id="26" name="object 5">
            <a:extLst>
              <a:ext uri="{FF2B5EF4-FFF2-40B4-BE49-F238E27FC236}">
                <a16:creationId xmlns:a16="http://schemas.microsoft.com/office/drawing/2014/main" id="{741CD53B-3C82-7846-BEF4-FB0FC58DAD80}"/>
              </a:ext>
            </a:extLst>
          </p:cNvPr>
          <p:cNvSpPr txBox="1"/>
          <p:nvPr/>
        </p:nvSpPr>
        <p:spPr>
          <a:xfrm>
            <a:off x="3996913" y="4968552"/>
            <a:ext cx="2530599" cy="503151"/>
          </a:xfrm>
          <a:prstGeom prst="rect">
            <a:avLst/>
          </a:prstGeom>
        </p:spPr>
        <p:txBody>
          <a:bodyPr vert="horz" wrap="square" lIns="0" tIns="12700" rIns="0" bIns="0" rtlCol="0">
            <a:spAutoFit/>
          </a:bodyPr>
          <a:lstStyle/>
          <a:p>
            <a:pPr marL="18415" marR="5080" indent="-6350" rtl="0">
              <a:lnSpc>
                <a:spcPct val="118100"/>
              </a:lnSpc>
              <a:spcBef>
                <a:spcPts val="100"/>
              </a:spcBef>
            </a:pPr>
            <a:r>
              <a:rPr lang="ne-NP" sz="900" b="1" kern="0" dirty="0">
                <a:solidFill>
                  <a:srgbClr val="221815"/>
                </a:solidFill>
                <a:latin typeface="ＭＳ 明朝" panose="02020609040205080304" pitchFamily="17" charset="-128"/>
                <a:ea typeface="ＭＳ 明朝" panose="02020609040205080304" pitchFamily="17" charset="-128"/>
                <a:cs typeface="+mj-cs"/>
              </a:rPr>
              <a:t>खोप लगाएको स्वास्थ्य संस्था वा सधैँ देखाउने गरेको चिकित्सक </a:t>
            </a:r>
            <a:r>
              <a:rPr lang="ne-NP" sz="900" b="1" kern="0" dirty="0" smtClean="0">
                <a:solidFill>
                  <a:srgbClr val="221815"/>
                </a:solidFill>
                <a:latin typeface="ＭＳ 明朝" panose="02020609040205080304" pitchFamily="17" charset="-128"/>
                <a:ea typeface="ＭＳ 明朝" panose="02020609040205080304" pitchFamily="17" charset="-128"/>
                <a:cs typeface="+mj-cs"/>
              </a:rPr>
              <a:t>तथा </a:t>
            </a:r>
            <a:r>
              <a:rPr lang="ne-NP" sz="900" b="1" kern="0" dirty="0">
                <a:solidFill>
                  <a:srgbClr val="221815"/>
                </a:solidFill>
                <a:latin typeface="ＭＳ 明朝" panose="02020609040205080304" pitchFamily="17" charset="-128"/>
                <a:ea typeface="ＭＳ 明朝" panose="02020609040205080304" pitchFamily="17" charset="-128"/>
                <a:cs typeface="+mj-cs"/>
              </a:rPr>
              <a:t>नगर, टोल वा गाउँ तथा जिल्लाको काउन्टर</a:t>
            </a:r>
            <a:endParaRPr sz="900" b="1" kern="0" dirty="0">
              <a:latin typeface="ＭＳ 明朝" panose="02020609040205080304" pitchFamily="17" charset="-128"/>
              <a:ea typeface="ＭＳ 明朝" panose="02020609040205080304" pitchFamily="17" charset="-128"/>
              <a:cs typeface="+mj-cs"/>
            </a:endParaRPr>
          </a:p>
        </p:txBody>
      </p:sp>
      <p:sp>
        <p:nvSpPr>
          <p:cNvPr id="27" name="object 6">
            <a:extLst>
              <a:ext uri="{FF2B5EF4-FFF2-40B4-BE49-F238E27FC236}">
                <a16:creationId xmlns:a16="http://schemas.microsoft.com/office/drawing/2014/main" id="{67B83858-26A6-B54A-810A-92A9BD163E94}"/>
              </a:ext>
            </a:extLst>
          </p:cNvPr>
          <p:cNvSpPr txBox="1"/>
          <p:nvPr/>
        </p:nvSpPr>
        <p:spPr>
          <a:xfrm>
            <a:off x="1085936" y="5554506"/>
            <a:ext cx="2360930" cy="166712"/>
          </a:xfrm>
          <a:prstGeom prst="rect">
            <a:avLst/>
          </a:prstGeom>
        </p:spPr>
        <p:txBody>
          <a:bodyPr vert="horz" wrap="square" lIns="0" tIns="12700" rIns="0" bIns="0" rtlCol="0">
            <a:spAutoFit/>
          </a:bodyPr>
          <a:lstStyle/>
          <a:p>
            <a:pPr marL="12700" rtl="0">
              <a:lnSpc>
                <a:spcPct val="100000"/>
              </a:lnSpc>
              <a:spcBef>
                <a:spcPts val="100"/>
              </a:spcBef>
            </a:pPr>
            <a:r>
              <a:rPr lang="ne-NP" sz="1000" kern="0">
                <a:solidFill>
                  <a:srgbClr val="221815"/>
                </a:solidFill>
                <a:latin typeface="ＭＳ 明朝" panose="02020609040205080304" pitchFamily="17" charset="-128"/>
                <a:ea typeface="ＭＳ 明朝" panose="02020609040205080304" pitchFamily="17" charset="-128"/>
                <a:cs typeface="+mj-cs"/>
              </a:rPr>
              <a:t>खोप लगाउने सम्बन्धी समग्र सोधपुछ</a:t>
            </a:r>
            <a:endParaRPr sz="1000" kern="0" dirty="0">
              <a:latin typeface="ＭＳ 明朝" panose="02020609040205080304" pitchFamily="17" charset="-128"/>
              <a:ea typeface="ＭＳ 明朝" panose="02020609040205080304" pitchFamily="17" charset="-128"/>
              <a:cs typeface="+mj-cs"/>
            </a:endParaRPr>
          </a:p>
        </p:txBody>
      </p:sp>
      <p:sp>
        <p:nvSpPr>
          <p:cNvPr id="28" name="object 7">
            <a:extLst>
              <a:ext uri="{FF2B5EF4-FFF2-40B4-BE49-F238E27FC236}">
                <a16:creationId xmlns:a16="http://schemas.microsoft.com/office/drawing/2014/main" id="{42592571-ECFF-D84C-8FC6-B877E3DA23D9}"/>
              </a:ext>
            </a:extLst>
          </p:cNvPr>
          <p:cNvSpPr txBox="1"/>
          <p:nvPr/>
        </p:nvSpPr>
        <p:spPr>
          <a:xfrm>
            <a:off x="3996913" y="5576792"/>
            <a:ext cx="1735231" cy="151323"/>
          </a:xfrm>
          <a:prstGeom prst="rect">
            <a:avLst/>
          </a:prstGeom>
        </p:spPr>
        <p:txBody>
          <a:bodyPr vert="horz" wrap="square" lIns="0" tIns="12700" rIns="0" bIns="0" rtlCol="0">
            <a:spAutoFit/>
          </a:bodyPr>
          <a:lstStyle/>
          <a:p>
            <a:pPr marL="12700" rtl="0">
              <a:lnSpc>
                <a:spcPct val="100000"/>
              </a:lnSpc>
              <a:spcBef>
                <a:spcPts val="100"/>
              </a:spcBef>
            </a:pPr>
            <a:r>
              <a:rPr lang="ne-NP" sz="900" b="1" kern="0" dirty="0">
                <a:solidFill>
                  <a:srgbClr val="221815"/>
                </a:solidFill>
                <a:latin typeface="ＭＳ 明朝" panose="02020609040205080304" pitchFamily="17" charset="-128"/>
                <a:ea typeface="ＭＳ 明朝" panose="02020609040205080304" pitchFamily="17" charset="-128"/>
                <a:cs typeface="+mj-cs"/>
              </a:rPr>
              <a:t>नगर, टोल वा गाउँको काउन्टर</a:t>
            </a:r>
            <a:endParaRPr sz="900" b="1" kern="0" dirty="0">
              <a:latin typeface="ＭＳ 明朝" panose="02020609040205080304" pitchFamily="17" charset="-128"/>
              <a:ea typeface="ＭＳ 明朝" panose="02020609040205080304" pitchFamily="17" charset="-128"/>
              <a:cs typeface="+mj-cs"/>
            </a:endParaRPr>
          </a:p>
        </p:txBody>
      </p:sp>
      <p:sp>
        <p:nvSpPr>
          <p:cNvPr id="29" name="object 8">
            <a:extLst>
              <a:ext uri="{FF2B5EF4-FFF2-40B4-BE49-F238E27FC236}">
                <a16:creationId xmlns:a16="http://schemas.microsoft.com/office/drawing/2014/main" id="{2D0A2914-C46D-254D-AE90-6FE1A415849E}"/>
              </a:ext>
            </a:extLst>
          </p:cNvPr>
          <p:cNvSpPr txBox="1"/>
          <p:nvPr/>
        </p:nvSpPr>
        <p:spPr>
          <a:xfrm>
            <a:off x="761298" y="5985059"/>
            <a:ext cx="6003925" cy="182101"/>
          </a:xfrm>
          <a:prstGeom prst="rect">
            <a:avLst/>
          </a:prstGeom>
        </p:spPr>
        <p:txBody>
          <a:bodyPr vert="horz" wrap="square" lIns="0" tIns="12700" rIns="0" bIns="0" rtlCol="0">
            <a:spAutoFit/>
          </a:bodyPr>
          <a:lstStyle/>
          <a:p>
            <a:pPr marL="12700" rtl="0">
              <a:lnSpc>
                <a:spcPct val="100000"/>
              </a:lnSpc>
              <a:spcBef>
                <a:spcPts val="100"/>
              </a:spcBef>
            </a:pPr>
            <a:r>
              <a:rPr lang="ne-NP" sz="1100" kern="0">
                <a:solidFill>
                  <a:srgbClr val="221815"/>
                </a:solidFill>
                <a:latin typeface="ＭＳ 明朝" panose="02020609040205080304" pitchFamily="17" charset="-128"/>
                <a:ea typeface="ＭＳ 明朝" panose="02020609040205080304" pitchFamily="17" charset="-128"/>
                <a:cs typeface="+mj-cs"/>
              </a:rPr>
              <a:t>◎प्रतिरोध खोपका कारण स्वास्थ्यमा पर्न जाने असरप्रतिको राहत प्रणालीको बारेमा</a:t>
            </a:r>
            <a:endParaRPr sz="1100" kern="0" dirty="0">
              <a:latin typeface="ＭＳ 明朝" panose="02020609040205080304" pitchFamily="17" charset="-128"/>
              <a:ea typeface="ＭＳ 明朝" panose="02020609040205080304" pitchFamily="17" charset="-128"/>
              <a:cs typeface="+mj-cs"/>
            </a:endParaRPr>
          </a:p>
        </p:txBody>
      </p:sp>
      <p:sp>
        <p:nvSpPr>
          <p:cNvPr id="30" name="object 9">
            <a:extLst>
              <a:ext uri="{FF2B5EF4-FFF2-40B4-BE49-F238E27FC236}">
                <a16:creationId xmlns:a16="http://schemas.microsoft.com/office/drawing/2014/main" id="{7DE6344A-031D-A54E-8926-91D5366FF30F}"/>
              </a:ext>
            </a:extLst>
          </p:cNvPr>
          <p:cNvSpPr txBox="1"/>
          <p:nvPr/>
        </p:nvSpPr>
        <p:spPr>
          <a:xfrm>
            <a:off x="4179565" y="8842748"/>
            <a:ext cx="526415" cy="112210"/>
          </a:xfrm>
          <a:prstGeom prst="rect">
            <a:avLst/>
          </a:prstGeom>
        </p:spPr>
        <p:txBody>
          <a:bodyPr vert="horz" wrap="square" lIns="0" tIns="12065" rIns="0" bIns="0" rtlCol="0">
            <a:spAutoFit/>
          </a:bodyPr>
          <a:lstStyle/>
          <a:p>
            <a:pPr marL="12700" rtl="0">
              <a:lnSpc>
                <a:spcPct val="100000"/>
              </a:lnSpc>
              <a:spcBef>
                <a:spcPts val="95"/>
              </a:spcBef>
            </a:pPr>
            <a:r>
              <a:rPr lang="ne-NP" sz="650" b="1" kern="0">
                <a:solidFill>
                  <a:srgbClr val="221815"/>
                </a:solidFill>
                <a:latin typeface="ＭＳ 明朝" panose="02020609040205080304" pitchFamily="17" charset="-128"/>
                <a:ea typeface="ＭＳ 明朝" panose="02020609040205080304" pitchFamily="17" charset="-128"/>
                <a:cs typeface="+mj-cs"/>
              </a:rPr>
              <a:t>मास्क लगाउने</a:t>
            </a:r>
            <a:endParaRPr sz="650" b="1" kern="0" dirty="0">
              <a:latin typeface="ＭＳ 明朝" panose="02020609040205080304" pitchFamily="17" charset="-128"/>
              <a:ea typeface="ＭＳ 明朝" panose="02020609040205080304" pitchFamily="17" charset="-128"/>
              <a:cs typeface="+mj-cs"/>
            </a:endParaRPr>
          </a:p>
        </p:txBody>
      </p:sp>
      <p:sp>
        <p:nvSpPr>
          <p:cNvPr id="31" name="object 10">
            <a:extLst>
              <a:ext uri="{FF2B5EF4-FFF2-40B4-BE49-F238E27FC236}">
                <a16:creationId xmlns:a16="http://schemas.microsoft.com/office/drawing/2014/main" id="{A171814A-6719-2642-A8B6-B0F5990C342A}"/>
              </a:ext>
            </a:extLst>
          </p:cNvPr>
          <p:cNvSpPr txBox="1"/>
          <p:nvPr/>
        </p:nvSpPr>
        <p:spPr>
          <a:xfrm>
            <a:off x="4958048" y="8842748"/>
            <a:ext cx="608330" cy="112210"/>
          </a:xfrm>
          <a:prstGeom prst="rect">
            <a:avLst/>
          </a:prstGeom>
        </p:spPr>
        <p:txBody>
          <a:bodyPr vert="horz" wrap="square" lIns="0" tIns="12065" rIns="0" bIns="0" rtlCol="0">
            <a:spAutoFit/>
          </a:bodyPr>
          <a:lstStyle/>
          <a:p>
            <a:pPr marL="12700" rtl="0">
              <a:lnSpc>
                <a:spcPct val="100000"/>
              </a:lnSpc>
              <a:spcBef>
                <a:spcPts val="95"/>
              </a:spcBef>
            </a:pPr>
            <a:r>
              <a:rPr lang="ne-NP" sz="650" b="1" kern="0">
                <a:solidFill>
                  <a:srgbClr val="221815"/>
                </a:solidFill>
                <a:latin typeface="ＭＳ 明朝" panose="02020609040205080304" pitchFamily="17" charset="-128"/>
                <a:ea typeface="ＭＳ 明朝" panose="02020609040205080304" pitchFamily="17" charset="-128"/>
                <a:cs typeface="+mj-cs"/>
              </a:rPr>
              <a:t>साबुनले हात धुने</a:t>
            </a:r>
            <a:endParaRPr sz="650" b="1" kern="0" dirty="0">
              <a:latin typeface="ＭＳ 明朝" panose="02020609040205080304" pitchFamily="17" charset="-128"/>
              <a:ea typeface="ＭＳ 明朝" panose="02020609040205080304" pitchFamily="17" charset="-128"/>
              <a:cs typeface="+mj-cs"/>
            </a:endParaRPr>
          </a:p>
        </p:txBody>
      </p:sp>
      <p:sp>
        <p:nvSpPr>
          <p:cNvPr id="32" name="object 11">
            <a:extLst>
              <a:ext uri="{FF2B5EF4-FFF2-40B4-BE49-F238E27FC236}">
                <a16:creationId xmlns:a16="http://schemas.microsoft.com/office/drawing/2014/main" id="{ED23D7E8-C96E-7B45-959E-C82CF4A0471C}"/>
              </a:ext>
            </a:extLst>
          </p:cNvPr>
          <p:cNvSpPr txBox="1"/>
          <p:nvPr/>
        </p:nvSpPr>
        <p:spPr>
          <a:xfrm>
            <a:off x="5793910" y="8842748"/>
            <a:ext cx="788910" cy="212238"/>
          </a:xfrm>
          <a:prstGeom prst="rect">
            <a:avLst/>
          </a:prstGeom>
        </p:spPr>
        <p:txBody>
          <a:bodyPr vert="horz" wrap="square" lIns="0" tIns="12065" rIns="0" bIns="0" rtlCol="0">
            <a:spAutoFit/>
          </a:bodyPr>
          <a:lstStyle/>
          <a:p>
            <a:pPr marL="12700" rtl="0">
              <a:lnSpc>
                <a:spcPct val="100000"/>
              </a:lnSpc>
              <a:spcBef>
                <a:spcPts val="95"/>
              </a:spcBef>
            </a:pPr>
            <a:r>
              <a:rPr lang="ne-NP" sz="650" b="1" kern="0" dirty="0">
                <a:solidFill>
                  <a:srgbClr val="221815"/>
                </a:solidFill>
                <a:latin typeface="ＭＳ 明朝" panose="02020609040205080304" pitchFamily="17" charset="-128"/>
                <a:ea typeface="ＭＳ 明朝" panose="02020609040205080304" pitchFamily="17" charset="-128"/>
                <a:cs typeface="+mj-cs"/>
              </a:rPr>
              <a:t>हात र औंलाहरूको </a:t>
            </a:r>
            <a:r>
              <a:rPr lang="ne-NP" sz="650" b="1" kern="0" dirty="0" smtClean="0">
                <a:solidFill>
                  <a:srgbClr val="221815"/>
                </a:solidFill>
                <a:latin typeface="ＭＳ 明朝" panose="02020609040205080304" pitchFamily="17" charset="-128"/>
                <a:ea typeface="ＭＳ 明朝" panose="02020609040205080304" pitchFamily="17" charset="-128"/>
                <a:cs typeface="+mj-cs"/>
              </a:rPr>
              <a:t>कीटाणुरहित गर्ने</a:t>
            </a:r>
            <a:endParaRPr sz="650" b="1" kern="0" dirty="0">
              <a:latin typeface="ＭＳ 明朝" panose="02020609040205080304" pitchFamily="17" charset="-128"/>
              <a:ea typeface="ＭＳ 明朝" panose="02020609040205080304" pitchFamily="17" charset="-128"/>
              <a:cs typeface="+mj-cs"/>
            </a:endParaRPr>
          </a:p>
        </p:txBody>
      </p:sp>
      <p:sp>
        <p:nvSpPr>
          <p:cNvPr id="33" name="object 12">
            <a:extLst>
              <a:ext uri="{FF2B5EF4-FFF2-40B4-BE49-F238E27FC236}">
                <a16:creationId xmlns:a16="http://schemas.microsoft.com/office/drawing/2014/main" id="{83CCD49C-629C-434D-BB4C-FA8E1DC53E99}"/>
              </a:ext>
            </a:extLst>
          </p:cNvPr>
          <p:cNvSpPr txBox="1"/>
          <p:nvPr/>
        </p:nvSpPr>
        <p:spPr>
          <a:xfrm>
            <a:off x="2929227" y="8842748"/>
            <a:ext cx="1067686" cy="212238"/>
          </a:xfrm>
          <a:prstGeom prst="rect">
            <a:avLst/>
          </a:prstGeom>
        </p:spPr>
        <p:txBody>
          <a:bodyPr vert="horz" wrap="square" lIns="0" tIns="12065" rIns="0" bIns="0" rtlCol="0">
            <a:spAutoFit/>
          </a:bodyPr>
          <a:lstStyle/>
          <a:p>
            <a:pPr marL="12700" rtl="0">
              <a:lnSpc>
                <a:spcPct val="100000"/>
              </a:lnSpc>
              <a:spcBef>
                <a:spcPts val="95"/>
              </a:spcBef>
            </a:pPr>
            <a:r>
              <a:rPr lang="ne-NP" sz="650" b="1" kern="0">
                <a:solidFill>
                  <a:srgbClr val="221815"/>
                </a:solidFill>
                <a:latin typeface="ＭＳ 明朝" panose="02020609040205080304" pitchFamily="17" charset="-128"/>
                <a:ea typeface="ＭＳ 明朝" panose="02020609040205080304" pitchFamily="17" charset="-128"/>
                <a:cs typeface="+mj-cs"/>
              </a:rPr>
              <a:t>राम्रोसँग हावाको आवतजावत नहुने बन्द ठाउँ</a:t>
            </a:r>
            <a:endParaRPr sz="650" b="1" kern="0" dirty="0">
              <a:latin typeface="ＭＳ 明朝" panose="02020609040205080304" pitchFamily="17" charset="-128"/>
              <a:ea typeface="ＭＳ 明朝" panose="02020609040205080304" pitchFamily="17" charset="-128"/>
              <a:cs typeface="+mj-cs"/>
            </a:endParaRPr>
          </a:p>
        </p:txBody>
      </p:sp>
      <p:sp>
        <p:nvSpPr>
          <p:cNvPr id="34" name="object 13">
            <a:extLst>
              <a:ext uri="{FF2B5EF4-FFF2-40B4-BE49-F238E27FC236}">
                <a16:creationId xmlns:a16="http://schemas.microsoft.com/office/drawing/2014/main" id="{B78EF2AF-EF60-034C-9ABF-04F3E657A6B5}"/>
              </a:ext>
            </a:extLst>
          </p:cNvPr>
          <p:cNvSpPr txBox="1"/>
          <p:nvPr/>
        </p:nvSpPr>
        <p:spPr>
          <a:xfrm>
            <a:off x="1191897" y="8842748"/>
            <a:ext cx="757553" cy="112210"/>
          </a:xfrm>
          <a:prstGeom prst="rect">
            <a:avLst/>
          </a:prstGeom>
        </p:spPr>
        <p:txBody>
          <a:bodyPr vert="horz" wrap="square" lIns="0" tIns="12065" rIns="0" bIns="0" rtlCol="0">
            <a:spAutoFit/>
          </a:bodyPr>
          <a:lstStyle/>
          <a:p>
            <a:pPr marL="12700" rtl="0">
              <a:lnSpc>
                <a:spcPct val="100000"/>
              </a:lnSpc>
              <a:spcBef>
                <a:spcPts val="95"/>
              </a:spcBef>
            </a:pPr>
            <a:r>
              <a:rPr lang="ne-NP" sz="650" b="1" kern="0">
                <a:solidFill>
                  <a:srgbClr val="221815"/>
                </a:solidFill>
                <a:latin typeface="ＭＳ 明朝" panose="02020609040205080304" pitchFamily="17" charset="-128"/>
                <a:ea typeface="ＭＳ 明朝" panose="02020609040205080304" pitchFamily="17" charset="-128"/>
                <a:cs typeface="+mj-cs"/>
              </a:rPr>
              <a:t>भिड भएको ठाउँ</a:t>
            </a:r>
            <a:endParaRPr sz="650" b="1" kern="0" dirty="0">
              <a:latin typeface="ＭＳ 明朝" panose="02020609040205080304" pitchFamily="17" charset="-128"/>
              <a:ea typeface="ＭＳ 明朝" panose="02020609040205080304" pitchFamily="17" charset="-128"/>
              <a:cs typeface="+mj-cs"/>
            </a:endParaRPr>
          </a:p>
        </p:txBody>
      </p:sp>
      <p:sp>
        <p:nvSpPr>
          <p:cNvPr id="35" name="object 14">
            <a:extLst>
              <a:ext uri="{FF2B5EF4-FFF2-40B4-BE49-F238E27FC236}">
                <a16:creationId xmlns:a16="http://schemas.microsoft.com/office/drawing/2014/main" id="{F9CB5CA4-AC3B-F64C-983C-ECA4AAD2ED17}"/>
              </a:ext>
            </a:extLst>
          </p:cNvPr>
          <p:cNvSpPr txBox="1"/>
          <p:nvPr/>
        </p:nvSpPr>
        <p:spPr>
          <a:xfrm>
            <a:off x="1968092" y="8842748"/>
            <a:ext cx="898551" cy="212238"/>
          </a:xfrm>
          <a:prstGeom prst="rect">
            <a:avLst/>
          </a:prstGeom>
        </p:spPr>
        <p:txBody>
          <a:bodyPr vert="horz" wrap="square" lIns="0" tIns="12065" rIns="0" bIns="0" rtlCol="0">
            <a:spAutoFit/>
          </a:bodyPr>
          <a:lstStyle/>
          <a:p>
            <a:pPr marL="12700" rtl="0">
              <a:lnSpc>
                <a:spcPct val="100000"/>
              </a:lnSpc>
              <a:spcBef>
                <a:spcPts val="95"/>
              </a:spcBef>
            </a:pPr>
            <a:r>
              <a:rPr lang="ne-NP" sz="650" b="1" kern="0" dirty="0">
                <a:solidFill>
                  <a:srgbClr val="221815"/>
                </a:solidFill>
                <a:latin typeface="ＭＳ 明朝" panose="02020609040205080304" pitchFamily="17" charset="-128"/>
                <a:ea typeface="ＭＳ 明朝" panose="02020609040205080304" pitchFamily="17" charset="-128"/>
                <a:cs typeface="+mj-cs"/>
              </a:rPr>
              <a:t>नजिकै बसेर कुराकानी गर्नुपर्ने परिस्थिति</a:t>
            </a:r>
            <a:endParaRPr sz="650" b="1" kern="0" dirty="0">
              <a:latin typeface="ＭＳ 明朝" panose="02020609040205080304" pitchFamily="17" charset="-128"/>
              <a:ea typeface="ＭＳ 明朝" panose="02020609040205080304" pitchFamily="17" charset="-128"/>
              <a:cs typeface="+mj-cs"/>
            </a:endParaRPr>
          </a:p>
        </p:txBody>
      </p:sp>
      <p:sp>
        <p:nvSpPr>
          <p:cNvPr id="36" name="object 15">
            <a:extLst>
              <a:ext uri="{FF2B5EF4-FFF2-40B4-BE49-F238E27FC236}">
                <a16:creationId xmlns:a16="http://schemas.microsoft.com/office/drawing/2014/main" id="{3C2F52DC-678A-BB43-AD20-F6E237B81A07}"/>
              </a:ext>
            </a:extLst>
          </p:cNvPr>
          <p:cNvSpPr txBox="1"/>
          <p:nvPr/>
        </p:nvSpPr>
        <p:spPr>
          <a:xfrm>
            <a:off x="3489877" y="9394555"/>
            <a:ext cx="2650573" cy="105798"/>
          </a:xfrm>
          <a:prstGeom prst="rect">
            <a:avLst/>
          </a:prstGeom>
        </p:spPr>
        <p:txBody>
          <a:bodyPr vert="horz" wrap="square" lIns="0" tIns="13335" rIns="0" bIns="0" rtlCol="0">
            <a:spAutoFit/>
          </a:bodyPr>
          <a:lstStyle/>
          <a:p>
            <a:pPr marL="103505" rtl="0">
              <a:lnSpc>
                <a:spcPct val="100000"/>
              </a:lnSpc>
              <a:spcBef>
                <a:spcPts val="105"/>
              </a:spcBef>
              <a:tabLst>
                <a:tab pos="2065020" algn="l"/>
              </a:tabLst>
            </a:pPr>
            <a:r>
              <a:rPr lang="ne-NP" sz="600" kern="0" dirty="0">
                <a:solidFill>
                  <a:srgbClr val="221815"/>
                </a:solidFill>
                <a:latin typeface="ＭＳ 明朝" panose="02020609040205080304" pitchFamily="17" charset="-128"/>
                <a:ea typeface="ＭＳ 明朝" panose="02020609040205080304" pitchFamily="17" charset="-128"/>
                <a:cs typeface="+mj-cs"/>
              </a:rPr>
              <a:t>स्वास्थ्य श्रम तथा कल्याण मन्त्रालय</a:t>
            </a:r>
            <a:r>
              <a:rPr lang="en-US" sz="600" kern="0" dirty="0">
                <a:solidFill>
                  <a:srgbClr val="221815"/>
                </a:solidFill>
                <a:latin typeface="ＭＳ 明朝" panose="02020609040205080304" pitchFamily="17" charset="-128"/>
                <a:ea typeface="ＭＳ 明朝" panose="02020609040205080304" pitchFamily="17" charset="-128"/>
                <a:cs typeface="+mj-cs"/>
              </a:rPr>
              <a:t> </a:t>
            </a:r>
            <a:r>
              <a:rPr lang="ne-NP" sz="600" kern="0" dirty="0">
                <a:solidFill>
                  <a:srgbClr val="221815"/>
                </a:solidFill>
                <a:latin typeface="ＭＳ 明朝" panose="02020609040205080304" pitchFamily="17" charset="-128"/>
                <a:ea typeface="ＭＳ 明朝" panose="02020609040205080304" pitchFamily="17" charset="-128"/>
                <a:cs typeface="+mj-cs"/>
              </a:rPr>
              <a:t>कोरोना खोप बालबालिका </a:t>
            </a:r>
            <a:r>
              <a:rPr lang="en-US" sz="600" kern="0" dirty="0">
                <a:solidFill>
                  <a:srgbClr val="221815"/>
                </a:solidFill>
                <a:latin typeface="ＭＳ 明朝" panose="02020609040205080304" pitchFamily="17" charset="-128"/>
                <a:ea typeface="ＭＳ 明朝" panose="02020609040205080304" pitchFamily="17" charset="-128"/>
                <a:cs typeface="+mj-cs"/>
              </a:rPr>
              <a:t>  </a:t>
            </a:r>
            <a:r>
              <a:rPr lang="ne-NP" sz="500" kern="0" dirty="0" smtClean="0">
                <a:solidFill>
                  <a:schemeClr val="bg1"/>
                </a:solidFill>
                <a:latin typeface="ＭＳ 明朝" panose="02020609040205080304" pitchFamily="17" charset="-128"/>
                <a:ea typeface="ＭＳ 明朝" panose="02020609040205080304" pitchFamily="17" charset="-128"/>
                <a:cs typeface="+mj-cs"/>
              </a:rPr>
              <a:t>खोज्नुहोस</a:t>
            </a:r>
            <a:endParaRPr lang="ne-NP" sz="900" kern="0" dirty="0">
              <a:solidFill>
                <a:schemeClr val="bg1"/>
              </a:solidFill>
              <a:latin typeface="ＭＳ 明朝" panose="02020609040205080304" pitchFamily="17" charset="-128"/>
              <a:ea typeface="ＭＳ 明朝" panose="02020609040205080304" pitchFamily="17" charset="-128"/>
              <a:cs typeface="+mj-cs"/>
            </a:endParaRPr>
          </a:p>
        </p:txBody>
      </p:sp>
      <p:sp>
        <p:nvSpPr>
          <p:cNvPr id="37" name="object 16">
            <a:extLst>
              <a:ext uri="{FF2B5EF4-FFF2-40B4-BE49-F238E27FC236}">
                <a16:creationId xmlns:a16="http://schemas.microsoft.com/office/drawing/2014/main" id="{A2A5A8BD-6C0F-0D42-A980-A5836FBDAC02}"/>
              </a:ext>
            </a:extLst>
          </p:cNvPr>
          <p:cNvSpPr txBox="1"/>
          <p:nvPr/>
        </p:nvSpPr>
        <p:spPr>
          <a:xfrm>
            <a:off x="991536" y="9323698"/>
            <a:ext cx="2329815" cy="614014"/>
          </a:xfrm>
          <a:prstGeom prst="rect">
            <a:avLst/>
          </a:prstGeom>
        </p:spPr>
        <p:txBody>
          <a:bodyPr vert="horz" wrap="square" lIns="0" tIns="12700" rIns="0" bIns="0" rtlCol="0">
            <a:spAutoFit/>
          </a:bodyPr>
          <a:lstStyle/>
          <a:p>
            <a:pPr marL="12700" marR="5080" algn="just" rtl="0">
              <a:lnSpc>
                <a:spcPct val="124300"/>
              </a:lnSpc>
              <a:spcBef>
                <a:spcPts val="100"/>
              </a:spcBef>
            </a:pPr>
            <a:r>
              <a:rPr lang="ne-NP" sz="800" kern="0">
                <a:solidFill>
                  <a:srgbClr val="221815"/>
                </a:solidFill>
                <a:latin typeface="ＭＳ 明朝" panose="02020609040205080304" pitchFamily="17" charset="-128"/>
                <a:ea typeface="ＭＳ 明朝" panose="02020609040205080304" pitchFamily="17" charset="-128"/>
                <a:cs typeface="+mj-cs"/>
              </a:rPr>
              <a:t>बालबालिकाप्रतिको नोभल कोरोना भाइरसको खोपको प्रभावकारिता, सुरक्षा जस्ता विस्तृत जानकारीको लागि स्वास्थ्य श्रम तथा कल्याण मन्त्रालयको होमपेज हेर्नुहोस्।</a:t>
            </a:r>
            <a:endParaRPr sz="800" kern="0" dirty="0">
              <a:latin typeface="ＭＳ 明朝" panose="02020609040205080304" pitchFamily="17" charset="-128"/>
              <a:ea typeface="ＭＳ 明朝" panose="02020609040205080304" pitchFamily="17" charset="-128"/>
              <a:cs typeface="+mj-cs"/>
            </a:endParaRPr>
          </a:p>
        </p:txBody>
      </p:sp>
      <p:sp>
        <p:nvSpPr>
          <p:cNvPr id="38" name="object 3">
            <a:extLst>
              <a:ext uri="{FF2B5EF4-FFF2-40B4-BE49-F238E27FC236}">
                <a16:creationId xmlns:a16="http://schemas.microsoft.com/office/drawing/2014/main" id="{833E6E0D-5B5C-6949-A29A-22BE034EC1EF}"/>
              </a:ext>
            </a:extLst>
          </p:cNvPr>
          <p:cNvSpPr txBox="1"/>
          <p:nvPr/>
        </p:nvSpPr>
        <p:spPr>
          <a:xfrm>
            <a:off x="761298" y="2317506"/>
            <a:ext cx="6122670" cy="169277"/>
          </a:xfrm>
          <a:prstGeom prst="rect">
            <a:avLst/>
          </a:prstGeom>
        </p:spPr>
        <p:txBody>
          <a:bodyPr vert="horz" wrap="square" lIns="0" tIns="0" rIns="0" bIns="0" rtlCol="0">
            <a:spAutoFit/>
          </a:bodyPr>
          <a:lstStyle/>
          <a:p>
            <a:pPr marL="12700" rtl="0">
              <a:lnSpc>
                <a:spcPct val="100000"/>
              </a:lnSpc>
              <a:spcBef>
                <a:spcPts val="1045"/>
              </a:spcBef>
            </a:pPr>
            <a:r>
              <a:rPr lang="ne-NP" sz="1100" kern="0" dirty="0">
                <a:solidFill>
                  <a:srgbClr val="3E3A39"/>
                </a:solidFill>
                <a:latin typeface="ＭＳ 明朝" panose="02020609040205080304" pitchFamily="17" charset="-128"/>
                <a:ea typeface="ＭＳ 明朝" panose="02020609040205080304" pitchFamily="17" charset="-128"/>
                <a:cs typeface="+mj-cs"/>
              </a:rPr>
              <a:t>◎सकेसम्म खोप लगाउने दिन मातृशिशु स्वास्थ्य पुस्तिका लिएर आउनुहोस्।</a:t>
            </a:r>
            <a:endParaRPr sz="1100" kern="0" dirty="0">
              <a:latin typeface="ＭＳ 明朝" panose="02020609040205080304" pitchFamily="17" charset="-128"/>
              <a:ea typeface="ＭＳ 明朝" panose="02020609040205080304" pitchFamily="17" charset="-128"/>
              <a:cs typeface="+mj-cs"/>
            </a:endParaRPr>
          </a:p>
        </p:txBody>
      </p:sp>
      <p:sp>
        <p:nvSpPr>
          <p:cNvPr id="39" name="object 3">
            <a:extLst>
              <a:ext uri="{FF2B5EF4-FFF2-40B4-BE49-F238E27FC236}">
                <a16:creationId xmlns:a16="http://schemas.microsoft.com/office/drawing/2014/main" id="{40482D6F-7FDC-914B-A8CA-ED744F3DA5BF}"/>
              </a:ext>
            </a:extLst>
          </p:cNvPr>
          <p:cNvSpPr txBox="1"/>
          <p:nvPr/>
        </p:nvSpPr>
        <p:spPr>
          <a:xfrm>
            <a:off x="761298" y="1318351"/>
            <a:ext cx="6122670" cy="169277"/>
          </a:xfrm>
          <a:prstGeom prst="rect">
            <a:avLst/>
          </a:prstGeom>
        </p:spPr>
        <p:txBody>
          <a:bodyPr vert="horz" wrap="square" lIns="0" tIns="0" rIns="0" bIns="0" rtlCol="0">
            <a:spAutoFit/>
          </a:bodyPr>
          <a:lstStyle/>
          <a:p>
            <a:pPr marL="12700" rtl="0">
              <a:lnSpc>
                <a:spcPct val="100000"/>
              </a:lnSpc>
            </a:pPr>
            <a:r>
              <a:rPr lang="ne-NP" sz="1100" kern="0">
                <a:solidFill>
                  <a:srgbClr val="3E3A39"/>
                </a:solidFill>
                <a:latin typeface="ＭＳ 明朝" panose="02020609040205080304" pitchFamily="17" charset="-128"/>
                <a:ea typeface="ＭＳ 明朝" panose="02020609040205080304" pitchFamily="17" charset="-128"/>
                <a:cs typeface="+mj-cs"/>
              </a:rPr>
              <a:t>◎बालबालिकालाई खोप लगाउनको लागि अभिभावकको सहमति र उपस्थिति आवश्यक पर्नेछ।</a:t>
            </a:r>
            <a:endParaRPr sz="1100" kern="0" dirty="0">
              <a:latin typeface="ＭＳ 明朝" panose="02020609040205080304" pitchFamily="17" charset="-128"/>
              <a:ea typeface="ＭＳ 明朝" panose="02020609040205080304" pitchFamily="17" charset="-128"/>
              <a:cs typeface="+mj-cs"/>
            </a:endParaRPr>
          </a:p>
        </p:txBody>
      </p:sp>
      <p:sp>
        <p:nvSpPr>
          <p:cNvPr id="40" name="object 3">
            <a:extLst>
              <a:ext uri="{FF2B5EF4-FFF2-40B4-BE49-F238E27FC236}">
                <a16:creationId xmlns:a16="http://schemas.microsoft.com/office/drawing/2014/main" id="{24E84317-DEA3-EE49-AEC2-AE65102A4E83}"/>
              </a:ext>
            </a:extLst>
          </p:cNvPr>
          <p:cNvSpPr txBox="1"/>
          <p:nvPr/>
        </p:nvSpPr>
        <p:spPr>
          <a:xfrm>
            <a:off x="916422" y="1551556"/>
            <a:ext cx="5967545" cy="685957"/>
          </a:xfrm>
          <a:prstGeom prst="rect">
            <a:avLst/>
          </a:prstGeom>
        </p:spPr>
        <p:txBody>
          <a:bodyPr vert="horz" wrap="square" lIns="0" tIns="0" rIns="0" bIns="0" rtlCol="0">
            <a:spAutoFit/>
          </a:bodyPr>
          <a:lstStyle/>
          <a:p>
            <a:pPr marL="9525" marR="5080" rtl="0">
              <a:lnSpc>
                <a:spcPct val="118100"/>
              </a:lnSpc>
              <a:spcBef>
                <a:spcPts val="345"/>
              </a:spcBef>
            </a:pPr>
            <a:r>
              <a:rPr lang="ne-NP" sz="900" kern="0" dirty="0">
                <a:solidFill>
                  <a:srgbClr val="221815"/>
                </a:solidFill>
                <a:latin typeface="ＭＳ 明朝" panose="02020609040205080304" pitchFamily="17" charset="-128"/>
                <a:ea typeface="ＭＳ 明朝" panose="02020609040205080304" pitchFamily="17" charset="-128"/>
                <a:cs typeface="+mj-cs"/>
              </a:rPr>
              <a:t>खोप लगाउने बेला संक्रामक रोग रोकथामको प्रभावहरू र साइड इफेक्टको जोखिमहरू दुबैको सही ज्ञान लिएपछि, अभिभावकको इच्छा बमोजिम खोप लगाउने कुराबारे निर्णय गर्नुहुन अनुरोध गर्दछौं। अभिभावकको सहमति बिना खोप लगाइनेछैन।</a:t>
            </a:r>
            <a:endParaRPr sz="900" kern="0" dirty="0">
              <a:latin typeface="ＭＳ 明朝" panose="02020609040205080304" pitchFamily="17" charset="-128"/>
              <a:ea typeface="ＭＳ 明朝" panose="02020609040205080304" pitchFamily="17" charset="-128"/>
              <a:cs typeface="+mj-cs"/>
            </a:endParaRPr>
          </a:p>
          <a:p>
            <a:pPr marL="9525" rtl="0">
              <a:lnSpc>
                <a:spcPts val="1400"/>
              </a:lnSpc>
            </a:pPr>
            <a:r>
              <a:rPr lang="ne-NP" sz="900" kern="0" dirty="0">
                <a:solidFill>
                  <a:srgbClr val="221815"/>
                </a:solidFill>
                <a:latin typeface="ＭＳ 明朝" panose="02020609040205080304" pitchFamily="17" charset="-128"/>
                <a:ea typeface="ＭＳ 明朝" panose="02020609040205080304" pitchFamily="17" charset="-128"/>
                <a:cs typeface="+mj-cs"/>
              </a:rPr>
              <a:t>हामीले कुनै पनि अवस्थामा वरपरका मान्छेहरूलाई जबरजस्ती खोप लगाउन भन्ने र खोप नलगाएको मान्छेहरूप्रति भेदभावपूर्ण व्यवहार गर्नु हुँदैन।</a:t>
            </a:r>
            <a:endParaRPr sz="900" kern="0" dirty="0">
              <a:latin typeface="ＭＳ 明朝" panose="02020609040205080304" pitchFamily="17" charset="-128"/>
              <a:ea typeface="ＭＳ 明朝" panose="02020609040205080304" pitchFamily="17" charset="-128"/>
              <a:cs typeface="+mj-cs"/>
            </a:endParaRPr>
          </a:p>
        </p:txBody>
      </p:sp>
      <p:sp>
        <p:nvSpPr>
          <p:cNvPr id="41" name="object 3">
            <a:extLst>
              <a:ext uri="{FF2B5EF4-FFF2-40B4-BE49-F238E27FC236}">
                <a16:creationId xmlns:a16="http://schemas.microsoft.com/office/drawing/2014/main" id="{51365B2F-F839-5A4B-AA0B-95AED2A65A69}"/>
              </a:ext>
            </a:extLst>
          </p:cNvPr>
          <p:cNvSpPr txBox="1"/>
          <p:nvPr/>
        </p:nvSpPr>
        <p:spPr>
          <a:xfrm>
            <a:off x="750622" y="3258061"/>
            <a:ext cx="6122670" cy="338554"/>
          </a:xfrm>
          <a:prstGeom prst="rect">
            <a:avLst/>
          </a:prstGeom>
        </p:spPr>
        <p:txBody>
          <a:bodyPr vert="horz" wrap="square" lIns="0" tIns="0" rIns="0" bIns="0" rtlCol="0">
            <a:spAutoFit/>
          </a:bodyPr>
          <a:lstStyle/>
          <a:p>
            <a:pPr marL="12700" rtl="0">
              <a:lnSpc>
                <a:spcPct val="100000"/>
              </a:lnSpc>
              <a:spcBef>
                <a:spcPts val="1060"/>
              </a:spcBef>
            </a:pPr>
            <a:r>
              <a:rPr lang="ne-NP" sz="1100" kern="0" dirty="0">
                <a:solidFill>
                  <a:srgbClr val="3E3A39"/>
                </a:solidFill>
                <a:latin typeface="ＭＳ 明朝" panose="02020609040205080304" pitchFamily="17" charset="-128"/>
                <a:ea typeface="ＭＳ 明朝" panose="02020609040205080304" pitchFamily="17" charset="-128"/>
                <a:cs typeface="+mj-cs"/>
              </a:rPr>
              <a:t>◎खोप सम्बन्धी थाहा पाउन चाहने कुरा वा चिन्ता भएको खण्डमा सधैँ देखाउने गरेको चिकित्सक आदिसँग परामर्श </a:t>
            </a:r>
            <a:r>
              <a:rPr lang="en-US" sz="1100" kern="0" dirty="0" smtClean="0">
                <a:solidFill>
                  <a:srgbClr val="3E3A39"/>
                </a:solidFill>
                <a:latin typeface="ＭＳ 明朝" panose="02020609040205080304" pitchFamily="17" charset="-128"/>
                <a:ea typeface="ＭＳ 明朝" panose="02020609040205080304" pitchFamily="17" charset="-128"/>
                <a:cs typeface="+mj-cs"/>
              </a:rPr>
              <a:t/>
            </a:r>
            <a:br>
              <a:rPr lang="en-US" sz="1100" kern="0" dirty="0" smtClean="0">
                <a:solidFill>
                  <a:srgbClr val="3E3A39"/>
                </a:solidFill>
                <a:latin typeface="ＭＳ 明朝" panose="02020609040205080304" pitchFamily="17" charset="-128"/>
                <a:ea typeface="ＭＳ 明朝" panose="02020609040205080304" pitchFamily="17" charset="-128"/>
                <a:cs typeface="+mj-cs"/>
              </a:rPr>
            </a:br>
            <a:r>
              <a:rPr lang="ja-JP" altLang="en-US" sz="1100" kern="0" dirty="0" smtClean="0">
                <a:solidFill>
                  <a:srgbClr val="3E3A39"/>
                </a:solidFill>
                <a:latin typeface="ＭＳ 明朝" panose="02020609040205080304" pitchFamily="17" charset="-128"/>
                <a:ea typeface="ＭＳ 明朝" panose="02020609040205080304" pitchFamily="17" charset="-128"/>
                <a:cs typeface="+mj-cs"/>
              </a:rPr>
              <a:t>　</a:t>
            </a:r>
            <a:r>
              <a:rPr lang="ne-NP" sz="1100" kern="0" dirty="0" smtClean="0">
                <a:solidFill>
                  <a:srgbClr val="3E3A39"/>
                </a:solidFill>
                <a:latin typeface="ＭＳ 明朝" panose="02020609040205080304" pitchFamily="17" charset="-128"/>
                <a:ea typeface="ＭＳ 明朝" panose="02020609040205080304" pitchFamily="17" charset="-128"/>
                <a:cs typeface="+mj-cs"/>
              </a:rPr>
              <a:t>लिनुहोस्</a:t>
            </a:r>
            <a:r>
              <a:rPr lang="ne-NP" sz="1100" kern="0" dirty="0">
                <a:solidFill>
                  <a:srgbClr val="3E3A39"/>
                </a:solidFill>
                <a:latin typeface="ＭＳ 明朝" panose="02020609040205080304" pitchFamily="17" charset="-128"/>
                <a:ea typeface="ＭＳ 明朝" panose="02020609040205080304" pitchFamily="17" charset="-128"/>
                <a:cs typeface="+mj-cs"/>
              </a:rPr>
              <a:t>।</a:t>
            </a:r>
            <a:endParaRPr sz="1100" kern="0" dirty="0">
              <a:latin typeface="ＭＳ 明朝" panose="02020609040205080304" pitchFamily="17" charset="-128"/>
              <a:ea typeface="ＭＳ 明朝" panose="02020609040205080304" pitchFamily="17" charset="-128"/>
              <a:cs typeface="+mj-cs"/>
            </a:endParaRPr>
          </a:p>
        </p:txBody>
      </p:sp>
      <p:sp>
        <p:nvSpPr>
          <p:cNvPr id="42" name="object 3">
            <a:extLst>
              <a:ext uri="{FF2B5EF4-FFF2-40B4-BE49-F238E27FC236}">
                <a16:creationId xmlns:a16="http://schemas.microsoft.com/office/drawing/2014/main" id="{8228F986-0C7D-F84A-B446-31FB87AC26F2}"/>
              </a:ext>
            </a:extLst>
          </p:cNvPr>
          <p:cNvSpPr txBox="1"/>
          <p:nvPr/>
        </p:nvSpPr>
        <p:spPr>
          <a:xfrm>
            <a:off x="919233" y="2525408"/>
            <a:ext cx="5964735" cy="653962"/>
          </a:xfrm>
          <a:prstGeom prst="rect">
            <a:avLst/>
          </a:prstGeom>
        </p:spPr>
        <p:txBody>
          <a:bodyPr vert="horz" wrap="square" lIns="0" tIns="0" rIns="0" bIns="0" rtlCol="0">
            <a:spAutoFit/>
          </a:bodyPr>
          <a:lstStyle/>
          <a:p>
            <a:pPr marL="9525" marR="766445" rtl="0">
              <a:lnSpc>
                <a:spcPct val="118100"/>
              </a:lnSpc>
              <a:spcBef>
                <a:spcPts val="350"/>
              </a:spcBef>
            </a:pPr>
            <a:r>
              <a:rPr lang="ne-NP" sz="900" kern="0" dirty="0">
                <a:solidFill>
                  <a:srgbClr val="221815"/>
                </a:solidFill>
                <a:latin typeface="ＭＳ 明朝" panose="02020609040205080304" pitchFamily="17" charset="-128"/>
                <a:ea typeface="ＭＳ 明朝" panose="02020609040205080304" pitchFamily="17" charset="-128"/>
                <a:cs typeface="+mj-cs"/>
              </a:rPr>
              <a:t>बालबालिकाको खोपको सन्दर्भमा, मातृशिशु स्वास्थ्य पुस्तिकामा खोप लगाएको </a:t>
            </a:r>
            <a:r>
              <a:rPr lang="ne-NP" sz="900" kern="0" dirty="0" smtClean="0">
                <a:solidFill>
                  <a:srgbClr val="221815"/>
                </a:solidFill>
                <a:latin typeface="ＭＳ 明朝" panose="02020609040205080304" pitchFamily="17" charset="-128"/>
                <a:ea typeface="ＭＳ 明朝" panose="02020609040205080304" pitchFamily="17" charset="-128"/>
                <a:cs typeface="+mj-cs"/>
              </a:rPr>
              <a:t>विवरण उल्लेखित गरिने </a:t>
            </a:r>
            <a:r>
              <a:rPr lang="ne-NP" sz="900" kern="0" dirty="0">
                <a:solidFill>
                  <a:srgbClr val="221815"/>
                </a:solidFill>
                <a:latin typeface="ＭＳ 明朝" panose="02020609040205080304" pitchFamily="17" charset="-128"/>
                <a:ea typeface="ＭＳ 明朝" panose="02020609040205080304" pitchFamily="17" charset="-128"/>
                <a:cs typeface="+mj-cs"/>
              </a:rPr>
              <a:t>हुनाले, सकेसम्म खोप लगाउने दिन मातृशिशु स्वास्थ्य पुस्तिका लिएर आउनुहोस्।</a:t>
            </a:r>
            <a:endParaRPr sz="900" kern="0" dirty="0">
              <a:latin typeface="ＭＳ 明朝" panose="02020609040205080304" pitchFamily="17" charset="-128"/>
              <a:ea typeface="ＭＳ 明朝" panose="02020609040205080304" pitchFamily="17" charset="-128"/>
              <a:cs typeface="+mj-cs"/>
            </a:endParaRPr>
          </a:p>
          <a:p>
            <a:pPr marL="9525" marR="772795" rtl="0">
              <a:lnSpc>
                <a:spcPct val="118100"/>
              </a:lnSpc>
            </a:pPr>
            <a:r>
              <a:rPr lang="ne-NP" sz="900" kern="0" dirty="0">
                <a:solidFill>
                  <a:srgbClr val="221815"/>
                </a:solidFill>
                <a:latin typeface="ＭＳ 明朝" panose="02020609040205080304" pitchFamily="17" charset="-128"/>
                <a:ea typeface="ＭＳ 明朝" panose="02020609040205080304" pitchFamily="17" charset="-128"/>
                <a:cs typeface="+mj-cs"/>
              </a:rPr>
              <a:t>यस बाहेक, यो सूचना भएको खाममा भएका कागजातहरूको सेट, परिचय खुल्ने कागजात (माइ-नम्बर कार्ड, स्वास्थ्य बिमा कार्ड आदि) पनि नबिर्सीकन लिएर आउनुहोस्।</a:t>
            </a:r>
            <a:endParaRPr sz="900" kern="0" dirty="0">
              <a:latin typeface="ＭＳ 明朝" panose="02020609040205080304" pitchFamily="17" charset="-128"/>
              <a:ea typeface="ＭＳ 明朝" panose="02020609040205080304" pitchFamily="17" charset="-128"/>
              <a:cs typeface="+mj-cs"/>
            </a:endParaRPr>
          </a:p>
        </p:txBody>
      </p:sp>
      <p:sp>
        <p:nvSpPr>
          <p:cNvPr id="43" name="object 3">
            <a:extLst>
              <a:ext uri="{FF2B5EF4-FFF2-40B4-BE49-F238E27FC236}">
                <a16:creationId xmlns:a16="http://schemas.microsoft.com/office/drawing/2014/main" id="{81CBD05B-4A39-0D45-BBB4-3BF3E2491441}"/>
              </a:ext>
            </a:extLst>
          </p:cNvPr>
          <p:cNvSpPr txBox="1"/>
          <p:nvPr/>
        </p:nvSpPr>
        <p:spPr>
          <a:xfrm>
            <a:off x="916422" y="3614167"/>
            <a:ext cx="5967547" cy="645177"/>
          </a:xfrm>
          <a:prstGeom prst="rect">
            <a:avLst/>
          </a:prstGeom>
        </p:spPr>
        <p:txBody>
          <a:bodyPr vert="horz" wrap="square" lIns="0" tIns="0" rIns="0" bIns="0" rtlCol="0">
            <a:spAutoFit/>
          </a:bodyPr>
          <a:lstStyle/>
          <a:p>
            <a:pPr marL="9525" marR="124460" algn="just" rtl="0">
              <a:lnSpc>
                <a:spcPct val="118100"/>
              </a:lnSpc>
              <a:spcBef>
                <a:spcPts val="345"/>
              </a:spcBef>
            </a:pPr>
            <a:r>
              <a:rPr lang="ne-NP" sz="900" kern="0" dirty="0">
                <a:solidFill>
                  <a:srgbClr val="221815"/>
                </a:solidFill>
                <a:latin typeface="ＭＳ 明朝" panose="02020609040205080304" pitchFamily="17" charset="-128"/>
                <a:ea typeface="ＭＳ 明朝" panose="02020609040205080304" pitchFamily="17" charset="-128"/>
                <a:cs typeface="+mj-cs"/>
              </a:rPr>
              <a:t>नोभल कोरोना भाइरसको खोप र अन्य खोपहरू लगाउने अन्तरालबारे सधैँ देखाउने गरेको चिकित्सक आदिसँग परामर्श लिनुहोस्। एकैसाथ अथवा 2 हप्ता अघि र पछि अन्य खोपहरू लगाउन सकिँदैन। साथै बालबालिकालाई अन्तर्निहित रोग भएको जस्ता, खोपबारे थाहा पाउन चाहने कुरा वा चिन्ता भएको खण्डमा सधैँ देखाउने गरेको चिकित्सक आदिसँग विस्तृत रूपमा परामर्श लिनुहोस्।</a:t>
            </a:r>
            <a:endParaRPr sz="900" kern="0" dirty="0">
              <a:latin typeface="ＭＳ 明朝" panose="02020609040205080304" pitchFamily="17" charset="-128"/>
              <a:ea typeface="ＭＳ 明朝" panose="02020609040205080304" pitchFamily="17" charset="-128"/>
              <a:cs typeface="+mj-cs"/>
            </a:endParaRPr>
          </a:p>
        </p:txBody>
      </p:sp>
      <p:sp>
        <p:nvSpPr>
          <p:cNvPr id="44" name="object 3">
            <a:extLst>
              <a:ext uri="{FF2B5EF4-FFF2-40B4-BE49-F238E27FC236}">
                <a16:creationId xmlns:a16="http://schemas.microsoft.com/office/drawing/2014/main" id="{630F4132-14A4-F24B-AE47-B04AE15A1FE9}"/>
              </a:ext>
            </a:extLst>
          </p:cNvPr>
          <p:cNvSpPr txBox="1"/>
          <p:nvPr/>
        </p:nvSpPr>
        <p:spPr>
          <a:xfrm>
            <a:off x="3047899" y="4308445"/>
            <a:ext cx="1704588" cy="200055"/>
          </a:xfrm>
          <a:prstGeom prst="rect">
            <a:avLst/>
          </a:prstGeom>
        </p:spPr>
        <p:txBody>
          <a:bodyPr vert="horz" wrap="square" lIns="0" tIns="0" rIns="0" bIns="0" rtlCol="0">
            <a:spAutoFit/>
          </a:bodyPr>
          <a:lstStyle/>
          <a:p>
            <a:pPr marR="241935" algn="ctr" rtl="0">
              <a:lnSpc>
                <a:spcPct val="100000"/>
              </a:lnSpc>
            </a:pPr>
            <a:r>
              <a:rPr lang="ne-NP" sz="1300" kern="0">
                <a:solidFill>
                  <a:srgbClr val="221815"/>
                </a:solidFill>
                <a:latin typeface="ＭＳ 明朝" panose="02020609040205080304" pitchFamily="17" charset="-128"/>
                <a:ea typeface="ＭＳ 明朝" panose="02020609040205080304" pitchFamily="17" charset="-128"/>
                <a:cs typeface="+mj-cs"/>
              </a:rPr>
              <a:t>परामर्श स्थान आदि</a:t>
            </a:r>
            <a:endParaRPr sz="1300" kern="0" dirty="0">
              <a:latin typeface="ＭＳ 明朝" panose="02020609040205080304" pitchFamily="17" charset="-128"/>
              <a:ea typeface="ＭＳ 明朝" panose="02020609040205080304" pitchFamily="17" charset="-128"/>
              <a:cs typeface="+mj-cs"/>
            </a:endParaRPr>
          </a:p>
        </p:txBody>
      </p:sp>
      <p:sp>
        <p:nvSpPr>
          <p:cNvPr id="45" name="object 3">
            <a:extLst>
              <a:ext uri="{FF2B5EF4-FFF2-40B4-BE49-F238E27FC236}">
                <a16:creationId xmlns:a16="http://schemas.microsoft.com/office/drawing/2014/main" id="{B9D721C7-779B-5E40-9C3A-090C3950A50A}"/>
              </a:ext>
            </a:extLst>
          </p:cNvPr>
          <p:cNvSpPr txBox="1"/>
          <p:nvPr/>
        </p:nvSpPr>
        <p:spPr>
          <a:xfrm>
            <a:off x="761298" y="4673324"/>
            <a:ext cx="6122670" cy="169277"/>
          </a:xfrm>
          <a:prstGeom prst="rect">
            <a:avLst/>
          </a:prstGeom>
        </p:spPr>
        <p:txBody>
          <a:bodyPr vert="horz" wrap="square" lIns="0" tIns="0" rIns="0" bIns="0" rtlCol="0">
            <a:spAutoFit/>
          </a:bodyPr>
          <a:lstStyle/>
          <a:p>
            <a:pPr marL="12700" rtl="0">
              <a:lnSpc>
                <a:spcPct val="100000"/>
              </a:lnSpc>
            </a:pPr>
            <a:r>
              <a:rPr lang="ne-NP" sz="1100" kern="0">
                <a:solidFill>
                  <a:srgbClr val="221815"/>
                </a:solidFill>
                <a:latin typeface="ＭＳ 明朝" panose="02020609040205080304" pitchFamily="17" charset="-128"/>
                <a:ea typeface="ＭＳ 明朝" panose="02020609040205080304" pitchFamily="17" charset="-128"/>
                <a:cs typeface="+mj-cs"/>
              </a:rPr>
              <a:t>◎नोभल कोरोना भाइरसको खोपसँग सम्बन्धित परामर्श स्थान</a:t>
            </a:r>
            <a:endParaRPr sz="1100" kern="0" dirty="0">
              <a:latin typeface="ＭＳ 明朝" panose="02020609040205080304" pitchFamily="17" charset="-128"/>
              <a:ea typeface="ＭＳ 明朝" panose="02020609040205080304" pitchFamily="17" charset="-128"/>
              <a:cs typeface="+mj-cs"/>
            </a:endParaRPr>
          </a:p>
        </p:txBody>
      </p:sp>
      <p:sp>
        <p:nvSpPr>
          <p:cNvPr id="46" name="object 8">
            <a:extLst>
              <a:ext uri="{FF2B5EF4-FFF2-40B4-BE49-F238E27FC236}">
                <a16:creationId xmlns:a16="http://schemas.microsoft.com/office/drawing/2014/main" id="{5459DCF0-DC6F-6D49-A6A9-458E32594D4C}"/>
              </a:ext>
            </a:extLst>
          </p:cNvPr>
          <p:cNvSpPr txBox="1"/>
          <p:nvPr/>
        </p:nvSpPr>
        <p:spPr>
          <a:xfrm>
            <a:off x="991546" y="7615459"/>
            <a:ext cx="5828794" cy="529889"/>
          </a:xfrm>
          <a:prstGeom prst="rect">
            <a:avLst/>
          </a:prstGeom>
        </p:spPr>
        <p:txBody>
          <a:bodyPr vert="horz" wrap="square" lIns="0" tIns="12700" rIns="0" bIns="0" rtlCol="0">
            <a:spAutoFit/>
          </a:bodyPr>
          <a:lstStyle/>
          <a:p>
            <a:pPr marL="9525" marR="253365" rtl="0">
              <a:lnSpc>
                <a:spcPct val="111800"/>
              </a:lnSpc>
            </a:pPr>
            <a:r>
              <a:rPr lang="ne-NP" sz="1000" kern="0" dirty="0">
                <a:solidFill>
                  <a:srgbClr val="221815"/>
                </a:solidFill>
                <a:latin typeface="ＭＳ 明朝" panose="02020609040205080304" pitchFamily="17" charset="-128"/>
                <a:ea typeface="ＭＳ 明朝" panose="02020609040205080304" pitchFamily="17" charset="-128"/>
                <a:cs typeface="+mj-cs"/>
              </a:rPr>
              <a:t>खोप लगाएका मान्छेहरू पनि छन् भने नलगाएका मान्छेहरू पनि छन्। खोप लगाएपछि पनि अहिलेसम्म गर्दै आएको जसरीनै राम्रोसँग हात धुने, </a:t>
            </a:r>
            <a:r>
              <a:rPr lang="ne-NP" sz="1000" kern="0" dirty="0" smtClean="0">
                <a:solidFill>
                  <a:srgbClr val="221815"/>
                </a:solidFill>
                <a:latin typeface="ＭＳ 明朝" panose="02020609040205080304" pitchFamily="17" charset="-128"/>
                <a:ea typeface="ＭＳ 明朝" panose="02020609040205080304" pitchFamily="17" charset="-128"/>
                <a:cs typeface="+mj-cs"/>
              </a:rPr>
              <a:t>कीटाणुरहित गर्ने, </a:t>
            </a:r>
            <a:r>
              <a:rPr lang="ne-NP" sz="1000" kern="0" dirty="0">
                <a:solidFill>
                  <a:srgbClr val="221815"/>
                </a:solidFill>
                <a:latin typeface="ＭＳ 明朝" panose="02020609040205080304" pitchFamily="17" charset="-128"/>
                <a:ea typeface="ＭＳ 明朝" panose="02020609040205080304" pitchFamily="17" charset="-128"/>
                <a:cs typeface="+mj-cs"/>
              </a:rPr>
              <a:t>मास्क जस्ता संक्रमण रोकथाम तथा नियन्त्रणका उपायहरू अपनाइरहनुहोस्।</a:t>
            </a:r>
            <a:endParaRPr sz="1000" kern="0" dirty="0">
              <a:latin typeface="ＭＳ 明朝" panose="02020609040205080304" pitchFamily="17" charset="-128"/>
              <a:ea typeface="ＭＳ 明朝" panose="02020609040205080304" pitchFamily="17" charset="-128"/>
              <a:cs typeface="+mj-cs"/>
            </a:endParaRPr>
          </a:p>
        </p:txBody>
      </p:sp>
      <p:sp>
        <p:nvSpPr>
          <p:cNvPr id="47" name="object 8">
            <a:extLst>
              <a:ext uri="{FF2B5EF4-FFF2-40B4-BE49-F238E27FC236}">
                <a16:creationId xmlns:a16="http://schemas.microsoft.com/office/drawing/2014/main" id="{C34F8D64-A509-A341-8E7D-CC5CAF0670CF}"/>
              </a:ext>
            </a:extLst>
          </p:cNvPr>
          <p:cNvSpPr txBox="1"/>
          <p:nvPr/>
        </p:nvSpPr>
        <p:spPr>
          <a:xfrm>
            <a:off x="891058" y="6168061"/>
            <a:ext cx="6003925" cy="830035"/>
          </a:xfrm>
          <a:prstGeom prst="rect">
            <a:avLst/>
          </a:prstGeom>
        </p:spPr>
        <p:txBody>
          <a:bodyPr vert="horz" wrap="square" lIns="0" tIns="12700" rIns="0" bIns="0" rtlCol="0">
            <a:spAutoFit/>
          </a:bodyPr>
          <a:lstStyle/>
          <a:p>
            <a:pPr marL="9525" marR="5080" rtl="0">
              <a:lnSpc>
                <a:spcPct val="118100"/>
              </a:lnSpc>
              <a:spcBef>
                <a:spcPts val="459"/>
              </a:spcBef>
            </a:pPr>
            <a:r>
              <a:rPr lang="ne-NP" sz="900" kern="0" dirty="0">
                <a:solidFill>
                  <a:srgbClr val="221815"/>
                </a:solidFill>
                <a:latin typeface="ＭＳ 明朝" panose="02020609040205080304" pitchFamily="17" charset="-128"/>
                <a:ea typeface="ＭＳ 明朝" panose="02020609040205080304" pitchFamily="17" charset="-128"/>
                <a:cs typeface="+mj-cs"/>
              </a:rPr>
              <a:t>प्रतिरोध खोपले स्वास्थ्य समस्या (बिरामी हुने वा दीर्घकालीन असर रहिरहने) निम्त्याउन सक्छ। अत्यन्त विरलै हुन्छ तर पूर्णरूपमा असरविहिन बनाउन नसकिने हुनाले राहत प्रणालीको व्यवस्था गरिएको छ।</a:t>
            </a:r>
            <a:endParaRPr sz="900" kern="0" dirty="0">
              <a:latin typeface="ＭＳ 明朝" panose="02020609040205080304" pitchFamily="17" charset="-128"/>
              <a:ea typeface="ＭＳ 明朝" panose="02020609040205080304" pitchFamily="17" charset="-128"/>
              <a:cs typeface="+mj-cs"/>
            </a:endParaRPr>
          </a:p>
          <a:p>
            <a:pPr marL="9525" marR="5715" rtl="0">
              <a:lnSpc>
                <a:spcPct val="118100"/>
              </a:lnSpc>
            </a:pPr>
            <a:r>
              <a:rPr lang="ne-NP" sz="900" kern="0" dirty="0">
                <a:solidFill>
                  <a:srgbClr val="221815"/>
                </a:solidFill>
                <a:latin typeface="ＭＳ 明朝" panose="02020609040205080304" pitchFamily="17" charset="-128"/>
                <a:ea typeface="ＭＳ 明朝" panose="02020609040205080304" pitchFamily="17" charset="-128"/>
                <a:cs typeface="+mj-cs"/>
              </a:rPr>
              <a:t>नोभल कोरोना भाइरसको प्रतिरोध खोपका कारण स्वास्थ्य समस्या उत्पन्न भएको खण्डमा, प्रतिरोध खोप ऐन अन्तर्गत राहत (उपचार शुल्क, अशक्त पेन्सन रकम प्राप्ति आदि) </a:t>
            </a:r>
            <a:r>
              <a:rPr lang="ne-NP" sz="900" kern="0" dirty="0" smtClean="0">
                <a:solidFill>
                  <a:srgbClr val="221815"/>
                </a:solidFill>
                <a:latin typeface="ＭＳ 明朝" panose="02020609040205080304" pitchFamily="17" charset="-128"/>
                <a:ea typeface="ＭＳ 明朝" panose="02020609040205080304" pitchFamily="17" charset="-128"/>
                <a:cs typeface="+mj-cs"/>
              </a:rPr>
              <a:t>मिल्नेछ (*)। </a:t>
            </a:r>
            <a:r>
              <a:rPr lang="ne-NP" sz="900" kern="0" dirty="0">
                <a:solidFill>
                  <a:srgbClr val="221815"/>
                </a:solidFill>
                <a:latin typeface="ＭＳ 明朝" panose="02020609040205080304" pitchFamily="17" charset="-128"/>
                <a:ea typeface="ＭＳ 明朝" panose="02020609040205080304" pitchFamily="17" charset="-128"/>
                <a:cs typeface="+mj-cs"/>
              </a:rPr>
              <a:t>आवेदनका लागि आवश्यक प्रक्रियाको बारेमा बसाइ दर्ता रहेको नगर, टोल वा गाउँको कार्यालयमा परामर्श गर्नुहोस्।</a:t>
            </a:r>
            <a:endParaRPr sz="900" kern="0" dirty="0">
              <a:latin typeface="ＭＳ 明朝" panose="02020609040205080304" pitchFamily="17" charset="-128"/>
              <a:ea typeface="ＭＳ 明朝" panose="02020609040205080304" pitchFamily="17" charset="-128"/>
              <a:cs typeface="+mj-cs"/>
            </a:endParaRPr>
          </a:p>
        </p:txBody>
      </p:sp>
      <p:sp>
        <p:nvSpPr>
          <p:cNvPr id="48" name="object 8">
            <a:extLst>
              <a:ext uri="{FF2B5EF4-FFF2-40B4-BE49-F238E27FC236}">
                <a16:creationId xmlns:a16="http://schemas.microsoft.com/office/drawing/2014/main" id="{33768476-3C1B-FA4E-8789-BDE3322D0BB5}"/>
              </a:ext>
            </a:extLst>
          </p:cNvPr>
          <p:cNvSpPr txBox="1"/>
          <p:nvPr/>
        </p:nvSpPr>
        <p:spPr>
          <a:xfrm>
            <a:off x="855752" y="6966623"/>
            <a:ext cx="5848804" cy="586379"/>
          </a:xfrm>
          <a:prstGeom prst="rect">
            <a:avLst/>
          </a:prstGeom>
        </p:spPr>
        <p:txBody>
          <a:bodyPr vert="horz" wrap="square" lIns="0" tIns="12700" rIns="0" bIns="0" rtlCol="0">
            <a:spAutoFit/>
          </a:bodyPr>
          <a:lstStyle/>
          <a:p>
            <a:pPr marL="269875" marR="5080" indent="-260350" algn="just" rtl="0">
              <a:lnSpc>
                <a:spcPct val="118100"/>
              </a:lnSpc>
              <a:spcBef>
                <a:spcPts val="405"/>
              </a:spcBef>
            </a:pPr>
            <a:r>
              <a:rPr lang="ne-NP" sz="800" kern="0" dirty="0">
                <a:solidFill>
                  <a:srgbClr val="221815"/>
                </a:solidFill>
                <a:latin typeface="ＭＳ 明朝" panose="02020609040205080304" pitchFamily="17" charset="-128"/>
                <a:ea typeface="ＭＳ 明朝" panose="02020609040205080304" pitchFamily="17" charset="-128"/>
                <a:cs typeface="+mj-cs"/>
              </a:rPr>
              <a:t>(*) अन्य स्वास्थ्यमा पर्न जाने असरहरूको सन्दर्भमा, खोप लगाएको कारण त्यस्तो असर परेको हो भनेर स्वास्थ्य श्रम तथा कल्याण मन्त्रीद्वारा प्रमाणित गरिएको खण्डमा नगर, टोल वा गाउँबाट रकम भुक्तानी गरिनेछ। प्रमाणित गर्नको लागि प्रतिरोध खोप, संक्रामक रोग, चिकित्सा र कानुनका विज्ञहरूबाट बनाइएको राष्ट्रिय रोग तथा अपाङ्गता प्रमाणीकरण छानबिन समितिद्वारा कारण र सम्बन्ध निर्णय गर्ने छानबिन गरिनेछ।</a:t>
            </a:r>
            <a:endParaRPr sz="1000" kern="0" dirty="0">
              <a:latin typeface="ＭＳ 明朝" panose="02020609040205080304" pitchFamily="17" charset="-128"/>
              <a:ea typeface="ＭＳ 明朝" panose="02020609040205080304" pitchFamily="17" charset="-128"/>
              <a:cs typeface="+mj-cs"/>
            </a:endParaRPr>
          </a:p>
        </p:txBody>
      </p:sp>
      <p:sp>
        <p:nvSpPr>
          <p:cNvPr id="49" name="object 15">
            <a:extLst>
              <a:ext uri="{FF2B5EF4-FFF2-40B4-BE49-F238E27FC236}">
                <a16:creationId xmlns:a16="http://schemas.microsoft.com/office/drawing/2014/main" id="{862854E8-D7B3-5A40-8398-03D4DE85EB17}"/>
              </a:ext>
            </a:extLst>
          </p:cNvPr>
          <p:cNvSpPr txBox="1"/>
          <p:nvPr/>
        </p:nvSpPr>
        <p:spPr>
          <a:xfrm>
            <a:off x="3412864" y="9626898"/>
            <a:ext cx="2501900" cy="217624"/>
          </a:xfrm>
          <a:prstGeom prst="rect">
            <a:avLst/>
          </a:prstGeom>
        </p:spPr>
        <p:txBody>
          <a:bodyPr vert="horz" wrap="square" lIns="0" tIns="13335" rIns="0" bIns="0" rtlCol="0">
            <a:spAutoFit/>
          </a:bodyPr>
          <a:lstStyle/>
          <a:p>
            <a:pPr marL="14604" marR="5080" indent="-2540" rtl="0">
              <a:lnSpc>
                <a:spcPct val="112700"/>
              </a:lnSpc>
              <a:spcBef>
                <a:spcPts val="605"/>
              </a:spcBef>
            </a:pPr>
            <a:r>
              <a:rPr lang="ne-NP" sz="600" b="1" kern="0">
                <a:solidFill>
                  <a:srgbClr val="221815"/>
                </a:solidFill>
                <a:latin typeface="ＭＳ 明朝" panose="02020609040205080304" pitchFamily="17" charset="-128"/>
                <a:ea typeface="ＭＳ 明朝" panose="02020609040205080304" pitchFamily="17" charset="-128"/>
                <a:cs typeface="+mj-cs"/>
              </a:rPr>
              <a:t>होमपेज हेर्न नसकेको खण्डमा, बसाइ गर्नुहुने नगर, टोल वा गाउँ आदिको कार्यालयबाट परामर्श लिनुहोस्।</a:t>
            </a:r>
            <a:endParaRPr lang="ja-JP" altLang="en-US" sz="600" kern="0" dirty="0">
              <a:latin typeface="ＭＳ 明朝" panose="02020609040205080304" pitchFamily="17" charset="-128"/>
              <a:ea typeface="ＭＳ 明朝" panose="02020609040205080304" pitchFamily="17" charset="-128"/>
              <a:cs typeface="+mj-cs"/>
            </a:endParaRPr>
          </a:p>
        </p:txBody>
      </p:sp>
      <p:pic>
        <p:nvPicPr>
          <p:cNvPr id="57" name="図 56">
            <a:extLst>
              <a:ext uri="{FF2B5EF4-FFF2-40B4-BE49-F238E27FC236}">
                <a16:creationId xmlns:a16="http://schemas.microsoft.com/office/drawing/2014/main" id="{C1630A37-81B5-E847-82E0-31A90183A8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6879" y="9246968"/>
            <a:ext cx="711200" cy="711200"/>
          </a:xfrm>
          <a:prstGeom prst="rect">
            <a:avLst/>
          </a:prstGeom>
        </p:spPr>
      </p:pic>
      <p:pic>
        <p:nvPicPr>
          <p:cNvPr id="51" name="図 50">
            <a:extLst>
              <a:ext uri="{FF2B5EF4-FFF2-40B4-BE49-F238E27FC236}">
                <a16:creationId xmlns:a16="http://schemas.microsoft.com/office/drawing/2014/main" id="{921CD941-DAF8-C347-BF67-ABA2A98589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4261" y="2574048"/>
            <a:ext cx="482600" cy="622300"/>
          </a:xfrm>
          <a:prstGeom prst="rect">
            <a:avLst/>
          </a:prstGeom>
        </p:spPr>
      </p:pic>
      <p:pic>
        <p:nvPicPr>
          <p:cNvPr id="53" name="図 52">
            <a:extLst>
              <a:ext uri="{FF2B5EF4-FFF2-40B4-BE49-F238E27FC236}">
                <a16:creationId xmlns:a16="http://schemas.microsoft.com/office/drawing/2014/main" id="{919055E8-5102-E64E-95E6-1E35A69B4F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838" y="8028903"/>
            <a:ext cx="2527300" cy="762000"/>
          </a:xfrm>
          <a:prstGeom prst="rect">
            <a:avLst/>
          </a:prstGeom>
        </p:spPr>
      </p:pic>
      <p:pic>
        <p:nvPicPr>
          <p:cNvPr id="55" name="図 54">
            <a:extLst>
              <a:ext uri="{FF2B5EF4-FFF2-40B4-BE49-F238E27FC236}">
                <a16:creationId xmlns:a16="http://schemas.microsoft.com/office/drawing/2014/main" id="{D88D88C4-62BE-F348-915F-9EC26379AB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2561" y="8062798"/>
            <a:ext cx="2413000" cy="7239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2C548CBD-DE2D-F840-AEA9-5C0BECAB1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2" y="12700"/>
            <a:ext cx="7556500" cy="10680700"/>
          </a:xfrm>
          <a:prstGeom prst="rect">
            <a:avLst/>
          </a:prstGeom>
        </p:spPr>
      </p:pic>
      <p:sp>
        <p:nvSpPr>
          <p:cNvPr id="2" name="object 2"/>
          <p:cNvSpPr txBox="1"/>
          <p:nvPr/>
        </p:nvSpPr>
        <p:spPr>
          <a:xfrm>
            <a:off x="2467860" y="260159"/>
            <a:ext cx="2657292" cy="430887"/>
          </a:xfrm>
          <a:prstGeom prst="rect">
            <a:avLst/>
          </a:prstGeom>
        </p:spPr>
        <p:txBody>
          <a:bodyPr vert="horz" wrap="square" lIns="0" tIns="0" rIns="0" bIns="0" rtlCol="0">
            <a:spAutoFit/>
          </a:bodyPr>
          <a:lstStyle/>
          <a:p>
            <a:pPr marR="30480" algn="ctr" rtl="0">
              <a:lnSpc>
                <a:spcPct val="100000"/>
              </a:lnSpc>
              <a:spcBef>
                <a:spcPts val="100"/>
              </a:spcBef>
            </a:pPr>
            <a:r>
              <a:rPr lang="ne-NP" sz="1400" b="1" kern="0">
                <a:solidFill>
                  <a:schemeClr val="bg1"/>
                </a:solidFill>
                <a:latin typeface="Mangal" panose="02040503050203030202" pitchFamily="18" charset="0"/>
                <a:ea typeface="游明朝" panose="02020400000000000000" pitchFamily="18" charset="-128"/>
                <a:cs typeface="Mangal" panose="02040503050203030202" pitchFamily="18" charset="0"/>
              </a:rPr>
              <a:t>5 वर्षदेखि 11 वर्षसम्मका बालबालिकाहरूको लागि</a:t>
            </a:r>
          </a:p>
        </p:txBody>
      </p:sp>
      <p:sp>
        <p:nvSpPr>
          <p:cNvPr id="4" name="object 4"/>
          <p:cNvSpPr txBox="1"/>
          <p:nvPr/>
        </p:nvSpPr>
        <p:spPr>
          <a:xfrm>
            <a:off x="796509" y="1584092"/>
            <a:ext cx="3128507" cy="200055"/>
          </a:xfrm>
          <a:prstGeom prst="rect">
            <a:avLst/>
          </a:prstGeom>
        </p:spPr>
        <p:txBody>
          <a:bodyPr vert="horz" wrap="square" lIns="0" tIns="0" rIns="0" bIns="0" rtlCol="0">
            <a:spAutoFit/>
          </a:bodyPr>
          <a:lstStyle/>
          <a:p>
            <a:pPr marL="7938" rtl="0">
              <a:lnSpc>
                <a:spcPct val="100000"/>
              </a:lnSpc>
              <a:spcBef>
                <a:spcPts val="100"/>
              </a:spcBef>
            </a:pPr>
            <a:r>
              <a:rPr lang="ne-NP" sz="1300" b="1" kern="0">
                <a:solidFill>
                  <a:schemeClr val="bg1"/>
                </a:solidFill>
                <a:latin typeface="Mangal" panose="02040503050203030202" pitchFamily="18" charset="0"/>
                <a:ea typeface="游明朝" panose="02020400000000000000" pitchFamily="18" charset="-128"/>
                <a:cs typeface="Mangal" panose="02040503050203030202" pitchFamily="18" charset="0"/>
              </a:rPr>
              <a:t>नोभल कोरोना भाइरसको खोप किन लगाउने?</a:t>
            </a:r>
          </a:p>
        </p:txBody>
      </p:sp>
      <p:sp>
        <p:nvSpPr>
          <p:cNvPr id="5" name="object 5"/>
          <p:cNvSpPr txBox="1"/>
          <p:nvPr/>
        </p:nvSpPr>
        <p:spPr>
          <a:xfrm>
            <a:off x="1652311" y="4205089"/>
            <a:ext cx="2440940" cy="512961"/>
          </a:xfrm>
          <a:prstGeom prst="rect">
            <a:avLst/>
          </a:prstGeom>
        </p:spPr>
        <p:txBody>
          <a:bodyPr vert="horz" wrap="square" lIns="0" tIns="0" rIns="0" bIns="0" rtlCol="0">
            <a:spAutoFit/>
          </a:bodyPr>
          <a:lstStyle/>
          <a:p>
            <a:pPr marL="12700" rtl="0">
              <a:lnSpc>
                <a:spcPct val="100000"/>
              </a:lnSpc>
              <a:spcBef>
                <a:spcPts val="459"/>
              </a:spcBef>
            </a:pPr>
            <a:r>
              <a:rPr lang="ne-NP" sz="1000" kern="0" dirty="0" smtClean="0">
                <a:solidFill>
                  <a:srgbClr val="221815"/>
                </a:solidFill>
                <a:latin typeface="Mangal" panose="02040503050203030202" pitchFamily="18" charset="0"/>
                <a:ea typeface="游明朝" panose="02020400000000000000" pitchFamily="18" charset="-128"/>
                <a:cs typeface="Mangal" panose="02040503050203030202" pitchFamily="18" charset="0"/>
              </a:rPr>
              <a:t>पाखुरामा </a:t>
            </a:r>
            <a:r>
              <a:rPr lang="ne-NP" sz="1000" kern="0" dirty="0">
                <a:solidFill>
                  <a:srgbClr val="221815"/>
                </a:solidFill>
                <a:latin typeface="Mangal" panose="02040503050203030202" pitchFamily="18" charset="0"/>
                <a:ea typeface="游明朝" panose="02020400000000000000" pitchFamily="18" charset="-128"/>
                <a:cs typeface="Mangal" panose="02040503050203030202" pitchFamily="18" charset="0"/>
              </a:rPr>
              <a:t>खोप लगाइन्छ।</a:t>
            </a:r>
            <a:endParaRPr sz="1000" kern="0" dirty="0">
              <a:latin typeface="Mangal" panose="02040503050203030202" pitchFamily="18" charset="0"/>
              <a:ea typeface="游明朝" panose="02020400000000000000" pitchFamily="18" charset="-128"/>
              <a:cs typeface="Mangal" panose="02040503050203030202" pitchFamily="18" charset="0"/>
            </a:endParaRPr>
          </a:p>
          <a:p>
            <a:pPr marL="15875" rtl="0">
              <a:lnSpc>
                <a:spcPct val="100000"/>
              </a:lnSpc>
              <a:spcBef>
                <a:spcPts val="355"/>
              </a:spcBef>
            </a:pPr>
            <a:r>
              <a:rPr lang="ne-NP" sz="1000" kern="0" dirty="0">
                <a:solidFill>
                  <a:srgbClr val="221815"/>
                </a:solidFill>
                <a:latin typeface="Mangal" panose="02040503050203030202" pitchFamily="18" charset="0"/>
                <a:ea typeface="游明朝" panose="02020400000000000000" pitchFamily="18" charset="-128"/>
                <a:cs typeface="Mangal" panose="02040503050203030202" pitchFamily="18" charset="0"/>
              </a:rPr>
              <a:t>त्यसैले </a:t>
            </a:r>
            <a:r>
              <a:rPr lang="ne-NP" sz="1000" kern="0" dirty="0" smtClean="0">
                <a:solidFill>
                  <a:srgbClr val="221815"/>
                </a:solidFill>
                <a:latin typeface="Mangal" panose="02040503050203030202" pitchFamily="18" charset="0"/>
                <a:ea typeface="游明朝" panose="02020400000000000000" pitchFamily="18" charset="-128"/>
                <a:cs typeface="Mangal" panose="02040503050203030202" pitchFamily="18" charset="0"/>
              </a:rPr>
              <a:t>पाखुरा </a:t>
            </a:r>
            <a:r>
              <a:rPr lang="ne-NP" sz="1000" kern="0" dirty="0">
                <a:solidFill>
                  <a:srgbClr val="221815"/>
                </a:solidFill>
                <a:latin typeface="Mangal" panose="02040503050203030202" pitchFamily="18" charset="0"/>
                <a:ea typeface="游明朝" panose="02020400000000000000" pitchFamily="18" charset="-128"/>
                <a:cs typeface="Mangal" panose="02040503050203030202" pitchFamily="18" charset="0"/>
              </a:rPr>
              <a:t>देखाउन सजिलो हुने लुगा लगाएर खोप लगाउन जानुहोस्।</a:t>
            </a:r>
            <a:endParaRPr sz="1000" kern="0" dirty="0">
              <a:latin typeface="Mangal" panose="02040503050203030202" pitchFamily="18" charset="0"/>
              <a:ea typeface="游明朝" panose="02020400000000000000" pitchFamily="18" charset="-128"/>
              <a:cs typeface="Mangal" panose="02040503050203030202" pitchFamily="18" charset="0"/>
            </a:endParaRPr>
          </a:p>
        </p:txBody>
      </p:sp>
      <p:sp>
        <p:nvSpPr>
          <p:cNvPr id="6" name="object 6"/>
          <p:cNvSpPr txBox="1"/>
          <p:nvPr/>
        </p:nvSpPr>
        <p:spPr>
          <a:xfrm>
            <a:off x="1639351" y="4835493"/>
            <a:ext cx="2285665" cy="1606850"/>
          </a:xfrm>
          <a:prstGeom prst="rect">
            <a:avLst/>
          </a:prstGeom>
        </p:spPr>
        <p:txBody>
          <a:bodyPr vert="horz" wrap="square" lIns="0" tIns="0" rIns="0" bIns="0" rtlCol="0">
            <a:spAutoFit/>
          </a:bodyPr>
          <a:lstStyle/>
          <a:p>
            <a:pPr marL="177800" marR="5080" indent="-165100" rtl="0">
              <a:lnSpc>
                <a:spcPct val="129900"/>
              </a:lnSpc>
              <a:spcBef>
                <a:spcPts val="100"/>
              </a:spcBef>
            </a:pPr>
            <a:r>
              <a:rPr lang="ne-NP" sz="1000" kern="0" dirty="0">
                <a:solidFill>
                  <a:srgbClr val="221815"/>
                </a:solidFill>
                <a:latin typeface="Mangal" panose="02040503050203030202" pitchFamily="18" charset="0"/>
                <a:ea typeface="游明朝" panose="02020400000000000000" pitchFamily="18" charset="-128"/>
                <a:cs typeface="Mangal" panose="02040503050203030202" pitchFamily="18" charset="0"/>
              </a:rPr>
              <a:t>◎</a:t>
            </a:r>
            <a:r>
              <a:rPr lang="en-US" sz="1000" kern="0" dirty="0">
                <a:solidFill>
                  <a:srgbClr val="221815"/>
                </a:solidFill>
                <a:latin typeface="Mangal" panose="02040503050203030202" pitchFamily="18" charset="0"/>
                <a:ea typeface="游明朝" panose="02020400000000000000" pitchFamily="18" charset="-128"/>
                <a:cs typeface="Mangal" panose="02040503050203030202" pitchFamily="18" charset="0"/>
              </a:rPr>
              <a:t>	</a:t>
            </a:r>
            <a:r>
              <a:rPr lang="ne-NP" sz="1000" kern="0" dirty="0">
                <a:solidFill>
                  <a:srgbClr val="221815"/>
                </a:solidFill>
                <a:latin typeface="Mangal" panose="02040503050203030202" pitchFamily="18" charset="0"/>
                <a:ea typeface="游明朝" panose="02020400000000000000" pitchFamily="18" charset="-128"/>
                <a:cs typeface="Mangal" panose="02040503050203030202" pitchFamily="18" charset="0"/>
              </a:rPr>
              <a:t>खोप लगाएपछि 15 मिनेट भन्दा बढी समय बसेर आफ्नो अवस्था हेर्नुहोस्।</a:t>
            </a:r>
            <a:endParaRPr sz="1000" kern="0" dirty="0">
              <a:latin typeface="Mangal" panose="02040503050203030202" pitchFamily="18" charset="0"/>
              <a:ea typeface="游明朝" panose="02020400000000000000" pitchFamily="18" charset="-128"/>
              <a:cs typeface="Mangal" panose="02040503050203030202" pitchFamily="18" charset="0"/>
            </a:endParaRPr>
          </a:p>
          <a:p>
            <a:pPr marL="177800" indent="-165100" rtl="0">
              <a:lnSpc>
                <a:spcPct val="100000"/>
              </a:lnSpc>
              <a:spcBef>
                <a:spcPts val="370"/>
              </a:spcBef>
            </a:pPr>
            <a:r>
              <a:rPr lang="en-US" sz="900" kern="0" dirty="0">
                <a:solidFill>
                  <a:srgbClr val="221815"/>
                </a:solidFill>
                <a:latin typeface="Mangal" panose="02040503050203030202" pitchFamily="18" charset="0"/>
                <a:ea typeface="游明朝" panose="02020400000000000000" pitchFamily="18" charset="-128"/>
                <a:cs typeface="Mangal" panose="02040503050203030202" pitchFamily="18" charset="0"/>
              </a:rPr>
              <a:t>	</a:t>
            </a:r>
            <a:r>
              <a:rPr lang="ne-NP" sz="900" kern="0" dirty="0">
                <a:solidFill>
                  <a:srgbClr val="221815"/>
                </a:solidFill>
                <a:latin typeface="Mangal" panose="02040503050203030202" pitchFamily="18" charset="0"/>
                <a:ea typeface="游明朝" panose="02020400000000000000" pitchFamily="18" charset="-128"/>
                <a:cs typeface="Mangal" panose="02040503050203030202" pitchFamily="18" charset="0"/>
              </a:rPr>
              <a:t>(30 मिनेट आफ्नो अवस्था हेर्ने स्थितिहरू पनि हुन सक्छन्।)</a:t>
            </a:r>
            <a:endParaRPr sz="900" kern="0" dirty="0">
              <a:latin typeface="Mangal" panose="02040503050203030202" pitchFamily="18" charset="0"/>
              <a:ea typeface="游明朝" panose="02020400000000000000" pitchFamily="18" charset="-128"/>
              <a:cs typeface="Mangal" panose="02040503050203030202" pitchFamily="18" charset="0"/>
            </a:endParaRPr>
          </a:p>
          <a:p>
            <a:pPr marL="177800" marR="48260" indent="-165100" rtl="0">
              <a:lnSpc>
                <a:spcPct val="129900"/>
              </a:lnSpc>
              <a:spcBef>
                <a:spcPts val="695"/>
              </a:spcBef>
            </a:pPr>
            <a:r>
              <a:rPr lang="ne-NP" sz="1000" kern="0" dirty="0">
                <a:solidFill>
                  <a:srgbClr val="221815"/>
                </a:solidFill>
                <a:latin typeface="Mangal" panose="02040503050203030202" pitchFamily="18" charset="0"/>
                <a:ea typeface="游明朝" panose="02020400000000000000" pitchFamily="18" charset="-128"/>
                <a:cs typeface="Mangal" panose="02040503050203030202" pitchFamily="18" charset="0"/>
              </a:rPr>
              <a:t>◎</a:t>
            </a:r>
            <a:r>
              <a:rPr lang="en-US" sz="1000" kern="0" dirty="0">
                <a:solidFill>
                  <a:srgbClr val="221815"/>
                </a:solidFill>
                <a:latin typeface="Mangal" panose="02040503050203030202" pitchFamily="18" charset="0"/>
                <a:ea typeface="游明朝" panose="02020400000000000000" pitchFamily="18" charset="-128"/>
                <a:cs typeface="Mangal" panose="02040503050203030202" pitchFamily="18" charset="0"/>
              </a:rPr>
              <a:t>	</a:t>
            </a:r>
            <a:r>
              <a:rPr lang="ne-NP" sz="1000" kern="0" dirty="0">
                <a:solidFill>
                  <a:srgbClr val="221815"/>
                </a:solidFill>
                <a:latin typeface="Mangal" panose="02040503050203030202" pitchFamily="18" charset="0"/>
                <a:ea typeface="游明朝" panose="02020400000000000000" pitchFamily="18" charset="-128"/>
                <a:cs typeface="Mangal" panose="02040503050203030202" pitchFamily="18" charset="0"/>
              </a:rPr>
              <a:t>खोप लगाएको दिन बाथटबमा नुहाउने जस्ता हरेक दिन गर्ने कुराहरू गर्नको लागि समस्या हुँदैन तर </a:t>
            </a:r>
            <a:r>
              <a:rPr lang="ne-NP" sz="1000" kern="0" dirty="0" smtClean="0">
                <a:solidFill>
                  <a:srgbClr val="221815"/>
                </a:solidFill>
                <a:latin typeface="Mangal" panose="02040503050203030202" pitchFamily="18" charset="0"/>
                <a:ea typeface="游明朝" panose="02020400000000000000" pitchFamily="18" charset="-128"/>
                <a:cs typeface="Mangal" panose="02040503050203030202" pitchFamily="18" charset="0"/>
              </a:rPr>
              <a:t>थकान हुने खेलहरु भने </a:t>
            </a:r>
            <a:r>
              <a:rPr lang="ne-NP" sz="1000" kern="0" dirty="0">
                <a:solidFill>
                  <a:srgbClr val="221815"/>
                </a:solidFill>
                <a:latin typeface="Mangal" panose="02040503050203030202" pitchFamily="18" charset="0"/>
                <a:ea typeface="游明朝" panose="02020400000000000000" pitchFamily="18" charset="-128"/>
                <a:cs typeface="Mangal" panose="02040503050203030202" pitchFamily="18" charset="0"/>
              </a:rPr>
              <a:t>नखेल्नुहोस्।</a:t>
            </a:r>
            <a:endParaRPr sz="1000" kern="0" dirty="0">
              <a:latin typeface="Mangal" panose="02040503050203030202" pitchFamily="18" charset="0"/>
              <a:ea typeface="游明朝" panose="02020400000000000000" pitchFamily="18" charset="-128"/>
              <a:cs typeface="Mangal" panose="02040503050203030202" pitchFamily="18" charset="0"/>
            </a:endParaRPr>
          </a:p>
        </p:txBody>
      </p:sp>
      <p:sp>
        <p:nvSpPr>
          <p:cNvPr id="7" name="object 7"/>
          <p:cNvSpPr txBox="1"/>
          <p:nvPr/>
        </p:nvSpPr>
        <p:spPr>
          <a:xfrm>
            <a:off x="4310288" y="4835493"/>
            <a:ext cx="2354580" cy="588623"/>
          </a:xfrm>
          <a:prstGeom prst="rect">
            <a:avLst/>
          </a:prstGeom>
        </p:spPr>
        <p:txBody>
          <a:bodyPr vert="horz" wrap="square" lIns="0" tIns="0" rIns="0" bIns="0" rtlCol="0">
            <a:spAutoFit/>
          </a:bodyPr>
          <a:lstStyle/>
          <a:p>
            <a:pPr marL="132715" marR="5080" indent="-120650" rtl="0">
              <a:lnSpc>
                <a:spcPct val="129900"/>
              </a:lnSpc>
              <a:spcBef>
                <a:spcPts val="100"/>
              </a:spcBef>
            </a:pPr>
            <a:r>
              <a:rPr lang="ne-NP" sz="1000" kern="0">
                <a:solidFill>
                  <a:srgbClr val="221815"/>
                </a:solidFill>
                <a:latin typeface="Mangal" panose="02040503050203030202" pitchFamily="18" charset="0"/>
                <a:ea typeface="游明朝" panose="02020400000000000000" pitchFamily="18" charset="-128"/>
                <a:cs typeface="Mangal" panose="02040503050203030202" pitchFamily="18" charset="0"/>
              </a:rPr>
              <a:t>◎खोप लगायो भने तलका लक्षणहरू देखिने अवस्थाहरू पनि हुन्छन् तर 2～3 दिनमा आफै निको हुने कुरा थाहा भएको छ।</a:t>
            </a:r>
            <a:endParaRPr sz="1000" kern="0" dirty="0">
              <a:latin typeface="Mangal" panose="02040503050203030202" pitchFamily="18" charset="0"/>
              <a:ea typeface="游明朝" panose="02020400000000000000" pitchFamily="18" charset="-128"/>
              <a:cs typeface="Mangal" panose="02040503050203030202" pitchFamily="18" charset="0"/>
            </a:endParaRPr>
          </a:p>
        </p:txBody>
      </p:sp>
      <p:sp>
        <p:nvSpPr>
          <p:cNvPr id="8" name="object 8"/>
          <p:cNvSpPr txBox="1"/>
          <p:nvPr/>
        </p:nvSpPr>
        <p:spPr>
          <a:xfrm>
            <a:off x="1652178" y="3676824"/>
            <a:ext cx="3895090" cy="461665"/>
          </a:xfrm>
          <a:prstGeom prst="rect">
            <a:avLst/>
          </a:prstGeom>
        </p:spPr>
        <p:txBody>
          <a:bodyPr vert="horz" wrap="square" lIns="0" tIns="0" rIns="0" bIns="0" rtlCol="0">
            <a:spAutoFit/>
          </a:bodyPr>
          <a:lstStyle/>
          <a:p>
            <a:pPr marL="15875" rtl="0">
              <a:lnSpc>
                <a:spcPct val="100000"/>
              </a:lnSpc>
              <a:spcBef>
                <a:spcPts val="459"/>
              </a:spcBef>
            </a:pPr>
            <a:r>
              <a:rPr lang="ne-NP" sz="1000" kern="0" dirty="0">
                <a:solidFill>
                  <a:srgbClr val="221815"/>
                </a:solidFill>
                <a:latin typeface="Mangal" panose="02040503050203030202" pitchFamily="18" charset="0"/>
                <a:ea typeface="游明朝" panose="02020400000000000000" pitchFamily="18" charset="-128"/>
                <a:cs typeface="Mangal" panose="02040503050203030202" pitchFamily="18" charset="0"/>
              </a:rPr>
              <a:t>37.5℃ भन्दा बढी ज्वरो आएको बेला वा शरीरको स्थिति खराब भएको </a:t>
            </a:r>
            <a:r>
              <a:rPr lang="ne-NP" sz="1000" kern="0" dirty="0" smtClean="0">
                <a:solidFill>
                  <a:srgbClr val="221815"/>
                </a:solidFill>
                <a:latin typeface="Mangal" panose="02040503050203030202" pitchFamily="18" charset="0"/>
                <a:ea typeface="游明朝" panose="02020400000000000000" pitchFamily="18" charset="-128"/>
                <a:cs typeface="Mangal" panose="02040503050203030202" pitchFamily="18" charset="0"/>
              </a:rPr>
              <a:t>बेला खोप </a:t>
            </a:r>
            <a:r>
              <a:rPr lang="ne-NP" sz="1000" kern="0" dirty="0">
                <a:solidFill>
                  <a:srgbClr val="221815"/>
                </a:solidFill>
                <a:latin typeface="Mangal" panose="02040503050203030202" pitchFamily="18" charset="0"/>
                <a:ea typeface="游明朝" panose="02020400000000000000" pitchFamily="18" charset="-128"/>
                <a:cs typeface="Mangal" panose="02040503050203030202" pitchFamily="18" charset="0"/>
              </a:rPr>
              <a:t>लगाउन नसकिने हुनाले, त्यस्ता कुराहरू घरको मान्छेलाई भन्नुहोस्।</a:t>
            </a:r>
            <a:endParaRPr sz="1000" kern="0" dirty="0">
              <a:latin typeface="Mangal" panose="02040503050203030202" pitchFamily="18" charset="0"/>
              <a:ea typeface="游明朝" panose="02020400000000000000" pitchFamily="18" charset="-128"/>
              <a:cs typeface="Mangal" panose="02040503050203030202" pitchFamily="18" charset="0"/>
            </a:endParaRPr>
          </a:p>
        </p:txBody>
      </p:sp>
      <p:sp>
        <p:nvSpPr>
          <p:cNvPr id="9" name="object 9"/>
          <p:cNvSpPr txBox="1"/>
          <p:nvPr/>
        </p:nvSpPr>
        <p:spPr>
          <a:xfrm>
            <a:off x="768602" y="3578987"/>
            <a:ext cx="636905" cy="566822"/>
          </a:xfrm>
          <a:prstGeom prst="rect">
            <a:avLst/>
          </a:prstGeom>
        </p:spPr>
        <p:txBody>
          <a:bodyPr vert="horz" wrap="square" lIns="0" tIns="12700" rIns="0" bIns="0" rtlCol="0">
            <a:spAutoFit/>
          </a:bodyPr>
          <a:lstStyle/>
          <a:p>
            <a:pPr marL="12700" algn="ctr" rtl="0">
              <a:lnSpc>
                <a:spcPct val="100000"/>
              </a:lnSpc>
              <a:spcBef>
                <a:spcPts val="100"/>
              </a:spcBef>
            </a:pPr>
            <a:r>
              <a:rPr lang="ne-NP" sz="1200" kern="0">
                <a:solidFill>
                  <a:srgbClr val="DE6B37"/>
                </a:solidFill>
                <a:latin typeface="Mangal" panose="02040503050203030202" pitchFamily="18" charset="0"/>
                <a:ea typeface="游明朝" panose="02020400000000000000" pitchFamily="18" charset="-128"/>
                <a:cs typeface="Mangal" panose="02040503050203030202" pitchFamily="18" charset="0"/>
              </a:rPr>
              <a:t>खोप लगाउनु अघि</a:t>
            </a:r>
            <a:endParaRPr sz="1200" kern="0">
              <a:latin typeface="Mangal" panose="02040503050203030202" pitchFamily="18" charset="0"/>
              <a:ea typeface="游明朝" panose="02020400000000000000" pitchFamily="18" charset="-128"/>
              <a:cs typeface="Mangal" panose="02040503050203030202" pitchFamily="18" charset="0"/>
            </a:endParaRPr>
          </a:p>
        </p:txBody>
      </p:sp>
      <p:sp>
        <p:nvSpPr>
          <p:cNvPr id="10" name="object 10"/>
          <p:cNvSpPr txBox="1"/>
          <p:nvPr/>
        </p:nvSpPr>
        <p:spPr>
          <a:xfrm>
            <a:off x="768602" y="4170621"/>
            <a:ext cx="636905" cy="566822"/>
          </a:xfrm>
          <a:prstGeom prst="rect">
            <a:avLst/>
          </a:prstGeom>
        </p:spPr>
        <p:txBody>
          <a:bodyPr vert="horz" wrap="square" lIns="0" tIns="12700" rIns="0" bIns="0" rtlCol="0">
            <a:spAutoFit/>
          </a:bodyPr>
          <a:lstStyle/>
          <a:p>
            <a:pPr marL="12700" algn="ctr" rtl="0">
              <a:lnSpc>
                <a:spcPct val="100000"/>
              </a:lnSpc>
              <a:spcBef>
                <a:spcPts val="100"/>
              </a:spcBef>
            </a:pPr>
            <a:r>
              <a:rPr lang="ne-NP" sz="1200" kern="0">
                <a:solidFill>
                  <a:srgbClr val="DE6B37"/>
                </a:solidFill>
                <a:latin typeface="Mangal" panose="02040503050203030202" pitchFamily="18" charset="0"/>
                <a:ea typeface="游明朝" panose="02020400000000000000" pitchFamily="18" charset="-128"/>
                <a:cs typeface="Mangal" panose="02040503050203030202" pitchFamily="18" charset="0"/>
              </a:rPr>
              <a:t>खोप लगाउने बेला</a:t>
            </a:r>
            <a:endParaRPr sz="1200" kern="0">
              <a:latin typeface="Mangal" panose="02040503050203030202" pitchFamily="18" charset="0"/>
              <a:ea typeface="游明朝" panose="02020400000000000000" pitchFamily="18" charset="-128"/>
              <a:cs typeface="Mangal" panose="02040503050203030202" pitchFamily="18" charset="0"/>
            </a:endParaRPr>
          </a:p>
        </p:txBody>
      </p:sp>
      <p:sp>
        <p:nvSpPr>
          <p:cNvPr id="11" name="object 11"/>
          <p:cNvSpPr txBox="1"/>
          <p:nvPr/>
        </p:nvSpPr>
        <p:spPr>
          <a:xfrm>
            <a:off x="768602" y="5269231"/>
            <a:ext cx="646430" cy="566822"/>
          </a:xfrm>
          <a:prstGeom prst="rect">
            <a:avLst/>
          </a:prstGeom>
        </p:spPr>
        <p:txBody>
          <a:bodyPr vert="horz" wrap="square" lIns="0" tIns="12700" rIns="0" bIns="0" rtlCol="0">
            <a:spAutoFit/>
          </a:bodyPr>
          <a:lstStyle/>
          <a:p>
            <a:pPr marL="12700" algn="ctr" rtl="0">
              <a:lnSpc>
                <a:spcPct val="100000"/>
              </a:lnSpc>
              <a:spcBef>
                <a:spcPts val="100"/>
              </a:spcBef>
            </a:pPr>
            <a:r>
              <a:rPr lang="ne-NP" sz="1200" kern="0">
                <a:solidFill>
                  <a:srgbClr val="DE6B37"/>
                </a:solidFill>
                <a:latin typeface="Mangal" panose="02040503050203030202" pitchFamily="18" charset="0"/>
                <a:ea typeface="游明朝" panose="02020400000000000000" pitchFamily="18" charset="-128"/>
                <a:cs typeface="Mangal" panose="02040503050203030202" pitchFamily="18" charset="0"/>
              </a:rPr>
              <a:t>खोप लगाए पछि</a:t>
            </a:r>
            <a:endParaRPr sz="1200" kern="0">
              <a:latin typeface="Mangal" panose="02040503050203030202" pitchFamily="18" charset="0"/>
              <a:ea typeface="游明朝" panose="02020400000000000000" pitchFamily="18" charset="-128"/>
              <a:cs typeface="Mangal" panose="02040503050203030202" pitchFamily="18" charset="0"/>
            </a:endParaRPr>
          </a:p>
        </p:txBody>
      </p:sp>
      <p:sp>
        <p:nvSpPr>
          <p:cNvPr id="12" name="object 12"/>
          <p:cNvSpPr txBox="1"/>
          <p:nvPr/>
        </p:nvSpPr>
        <p:spPr>
          <a:xfrm>
            <a:off x="175860" y="6735392"/>
            <a:ext cx="7167377" cy="461665"/>
          </a:xfrm>
          <a:prstGeom prst="rect">
            <a:avLst/>
          </a:prstGeom>
        </p:spPr>
        <p:txBody>
          <a:bodyPr vert="horz" wrap="square" lIns="0" tIns="0" rIns="0" bIns="0" rtlCol="0">
            <a:spAutoFit/>
          </a:bodyPr>
          <a:lstStyle/>
          <a:p>
            <a:pPr marL="12700" algn="ctr" rtl="0">
              <a:lnSpc>
                <a:spcPct val="100000"/>
              </a:lnSpc>
              <a:spcBef>
                <a:spcPts val="95"/>
              </a:spcBef>
            </a:pPr>
            <a:r>
              <a:rPr lang="ne-NP" sz="1500" b="1" kern="0" dirty="0">
                <a:solidFill>
                  <a:srgbClr val="221815"/>
                </a:solidFill>
                <a:latin typeface="Mangal" panose="02040503050203030202" pitchFamily="18" charset="0"/>
                <a:ea typeface="游明朝" panose="02020400000000000000" pitchFamily="18" charset="-128"/>
                <a:cs typeface="Mangal" panose="02040503050203030202" pitchFamily="18" charset="0"/>
              </a:rPr>
              <a:t>यस्ता लक्षणहरू देखिएमा, घरको मान्छे वा वरिपरि भएका ठूलो मान्छेहरूलाई भन्नुहोस्।</a:t>
            </a:r>
            <a:endParaRPr sz="1500" b="1" kern="0" dirty="0">
              <a:latin typeface="Mangal" panose="02040503050203030202" pitchFamily="18" charset="0"/>
              <a:ea typeface="游明朝" panose="02020400000000000000" pitchFamily="18" charset="-128"/>
              <a:cs typeface="Mangal" panose="02040503050203030202" pitchFamily="18" charset="0"/>
            </a:endParaRPr>
          </a:p>
        </p:txBody>
      </p:sp>
      <p:sp>
        <p:nvSpPr>
          <p:cNvPr id="13" name="object 13"/>
          <p:cNvSpPr txBox="1"/>
          <p:nvPr/>
        </p:nvSpPr>
        <p:spPr>
          <a:xfrm>
            <a:off x="501650" y="7230487"/>
            <a:ext cx="1523999" cy="184666"/>
          </a:xfrm>
          <a:prstGeom prst="rect">
            <a:avLst/>
          </a:prstGeom>
        </p:spPr>
        <p:txBody>
          <a:bodyPr vert="horz" wrap="square" lIns="0" tIns="0" rIns="0" bIns="0" rtlCol="0">
            <a:spAutoFit/>
          </a:bodyPr>
          <a:lstStyle/>
          <a:p>
            <a:pPr marL="180975" indent="-168275" rtl="0">
              <a:lnSpc>
                <a:spcPct val="100000"/>
              </a:lnSpc>
              <a:spcBef>
                <a:spcPts val="785"/>
              </a:spcBef>
            </a:pPr>
            <a:r>
              <a:rPr lang="ne-NP" sz="1200" b="1" kern="0">
                <a:solidFill>
                  <a:srgbClr val="DE6B37"/>
                </a:solidFill>
                <a:latin typeface="Mangal" panose="02040503050203030202" pitchFamily="18" charset="0"/>
                <a:ea typeface="游明朝" panose="02020400000000000000" pitchFamily="18" charset="-128"/>
                <a:cs typeface="Mangal" panose="02040503050203030202" pitchFamily="18" charset="0"/>
              </a:rPr>
              <a:t>●</a:t>
            </a:r>
            <a:r>
              <a:rPr lang="en-US" sz="1200" b="1" kern="0">
                <a:solidFill>
                  <a:srgbClr val="DE6B37"/>
                </a:solidFill>
                <a:latin typeface="Mangal" panose="02040503050203030202" pitchFamily="18" charset="0"/>
                <a:ea typeface="游明朝" panose="02020400000000000000" pitchFamily="18" charset="-128"/>
                <a:cs typeface="Mangal" panose="02040503050203030202" pitchFamily="18" charset="0"/>
              </a:rPr>
              <a:t>	</a:t>
            </a:r>
            <a:r>
              <a:rPr lang="ne-NP" sz="1200" b="1" kern="0">
                <a:solidFill>
                  <a:srgbClr val="DE6B37"/>
                </a:solidFill>
                <a:latin typeface="Mangal" panose="02040503050203030202" pitchFamily="18" charset="0"/>
                <a:ea typeface="游明朝" panose="02020400000000000000" pitchFamily="18" charset="-128"/>
                <a:cs typeface="Mangal" panose="02040503050203030202" pitchFamily="18" charset="0"/>
              </a:rPr>
              <a:t>खोप लगाउने बित्तिकै</a:t>
            </a:r>
            <a:endParaRPr sz="1200" b="1" kern="0" dirty="0">
              <a:latin typeface="Mangal" panose="02040503050203030202" pitchFamily="18" charset="0"/>
              <a:ea typeface="游明朝" panose="02020400000000000000" pitchFamily="18" charset="-128"/>
              <a:cs typeface="Mangal" panose="02040503050203030202" pitchFamily="18" charset="0"/>
            </a:endParaRPr>
          </a:p>
        </p:txBody>
      </p:sp>
      <p:sp>
        <p:nvSpPr>
          <p:cNvPr id="14" name="object 14"/>
          <p:cNvSpPr txBox="1"/>
          <p:nvPr/>
        </p:nvSpPr>
        <p:spPr>
          <a:xfrm>
            <a:off x="2787650" y="7464950"/>
            <a:ext cx="3594001" cy="512961"/>
          </a:xfrm>
          <a:prstGeom prst="rect">
            <a:avLst/>
          </a:prstGeom>
        </p:spPr>
        <p:txBody>
          <a:bodyPr vert="horz" wrap="square" lIns="0" tIns="0" rIns="0" bIns="0" rtlCol="0">
            <a:spAutoFit/>
          </a:bodyPr>
          <a:lstStyle/>
          <a:p>
            <a:pPr marL="12700" rtl="0">
              <a:lnSpc>
                <a:spcPct val="100000"/>
              </a:lnSpc>
              <a:spcAft>
                <a:spcPts val="200"/>
              </a:spcAft>
              <a:tabLst>
                <a:tab pos="538163" algn="l"/>
                <a:tab pos="1343025" algn="l"/>
                <a:tab pos="2152650" algn="l"/>
              </a:tabLst>
            </a:pPr>
            <a:r>
              <a:rPr lang="ne-NP" sz="1000" kern="0">
                <a:solidFill>
                  <a:srgbClr val="221815"/>
                </a:solidFill>
                <a:latin typeface="Mangal" panose="02040503050203030202" pitchFamily="18" charset="0"/>
                <a:ea typeface="游明朝" panose="02020400000000000000" pitchFamily="18" charset="-128"/>
                <a:cs typeface="Mangal" panose="02040503050203030202" pitchFamily="18" charset="0"/>
              </a:rPr>
              <a:t>◯ज्वरो	◯टाउको दुख्ने	◯छाती दुख्ने	◯सास फेर्न गाह्रो हुने</a:t>
            </a:r>
            <a:endParaRPr sz="1000" kern="0" dirty="0">
              <a:latin typeface="Mangal" panose="02040503050203030202" pitchFamily="18" charset="0"/>
              <a:ea typeface="游明朝" panose="02020400000000000000" pitchFamily="18" charset="-128"/>
              <a:cs typeface="Mangal" panose="02040503050203030202" pitchFamily="18" charset="0"/>
            </a:endParaRPr>
          </a:p>
          <a:p>
            <a:pPr marL="12700" rtl="0">
              <a:lnSpc>
                <a:spcPct val="100000"/>
              </a:lnSpc>
              <a:spcAft>
                <a:spcPts val="200"/>
              </a:spcAft>
              <a:tabLst>
                <a:tab pos="538163" algn="l"/>
                <a:tab pos="1343025" algn="l"/>
                <a:tab pos="2152650" algn="l"/>
              </a:tabLst>
            </a:pPr>
            <a:r>
              <a:rPr lang="ne-NP" sz="1000" kern="0">
                <a:solidFill>
                  <a:srgbClr val="221815"/>
                </a:solidFill>
                <a:latin typeface="Mangal" panose="02040503050203030202" pitchFamily="18" charset="0"/>
                <a:ea typeface="游明朝" panose="02020400000000000000" pitchFamily="18" charset="-128"/>
                <a:cs typeface="Mangal" panose="02040503050203030202" pitchFamily="18" charset="0"/>
              </a:rPr>
              <a:t>◯शरीर थाकेर आलस्य	◯जाडो हुने</a:t>
            </a:r>
            <a:endParaRPr lang="en-US" sz="1000" kern="0">
              <a:solidFill>
                <a:srgbClr val="221815"/>
              </a:solidFill>
              <a:latin typeface="Mangal" panose="02040503050203030202" pitchFamily="18" charset="0"/>
              <a:ea typeface="游明朝" panose="02020400000000000000" pitchFamily="18" charset="-128"/>
              <a:cs typeface="Mangal" panose="02040503050203030202" pitchFamily="18" charset="0"/>
            </a:endParaRPr>
          </a:p>
          <a:p>
            <a:pPr marL="12700" rtl="0">
              <a:lnSpc>
                <a:spcPct val="100000"/>
              </a:lnSpc>
              <a:spcAft>
                <a:spcPts val="200"/>
              </a:spcAft>
              <a:tabLst>
                <a:tab pos="538163" algn="l"/>
                <a:tab pos="1343025" algn="l"/>
                <a:tab pos="2152650" algn="l"/>
              </a:tabLst>
            </a:pPr>
            <a:r>
              <a:rPr lang="ne-NP" sz="1000" kern="0">
                <a:solidFill>
                  <a:srgbClr val="221815"/>
                </a:solidFill>
                <a:latin typeface="Mangal" panose="02040503050203030202" pitchFamily="18" charset="0"/>
                <a:ea typeface="游明朝" panose="02020400000000000000" pitchFamily="18" charset="-128"/>
                <a:cs typeface="Mangal" panose="02040503050203030202" pitchFamily="18" charset="0"/>
              </a:rPr>
              <a:t>◯छाती ढुकढुक भएको महसुस हुने</a:t>
            </a:r>
            <a:endParaRPr sz="1000" kern="0" dirty="0">
              <a:latin typeface="Mangal" panose="02040503050203030202" pitchFamily="18" charset="0"/>
              <a:ea typeface="游明朝" panose="02020400000000000000" pitchFamily="18" charset="-128"/>
              <a:cs typeface="Mangal" panose="02040503050203030202" pitchFamily="18" charset="0"/>
            </a:endParaRPr>
          </a:p>
        </p:txBody>
      </p:sp>
      <p:sp>
        <p:nvSpPr>
          <p:cNvPr id="15" name="object 15"/>
          <p:cNvSpPr txBox="1"/>
          <p:nvPr/>
        </p:nvSpPr>
        <p:spPr>
          <a:xfrm>
            <a:off x="2769752" y="7230487"/>
            <a:ext cx="3523098" cy="184666"/>
          </a:xfrm>
          <a:prstGeom prst="rect">
            <a:avLst/>
          </a:prstGeom>
        </p:spPr>
        <p:txBody>
          <a:bodyPr vert="horz" wrap="square" lIns="0" tIns="0" rIns="0" bIns="0" rtlCol="0">
            <a:spAutoFit/>
          </a:bodyPr>
          <a:lstStyle/>
          <a:p>
            <a:pPr marL="12700" rtl="0">
              <a:lnSpc>
                <a:spcPct val="100000"/>
              </a:lnSpc>
              <a:spcBef>
                <a:spcPts val="100"/>
              </a:spcBef>
            </a:pPr>
            <a:r>
              <a:rPr lang="ne-NP" sz="1200" b="1" kern="0">
                <a:solidFill>
                  <a:srgbClr val="DE6B37"/>
                </a:solidFill>
                <a:latin typeface="Mangal" panose="02040503050203030202" pitchFamily="18" charset="0"/>
                <a:ea typeface="游明朝" panose="02020400000000000000" pitchFamily="18" charset="-128"/>
                <a:cs typeface="Mangal" panose="02040503050203030202" pitchFamily="18" charset="0"/>
              </a:rPr>
              <a:t>●खोप लगाएको दिन र त्यसपछिको 4 दिन जति भित्र</a:t>
            </a:r>
            <a:endParaRPr sz="1200" b="1" kern="0" dirty="0">
              <a:latin typeface="Mangal" panose="02040503050203030202" pitchFamily="18" charset="0"/>
              <a:ea typeface="游明朝" panose="02020400000000000000" pitchFamily="18" charset="-128"/>
              <a:cs typeface="Mangal" panose="02040503050203030202" pitchFamily="18" charset="0"/>
            </a:endParaRPr>
          </a:p>
        </p:txBody>
      </p:sp>
      <p:grpSp>
        <p:nvGrpSpPr>
          <p:cNvPr id="16" name="object 16"/>
          <p:cNvGrpSpPr/>
          <p:nvPr/>
        </p:nvGrpSpPr>
        <p:grpSpPr>
          <a:xfrm>
            <a:off x="1020984" y="8166458"/>
            <a:ext cx="5560060" cy="378460"/>
            <a:chOff x="1020984" y="8166458"/>
            <a:chExt cx="5560060" cy="378460"/>
          </a:xfrm>
        </p:grpSpPr>
        <p:sp>
          <p:nvSpPr>
            <p:cNvPr id="17" name="object 17"/>
            <p:cNvSpPr/>
            <p:nvPr/>
          </p:nvSpPr>
          <p:spPr>
            <a:xfrm>
              <a:off x="1020984" y="8166458"/>
              <a:ext cx="5559545" cy="377949"/>
            </a:xfrm>
            <a:prstGeom prst="rect">
              <a:avLst/>
            </a:prstGeom>
            <a:blipFill>
              <a:blip r:embed="rId4" cstate="print"/>
              <a:stretch>
                <a:fillRect/>
              </a:stretch>
            </a:blipFill>
          </p:spPr>
          <p:txBody>
            <a:bodyPr wrap="square" lIns="0" tIns="0" rIns="0" bIns="0" rtlCol="0"/>
            <a:lstStyle/>
            <a:p>
              <a:pPr rtl="0"/>
              <a:endParaRPr kern="0">
                <a:latin typeface="Mangal" panose="02040503050203030202" pitchFamily="18" charset="0"/>
                <a:ea typeface="游明朝" panose="02020400000000000000" pitchFamily="18" charset="-128"/>
                <a:cs typeface="Mangal" panose="02040503050203030202" pitchFamily="18" charset="0"/>
              </a:endParaRPr>
            </a:p>
          </p:txBody>
        </p:sp>
        <p:sp>
          <p:nvSpPr>
            <p:cNvPr id="18" name="object 18"/>
            <p:cNvSpPr/>
            <p:nvPr/>
          </p:nvSpPr>
          <p:spPr>
            <a:xfrm>
              <a:off x="1059143" y="8205361"/>
              <a:ext cx="5446344" cy="262749"/>
            </a:xfrm>
            <a:prstGeom prst="rect">
              <a:avLst/>
            </a:prstGeom>
            <a:blipFill>
              <a:blip r:embed="rId5" cstate="print"/>
              <a:stretch>
                <a:fillRect/>
              </a:stretch>
            </a:blipFill>
          </p:spPr>
          <p:txBody>
            <a:bodyPr wrap="square" lIns="0" tIns="0" rIns="0" bIns="0" rtlCol="0"/>
            <a:lstStyle/>
            <a:p>
              <a:pPr rtl="0"/>
              <a:endParaRPr kern="0">
                <a:latin typeface="Mangal" panose="02040503050203030202" pitchFamily="18" charset="0"/>
                <a:ea typeface="游明朝" panose="02020400000000000000" pitchFamily="18" charset="-128"/>
                <a:cs typeface="Mangal" panose="02040503050203030202" pitchFamily="18" charset="0"/>
              </a:endParaRPr>
            </a:p>
          </p:txBody>
        </p:sp>
      </p:grpSp>
      <p:sp>
        <p:nvSpPr>
          <p:cNvPr id="19" name="object 19"/>
          <p:cNvSpPr txBox="1"/>
          <p:nvPr/>
        </p:nvSpPr>
        <p:spPr>
          <a:xfrm>
            <a:off x="2275164" y="8893864"/>
            <a:ext cx="3099862" cy="215444"/>
          </a:xfrm>
          <a:prstGeom prst="rect">
            <a:avLst/>
          </a:prstGeom>
        </p:spPr>
        <p:txBody>
          <a:bodyPr vert="horz" wrap="square" lIns="0" tIns="0" rIns="0" bIns="0" rtlCol="0">
            <a:spAutoFit/>
          </a:bodyPr>
          <a:lstStyle/>
          <a:p>
            <a:pPr marL="7938" algn="ctr" rtl="0">
              <a:lnSpc>
                <a:spcPct val="100000"/>
              </a:lnSpc>
              <a:spcBef>
                <a:spcPts val="115"/>
              </a:spcBef>
            </a:pPr>
            <a:r>
              <a:rPr lang="ne-NP" sz="1400" b="1" kern="0" dirty="0">
                <a:solidFill>
                  <a:schemeClr val="bg1"/>
                </a:solidFill>
                <a:latin typeface="Mangal" panose="02040503050203030202" pitchFamily="18" charset="0"/>
                <a:ea typeface="游明朝" panose="02020400000000000000" pitchFamily="18" charset="-128"/>
                <a:cs typeface="Mangal" panose="02040503050203030202" pitchFamily="18" charset="0"/>
              </a:rPr>
              <a:t>यी महत्त्वपूर्ण कुराहरूको पालना गर्नुहोस्।</a:t>
            </a:r>
          </a:p>
        </p:txBody>
      </p:sp>
      <p:sp>
        <p:nvSpPr>
          <p:cNvPr id="24" name="object 2">
            <a:extLst>
              <a:ext uri="{FF2B5EF4-FFF2-40B4-BE49-F238E27FC236}">
                <a16:creationId xmlns:a16="http://schemas.microsoft.com/office/drawing/2014/main" id="{9091C248-2FE6-F74A-9C16-1E9241EEFC1F}"/>
              </a:ext>
            </a:extLst>
          </p:cNvPr>
          <p:cNvSpPr txBox="1"/>
          <p:nvPr/>
        </p:nvSpPr>
        <p:spPr>
          <a:xfrm>
            <a:off x="6019250" y="261997"/>
            <a:ext cx="1188000" cy="196662"/>
          </a:xfrm>
          <a:prstGeom prst="rect">
            <a:avLst/>
          </a:prstGeom>
          <a:ln w="4445">
            <a:solidFill>
              <a:schemeClr val="bg1"/>
            </a:solidFill>
          </a:ln>
        </p:spPr>
        <p:txBody>
          <a:bodyPr vert="horz" wrap="square" lIns="0" tIns="28800" rIns="0" bIns="21600" rtlCol="0">
            <a:spAutoFit/>
          </a:bodyPr>
          <a:lstStyle/>
          <a:p>
            <a:pPr algn="ctr" rtl="0">
              <a:lnSpc>
                <a:spcPct val="100000"/>
              </a:lnSpc>
              <a:spcBef>
                <a:spcPts val="220"/>
              </a:spcBef>
            </a:pPr>
            <a:r>
              <a:rPr lang="ne-NP" sz="900" kern="0" dirty="0" smtClean="0">
                <a:solidFill>
                  <a:schemeClr val="bg1"/>
                </a:solidFill>
                <a:latin typeface="Mangal" panose="02040503050203030202" pitchFamily="18" charset="0"/>
                <a:ea typeface="游明朝" panose="02020400000000000000" pitchFamily="18" charset="-128"/>
                <a:cs typeface="Mangal" panose="02040503050203030202" pitchFamily="18" charset="0"/>
              </a:rPr>
              <a:t>2022 </a:t>
            </a:r>
            <a:r>
              <a:rPr lang="ne-NP" sz="900" kern="0" dirty="0">
                <a:solidFill>
                  <a:schemeClr val="bg1"/>
                </a:solidFill>
                <a:latin typeface="Mangal" panose="02040503050203030202" pitchFamily="18" charset="0"/>
                <a:ea typeface="游明朝" panose="02020400000000000000" pitchFamily="18" charset="-128"/>
                <a:cs typeface="Mangal" panose="02040503050203030202" pitchFamily="18" charset="0"/>
              </a:rPr>
              <a:t>फेब्रुअरी 10 </a:t>
            </a:r>
          </a:p>
        </p:txBody>
      </p:sp>
      <p:sp>
        <p:nvSpPr>
          <p:cNvPr id="25" name="object 2">
            <a:extLst>
              <a:ext uri="{FF2B5EF4-FFF2-40B4-BE49-F238E27FC236}">
                <a16:creationId xmlns:a16="http://schemas.microsoft.com/office/drawing/2014/main" id="{49743595-0AAF-C041-BC17-C05303AD4B51}"/>
              </a:ext>
            </a:extLst>
          </p:cNvPr>
          <p:cNvSpPr txBox="1"/>
          <p:nvPr/>
        </p:nvSpPr>
        <p:spPr>
          <a:xfrm>
            <a:off x="1520530" y="965476"/>
            <a:ext cx="4578940" cy="274434"/>
          </a:xfrm>
          <a:prstGeom prst="rect">
            <a:avLst/>
          </a:prstGeom>
        </p:spPr>
        <p:txBody>
          <a:bodyPr vert="horz" wrap="square" lIns="0" tIns="12700" rIns="0" bIns="0" rtlCol="0">
            <a:spAutoFit/>
          </a:bodyPr>
          <a:lstStyle/>
          <a:p>
            <a:pPr algn="ctr" rtl="0">
              <a:lnSpc>
                <a:spcPct val="100000"/>
              </a:lnSpc>
            </a:pPr>
            <a:r>
              <a:rPr lang="ne-NP" sz="1700" b="1" kern="0">
                <a:solidFill>
                  <a:srgbClr val="221815"/>
                </a:solidFill>
                <a:latin typeface="Mangal" panose="02040503050203030202" pitchFamily="18" charset="0"/>
                <a:ea typeface="游明朝" panose="02020400000000000000" pitchFamily="18" charset="-128"/>
                <a:cs typeface="Mangal" panose="02040503050203030202" pitchFamily="18" charset="0"/>
              </a:rPr>
              <a:t>नोभल कोरोना भाइरसको खोप लगाउने सम्बन्धी</a:t>
            </a:r>
            <a:endParaRPr sz="1700" b="1" kern="0" dirty="0">
              <a:latin typeface="Mangal" panose="02040503050203030202" pitchFamily="18" charset="0"/>
              <a:ea typeface="游明朝" panose="02020400000000000000" pitchFamily="18" charset="-128"/>
              <a:cs typeface="Mangal" panose="02040503050203030202" pitchFamily="18" charset="0"/>
            </a:endParaRPr>
          </a:p>
        </p:txBody>
      </p:sp>
      <p:sp>
        <p:nvSpPr>
          <p:cNvPr id="26" name="object 4">
            <a:extLst>
              <a:ext uri="{FF2B5EF4-FFF2-40B4-BE49-F238E27FC236}">
                <a16:creationId xmlns:a16="http://schemas.microsoft.com/office/drawing/2014/main" id="{776CF302-F79C-4F4D-8536-D2784F7BBB62}"/>
              </a:ext>
            </a:extLst>
          </p:cNvPr>
          <p:cNvSpPr txBox="1"/>
          <p:nvPr/>
        </p:nvSpPr>
        <p:spPr>
          <a:xfrm>
            <a:off x="649743" y="1908676"/>
            <a:ext cx="5643107" cy="1259319"/>
          </a:xfrm>
          <a:prstGeom prst="rect">
            <a:avLst/>
          </a:prstGeom>
        </p:spPr>
        <p:txBody>
          <a:bodyPr vert="horz" wrap="square" lIns="0" tIns="12700" rIns="0" bIns="0" rtlCol="0">
            <a:spAutoFit/>
          </a:bodyPr>
          <a:lstStyle/>
          <a:p>
            <a:pPr marL="15875" rtl="0">
              <a:lnSpc>
                <a:spcPct val="100000"/>
              </a:lnSpc>
              <a:spcBef>
                <a:spcPts val="1240"/>
              </a:spcBef>
            </a:pPr>
            <a:r>
              <a:rPr lang="ne-NP" sz="1000" kern="0" dirty="0">
                <a:solidFill>
                  <a:srgbClr val="221815"/>
                </a:solidFill>
                <a:latin typeface="Mangal" panose="02040503050203030202" pitchFamily="18" charset="0"/>
                <a:ea typeface="游明朝" panose="02020400000000000000" pitchFamily="18" charset="-128"/>
                <a:cs typeface="Mangal" panose="02040503050203030202" pitchFamily="18" charset="0"/>
              </a:rPr>
              <a:t>मान्छेको शरीर भित्र नोभल कोरोना भाइरस पसेर त्यसको संख्या</a:t>
            </a:r>
            <a:r>
              <a:rPr lang="ne-NP" sz="1000" kern="0" dirty="0" smtClean="0">
                <a:solidFill>
                  <a:srgbClr val="221815"/>
                </a:solidFill>
                <a:latin typeface="Mangal" panose="02040503050203030202" pitchFamily="18" charset="0"/>
                <a:ea typeface="游明朝" panose="02020400000000000000" pitchFamily="18" charset="-128"/>
                <a:cs typeface="Mangal" panose="02040503050203030202" pitchFamily="18" charset="0"/>
              </a:rPr>
              <a:t> </a:t>
            </a:r>
            <a:r>
              <a:rPr lang="ne-NP" sz="1000" kern="0" dirty="0">
                <a:solidFill>
                  <a:srgbClr val="221815"/>
                </a:solidFill>
                <a:latin typeface="Mangal" panose="02040503050203030202" pitchFamily="18" charset="0"/>
                <a:ea typeface="游明朝" panose="02020400000000000000" pitchFamily="18" charset="-128"/>
                <a:cs typeface="Mangal" panose="02040503050203030202" pitchFamily="18" charset="0"/>
              </a:rPr>
              <a:t>बढ्यो भने</a:t>
            </a:r>
            <a:endParaRPr sz="1000" kern="0" dirty="0">
              <a:latin typeface="Mangal" panose="02040503050203030202" pitchFamily="18" charset="0"/>
              <a:ea typeface="游明朝" panose="02020400000000000000" pitchFamily="18" charset="-128"/>
              <a:cs typeface="Mangal" panose="02040503050203030202" pitchFamily="18" charset="0"/>
            </a:endParaRPr>
          </a:p>
          <a:p>
            <a:pPr marL="15875" marR="1478280" indent="-1270" rtl="0">
              <a:lnSpc>
                <a:spcPct val="141800"/>
              </a:lnSpc>
            </a:pPr>
            <a:r>
              <a:rPr lang="ne-NP" sz="1000" kern="0" dirty="0">
                <a:solidFill>
                  <a:srgbClr val="221815"/>
                </a:solidFill>
                <a:latin typeface="Mangal" panose="02040503050203030202" pitchFamily="18" charset="0"/>
                <a:ea typeface="游明朝" panose="02020400000000000000" pitchFamily="18" charset="-128"/>
                <a:cs typeface="Mangal" panose="02040503050203030202" pitchFamily="18" charset="0"/>
              </a:rPr>
              <a:t>ज्वरो, शरीर थाकेर आलस्य, खोकी, सास फेर्न </a:t>
            </a:r>
            <a:r>
              <a:rPr lang="ne-NP" sz="1000" kern="0" dirty="0" smtClean="0">
                <a:solidFill>
                  <a:srgbClr val="221815"/>
                </a:solidFill>
                <a:latin typeface="Mangal" panose="02040503050203030202" pitchFamily="18" charset="0"/>
                <a:ea typeface="游明朝" panose="02020400000000000000" pitchFamily="18" charset="-128"/>
                <a:cs typeface="Mangal" panose="02040503050203030202" pitchFamily="18" charset="0"/>
              </a:rPr>
              <a:t>गाह्रो हुने, </a:t>
            </a:r>
            <a:r>
              <a:rPr lang="ne-NP" sz="1000" kern="0" dirty="0">
                <a:solidFill>
                  <a:srgbClr val="221815"/>
                </a:solidFill>
                <a:latin typeface="Mangal" panose="02040503050203030202" pitchFamily="18" charset="0"/>
                <a:ea typeface="游明朝" panose="02020400000000000000" pitchFamily="18" charset="-128"/>
                <a:cs typeface="Mangal" panose="02040503050203030202" pitchFamily="18" charset="0"/>
              </a:rPr>
              <a:t>टाउको दुख्ने, स्वाद फरक </a:t>
            </a:r>
            <a:r>
              <a:rPr lang="ne-NP" sz="1000" kern="0" dirty="0" smtClean="0">
                <a:solidFill>
                  <a:srgbClr val="221815"/>
                </a:solidFill>
                <a:latin typeface="Mangal" panose="02040503050203030202" pitchFamily="18" charset="0"/>
                <a:ea typeface="游明朝" panose="02020400000000000000" pitchFamily="18" charset="-128"/>
                <a:cs typeface="Mangal" panose="02040503050203030202" pitchFamily="18" charset="0"/>
              </a:rPr>
              <a:t>हुने जस्ता </a:t>
            </a:r>
            <a:r>
              <a:rPr lang="ne-NP" sz="1000" kern="0" dirty="0">
                <a:solidFill>
                  <a:srgbClr val="221815"/>
                </a:solidFill>
                <a:latin typeface="Mangal" panose="02040503050203030202" pitchFamily="18" charset="0"/>
                <a:ea typeface="游明朝" panose="02020400000000000000" pitchFamily="18" charset="-128"/>
                <a:cs typeface="Mangal" panose="02040503050203030202" pitchFamily="18" charset="0"/>
              </a:rPr>
              <a:t>कुराहरू भएर शरीरको स्थिति खराब हुन्छ।</a:t>
            </a:r>
            <a:endParaRPr sz="1000" kern="0" dirty="0">
              <a:latin typeface="Mangal" panose="02040503050203030202" pitchFamily="18" charset="0"/>
              <a:ea typeface="游明朝" panose="02020400000000000000" pitchFamily="18" charset="-128"/>
              <a:cs typeface="Mangal" panose="02040503050203030202" pitchFamily="18" charset="0"/>
            </a:endParaRPr>
          </a:p>
          <a:p>
            <a:pPr marL="14604" marR="1299845" indent="-2540" rtl="0">
              <a:lnSpc>
                <a:spcPct val="141800"/>
              </a:lnSpc>
            </a:pPr>
            <a:r>
              <a:rPr lang="ne-NP" sz="1000" kern="0" dirty="0">
                <a:solidFill>
                  <a:srgbClr val="221815"/>
                </a:solidFill>
                <a:latin typeface="Mangal" panose="02040503050203030202" pitchFamily="18" charset="0"/>
                <a:ea typeface="游明朝" panose="02020400000000000000" pitchFamily="18" charset="-128"/>
                <a:cs typeface="Mangal" panose="02040503050203030202" pitchFamily="18" charset="0"/>
              </a:rPr>
              <a:t>खोप लगायो भने शरीर भित्र नोभल कोरोना भाइरस पसेको बेला हाम्रो शरीर भाइरससँग लड्न तयार हुन सक्ने हुनाले, शरीर भित्र भाइरस पसेपनि शरीरको स्थिति हतपत खराब हुँदैन।</a:t>
            </a:r>
            <a:endParaRPr sz="1000" kern="0" dirty="0">
              <a:latin typeface="Mangal" panose="02040503050203030202" pitchFamily="18" charset="0"/>
              <a:ea typeface="游明朝" panose="02020400000000000000" pitchFamily="18" charset="-128"/>
              <a:cs typeface="Mangal" panose="02040503050203030202" pitchFamily="18" charset="0"/>
            </a:endParaRPr>
          </a:p>
        </p:txBody>
      </p:sp>
      <p:sp>
        <p:nvSpPr>
          <p:cNvPr id="27" name="object 4">
            <a:extLst>
              <a:ext uri="{FF2B5EF4-FFF2-40B4-BE49-F238E27FC236}">
                <a16:creationId xmlns:a16="http://schemas.microsoft.com/office/drawing/2014/main" id="{461AAA58-6D19-B141-A3D3-1F52B310BEB1}"/>
              </a:ext>
            </a:extLst>
          </p:cNvPr>
          <p:cNvSpPr txBox="1"/>
          <p:nvPr/>
        </p:nvSpPr>
        <p:spPr>
          <a:xfrm>
            <a:off x="577850" y="3263258"/>
            <a:ext cx="6100307" cy="212879"/>
          </a:xfrm>
          <a:prstGeom prst="rect">
            <a:avLst/>
          </a:prstGeom>
        </p:spPr>
        <p:txBody>
          <a:bodyPr vert="horz" wrap="square" lIns="0" tIns="12700" rIns="0" bIns="0" rtlCol="0">
            <a:spAutoFit/>
          </a:bodyPr>
          <a:lstStyle/>
          <a:p>
            <a:pPr marL="7938" rtl="0">
              <a:lnSpc>
                <a:spcPct val="100000"/>
              </a:lnSpc>
            </a:pPr>
            <a:r>
              <a:rPr lang="ne-NP" sz="1300" b="1" kern="0" dirty="0">
                <a:solidFill>
                  <a:schemeClr val="bg1"/>
                </a:solidFill>
                <a:latin typeface="Mangal" panose="02040503050203030202" pitchFamily="18" charset="0"/>
                <a:ea typeface="游明朝" panose="02020400000000000000" pitchFamily="18" charset="-128"/>
                <a:cs typeface="Mangal" panose="02040503050203030202" pitchFamily="18" charset="0"/>
              </a:rPr>
              <a:t>नोभल कोरोना भाइरसको खोप लगाउने बेला कस्ता कुराहरूप्रति सावधानी अपनाउनुपर्छ?</a:t>
            </a:r>
          </a:p>
        </p:txBody>
      </p:sp>
      <p:sp>
        <p:nvSpPr>
          <p:cNvPr id="28" name="object 7">
            <a:extLst>
              <a:ext uri="{FF2B5EF4-FFF2-40B4-BE49-F238E27FC236}">
                <a16:creationId xmlns:a16="http://schemas.microsoft.com/office/drawing/2014/main" id="{C0DC2FE9-0ACC-8D42-9859-688DD0B1387A}"/>
              </a:ext>
            </a:extLst>
          </p:cNvPr>
          <p:cNvSpPr txBox="1"/>
          <p:nvPr/>
        </p:nvSpPr>
        <p:spPr>
          <a:xfrm>
            <a:off x="4285433" y="5511126"/>
            <a:ext cx="2354580" cy="830997"/>
          </a:xfrm>
          <a:prstGeom prst="rect">
            <a:avLst/>
          </a:prstGeom>
        </p:spPr>
        <p:txBody>
          <a:bodyPr vert="horz" wrap="square" lIns="0" tIns="0" rIns="0" bIns="0" rtlCol="0">
            <a:spAutoFit/>
          </a:bodyPr>
          <a:lstStyle/>
          <a:p>
            <a:pPr marL="43180" rtl="0">
              <a:lnSpc>
                <a:spcPct val="100000"/>
              </a:lnSpc>
              <a:tabLst>
                <a:tab pos="609600" algn="l"/>
              </a:tabLst>
            </a:pPr>
            <a:r>
              <a:rPr lang="ne-NP" sz="900" kern="0" dirty="0">
                <a:solidFill>
                  <a:srgbClr val="221815"/>
                </a:solidFill>
                <a:latin typeface="Mangal" panose="02040503050203030202" pitchFamily="18" charset="0"/>
                <a:ea typeface="游明朝" panose="02020400000000000000" pitchFamily="18" charset="-128"/>
                <a:cs typeface="Mangal" panose="02040503050203030202" pitchFamily="18" charset="0"/>
              </a:rPr>
              <a:t>◯ज्वरो</a:t>
            </a:r>
            <a:endParaRPr lang="en-US" sz="900" kern="0" dirty="0">
              <a:solidFill>
                <a:srgbClr val="221815"/>
              </a:solidFill>
              <a:latin typeface="Mangal" panose="02040503050203030202" pitchFamily="18" charset="0"/>
              <a:ea typeface="游明朝" panose="02020400000000000000" pitchFamily="18" charset="-128"/>
              <a:cs typeface="Mangal" panose="02040503050203030202" pitchFamily="18" charset="0"/>
            </a:endParaRPr>
          </a:p>
          <a:p>
            <a:pPr marL="43180" rtl="0">
              <a:lnSpc>
                <a:spcPct val="100000"/>
              </a:lnSpc>
              <a:tabLst>
                <a:tab pos="609600" algn="l"/>
              </a:tabLst>
            </a:pPr>
            <a:r>
              <a:rPr lang="ne-NP" sz="900" kern="0" dirty="0">
                <a:solidFill>
                  <a:srgbClr val="221815"/>
                </a:solidFill>
                <a:latin typeface="Mangal" panose="02040503050203030202" pitchFamily="18" charset="0"/>
                <a:ea typeface="游明朝" panose="02020400000000000000" pitchFamily="18" charset="-128"/>
                <a:cs typeface="Mangal" panose="02040503050203030202" pitchFamily="18" charset="0"/>
              </a:rPr>
              <a:t>◯बिसन्चो महसुस (बान्ता होला जस्तो) हुने</a:t>
            </a:r>
            <a:endParaRPr sz="900" kern="0" dirty="0">
              <a:latin typeface="Mangal" panose="02040503050203030202" pitchFamily="18" charset="0"/>
              <a:ea typeface="游明朝" panose="02020400000000000000" pitchFamily="18" charset="-128"/>
              <a:cs typeface="Mangal" panose="02040503050203030202" pitchFamily="18" charset="0"/>
            </a:endParaRPr>
          </a:p>
          <a:p>
            <a:pPr marL="43180" rtl="0">
              <a:lnSpc>
                <a:spcPct val="100000"/>
              </a:lnSpc>
            </a:pPr>
            <a:r>
              <a:rPr lang="ne-NP" sz="900" kern="0" dirty="0">
                <a:solidFill>
                  <a:srgbClr val="221815"/>
                </a:solidFill>
                <a:latin typeface="Mangal" panose="02040503050203030202" pitchFamily="18" charset="0"/>
                <a:ea typeface="游明朝" panose="02020400000000000000" pitchFamily="18" charset="-128"/>
                <a:cs typeface="Mangal" panose="02040503050203030202" pitchFamily="18" charset="0"/>
              </a:rPr>
              <a:t>◯शरीर थाकेर आलस्य </a:t>
            </a:r>
            <a:endParaRPr lang="en-US" sz="900" kern="0" dirty="0">
              <a:solidFill>
                <a:srgbClr val="221815"/>
              </a:solidFill>
              <a:latin typeface="Mangal" panose="02040503050203030202" pitchFamily="18" charset="0"/>
              <a:ea typeface="游明朝" panose="02020400000000000000" pitchFamily="18" charset="-128"/>
              <a:cs typeface="Mangal" panose="02040503050203030202" pitchFamily="18" charset="0"/>
            </a:endParaRPr>
          </a:p>
          <a:p>
            <a:pPr marL="43180" rtl="0">
              <a:lnSpc>
                <a:spcPct val="100000"/>
              </a:lnSpc>
            </a:pPr>
            <a:r>
              <a:rPr lang="ne-NP" sz="900" kern="0" dirty="0">
                <a:solidFill>
                  <a:srgbClr val="221815"/>
                </a:solidFill>
                <a:latin typeface="Mangal" panose="02040503050203030202" pitchFamily="18" charset="0"/>
                <a:ea typeface="游明朝" panose="02020400000000000000" pitchFamily="18" charset="-128"/>
                <a:cs typeface="Mangal" panose="02040503050203030202" pitchFamily="18" charset="0"/>
              </a:rPr>
              <a:t>◯पेट </a:t>
            </a:r>
            <a:r>
              <a:rPr lang="ne-NP" sz="900" kern="0" dirty="0" smtClean="0">
                <a:solidFill>
                  <a:srgbClr val="221815"/>
                </a:solidFill>
                <a:latin typeface="Mangal" panose="02040503050203030202" pitchFamily="18" charset="0"/>
                <a:ea typeface="游明朝" panose="02020400000000000000" pitchFamily="18" charset="-128"/>
                <a:cs typeface="Mangal" panose="02040503050203030202" pitchFamily="18" charset="0"/>
              </a:rPr>
              <a:t>दुख्ने (झाडा हुने)</a:t>
            </a:r>
            <a:endParaRPr sz="900" kern="0" dirty="0">
              <a:latin typeface="Mangal" panose="02040503050203030202" pitchFamily="18" charset="0"/>
              <a:ea typeface="游明朝" panose="02020400000000000000" pitchFamily="18" charset="-128"/>
              <a:cs typeface="Mangal" panose="02040503050203030202" pitchFamily="18" charset="0"/>
            </a:endParaRPr>
          </a:p>
          <a:p>
            <a:pPr marL="43180" rtl="0">
              <a:lnSpc>
                <a:spcPct val="100000"/>
              </a:lnSpc>
            </a:pPr>
            <a:r>
              <a:rPr lang="ne-NP" sz="900" kern="0" dirty="0">
                <a:solidFill>
                  <a:srgbClr val="221815"/>
                </a:solidFill>
                <a:latin typeface="Mangal" panose="02040503050203030202" pitchFamily="18" charset="0"/>
                <a:ea typeface="游明朝" panose="02020400000000000000" pitchFamily="18" charset="-128"/>
                <a:cs typeface="Mangal" panose="02040503050203030202" pitchFamily="18" charset="0"/>
              </a:rPr>
              <a:t>◯टाउको दुख्ने</a:t>
            </a:r>
            <a:endParaRPr sz="900" kern="0" dirty="0">
              <a:latin typeface="Mangal" panose="02040503050203030202" pitchFamily="18" charset="0"/>
              <a:ea typeface="游明朝" panose="02020400000000000000" pitchFamily="18" charset="-128"/>
              <a:cs typeface="Mangal" panose="02040503050203030202" pitchFamily="18" charset="0"/>
            </a:endParaRPr>
          </a:p>
          <a:p>
            <a:pPr marL="43180" rtl="0">
              <a:lnSpc>
                <a:spcPct val="100000"/>
              </a:lnSpc>
            </a:pPr>
            <a:r>
              <a:rPr lang="ne-NP" sz="900" kern="0" dirty="0">
                <a:solidFill>
                  <a:srgbClr val="221815"/>
                </a:solidFill>
                <a:latin typeface="Mangal" panose="02040503050203030202" pitchFamily="18" charset="0"/>
                <a:ea typeface="游明朝" panose="02020400000000000000" pitchFamily="18" charset="-128"/>
                <a:cs typeface="Mangal" panose="02040503050203030202" pitchFamily="18" charset="0"/>
              </a:rPr>
              <a:t>◯जाडो हुने</a:t>
            </a:r>
            <a:endParaRPr sz="900" kern="0" dirty="0">
              <a:latin typeface="Mangal" panose="02040503050203030202" pitchFamily="18" charset="0"/>
              <a:ea typeface="游明朝" panose="02020400000000000000" pitchFamily="18" charset="-128"/>
              <a:cs typeface="Mangal" panose="02040503050203030202" pitchFamily="18" charset="0"/>
            </a:endParaRPr>
          </a:p>
        </p:txBody>
      </p:sp>
      <p:sp>
        <p:nvSpPr>
          <p:cNvPr id="29" name="object 13">
            <a:extLst>
              <a:ext uri="{FF2B5EF4-FFF2-40B4-BE49-F238E27FC236}">
                <a16:creationId xmlns:a16="http://schemas.microsoft.com/office/drawing/2014/main" id="{549AAE56-F5CC-A647-899B-7EDDC0C95A48}"/>
              </a:ext>
            </a:extLst>
          </p:cNvPr>
          <p:cNvSpPr txBox="1"/>
          <p:nvPr/>
        </p:nvSpPr>
        <p:spPr>
          <a:xfrm>
            <a:off x="670309" y="7510377"/>
            <a:ext cx="1084580" cy="359073"/>
          </a:xfrm>
          <a:prstGeom prst="rect">
            <a:avLst/>
          </a:prstGeom>
        </p:spPr>
        <p:txBody>
          <a:bodyPr vert="horz" wrap="square" lIns="0" tIns="0" rIns="0" bIns="0" rtlCol="0">
            <a:spAutoFit/>
          </a:bodyPr>
          <a:lstStyle/>
          <a:p>
            <a:pPr marL="22225" rtl="0">
              <a:lnSpc>
                <a:spcPct val="100000"/>
              </a:lnSpc>
              <a:spcBef>
                <a:spcPts val="570"/>
              </a:spcBef>
            </a:pPr>
            <a:r>
              <a:rPr lang="ne-NP" sz="1000" kern="0">
                <a:solidFill>
                  <a:srgbClr val="221815"/>
                </a:solidFill>
                <a:latin typeface="Mangal" panose="02040503050203030202" pitchFamily="18" charset="0"/>
                <a:ea typeface="游明朝" panose="02020400000000000000" pitchFamily="18" charset="-128"/>
                <a:cs typeface="Mangal" panose="02040503050203030202" pitchFamily="18" charset="0"/>
              </a:rPr>
              <a:t>◯शरीर चिलाउने</a:t>
            </a:r>
            <a:endParaRPr lang="ja-JP" altLang="en-US" sz="1000" kern="0">
              <a:latin typeface="Mangal" panose="02040503050203030202" pitchFamily="18" charset="0"/>
              <a:ea typeface="游明朝" panose="02020400000000000000" pitchFamily="18" charset="-128"/>
              <a:cs typeface="Mangal" panose="02040503050203030202" pitchFamily="18" charset="0"/>
            </a:endParaRPr>
          </a:p>
          <a:p>
            <a:pPr marL="22225" rtl="0">
              <a:lnSpc>
                <a:spcPct val="100000"/>
              </a:lnSpc>
              <a:spcBef>
                <a:spcPts val="355"/>
              </a:spcBef>
            </a:pPr>
            <a:r>
              <a:rPr lang="ne-NP" sz="1000" kern="0">
                <a:solidFill>
                  <a:srgbClr val="221815"/>
                </a:solidFill>
                <a:latin typeface="Mangal" panose="02040503050203030202" pitchFamily="18" charset="0"/>
                <a:ea typeface="游明朝" panose="02020400000000000000" pitchFamily="18" charset="-128"/>
                <a:cs typeface="Mangal" panose="02040503050203030202" pitchFamily="18" charset="0"/>
              </a:rPr>
              <a:t>◯खोकी</a:t>
            </a:r>
            <a:endParaRPr sz="1000" kern="0" dirty="0">
              <a:latin typeface="Mangal" panose="02040503050203030202" pitchFamily="18" charset="0"/>
              <a:ea typeface="游明朝" panose="02020400000000000000" pitchFamily="18" charset="-128"/>
              <a:cs typeface="Mangal" panose="02040503050203030202" pitchFamily="18" charset="0"/>
            </a:endParaRPr>
          </a:p>
        </p:txBody>
      </p:sp>
      <p:sp>
        <p:nvSpPr>
          <p:cNvPr id="30" name="object 19">
            <a:extLst>
              <a:ext uri="{FF2B5EF4-FFF2-40B4-BE49-F238E27FC236}">
                <a16:creationId xmlns:a16="http://schemas.microsoft.com/office/drawing/2014/main" id="{587EB643-9A00-D34E-98D9-08552434D657}"/>
              </a:ext>
            </a:extLst>
          </p:cNvPr>
          <p:cNvSpPr txBox="1"/>
          <p:nvPr/>
        </p:nvSpPr>
        <p:spPr>
          <a:xfrm>
            <a:off x="598369" y="9232900"/>
            <a:ext cx="4342766" cy="947952"/>
          </a:xfrm>
          <a:prstGeom prst="rect">
            <a:avLst/>
          </a:prstGeom>
        </p:spPr>
        <p:txBody>
          <a:bodyPr vert="horz" wrap="square" lIns="0" tIns="0" rIns="0" bIns="0" rtlCol="0">
            <a:spAutoFit/>
          </a:bodyPr>
          <a:lstStyle/>
          <a:p>
            <a:pPr marL="12700" marR="244475" algn="just" rtl="0">
              <a:lnSpc>
                <a:spcPct val="139600"/>
              </a:lnSpc>
              <a:spcBef>
                <a:spcPts val="655"/>
              </a:spcBef>
            </a:pPr>
            <a:r>
              <a:rPr lang="ne-NP" sz="1100" kern="0" dirty="0">
                <a:solidFill>
                  <a:srgbClr val="221815"/>
                </a:solidFill>
                <a:latin typeface="Mangal" panose="02040503050203030202" pitchFamily="18" charset="0"/>
                <a:ea typeface="游明朝" panose="02020400000000000000" pitchFamily="18" charset="-128"/>
                <a:cs typeface="Mangal" panose="02040503050203030202" pitchFamily="18" charset="0"/>
              </a:rPr>
              <a:t>चाँडै खोप लगाएका </a:t>
            </a:r>
            <a:r>
              <a:rPr lang="ne-NP" sz="1100" kern="0" dirty="0" smtClean="0">
                <a:solidFill>
                  <a:srgbClr val="221815"/>
                </a:solidFill>
                <a:latin typeface="Mangal" panose="02040503050203030202" pitchFamily="18" charset="0"/>
                <a:ea typeface="游明朝" panose="02020400000000000000" pitchFamily="18" charset="-128"/>
                <a:cs typeface="Mangal" panose="02040503050203030202" pitchFamily="18" charset="0"/>
              </a:rPr>
              <a:t>मान्छेहरू तथा, </a:t>
            </a:r>
            <a:r>
              <a:rPr lang="ne-NP" sz="1100" kern="0" dirty="0">
                <a:solidFill>
                  <a:srgbClr val="221815"/>
                </a:solidFill>
                <a:latin typeface="Mangal" panose="02040503050203030202" pitchFamily="18" charset="0"/>
                <a:ea typeface="游明朝" panose="02020400000000000000" pitchFamily="18" charset="-128"/>
                <a:cs typeface="Mangal" panose="02040503050203030202" pitchFamily="18" charset="0"/>
              </a:rPr>
              <a:t>कुनै कारणवश खोप लगाउन नसक्ने मान्छेहरू जस्ता विभिन्न मान्छेहरू छन्। खोप लगाएको वा नलगाएको कारण वरपरका मान्छेहरूलाई नराम्रो कुरा भन्ने, गिज्याउने जस्ता कुराहरू कदापि गर्नु हुँदैन।</a:t>
            </a:r>
            <a:endParaRPr lang="ja-JP" altLang="en-US" sz="1100" kern="0" dirty="0">
              <a:latin typeface="Mangal" panose="02040503050203030202" pitchFamily="18" charset="0"/>
              <a:ea typeface="游明朝" panose="02020400000000000000" pitchFamily="18" charset="-128"/>
              <a:cs typeface="Mangal" panose="02040503050203030202" pitchFamily="18" charset="0"/>
            </a:endParaRPr>
          </a:p>
        </p:txBody>
      </p:sp>
      <p:pic>
        <p:nvPicPr>
          <p:cNvPr id="32" name="図 31">
            <a:extLst>
              <a:ext uri="{FF2B5EF4-FFF2-40B4-BE49-F238E27FC236}">
                <a16:creationId xmlns:a16="http://schemas.microsoft.com/office/drawing/2014/main" id="{FAF2A724-B2EC-684C-A24E-E0423A97A9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543" y="771479"/>
            <a:ext cx="850900" cy="609600"/>
          </a:xfrm>
          <a:prstGeom prst="rect">
            <a:avLst/>
          </a:prstGeom>
        </p:spPr>
      </p:pic>
      <p:pic>
        <p:nvPicPr>
          <p:cNvPr id="34" name="図 33">
            <a:extLst>
              <a:ext uri="{FF2B5EF4-FFF2-40B4-BE49-F238E27FC236}">
                <a16:creationId xmlns:a16="http://schemas.microsoft.com/office/drawing/2014/main" id="{B6A19E3B-600E-4246-A3AD-721D416897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7720" y="795538"/>
            <a:ext cx="495300" cy="596900"/>
          </a:xfrm>
          <a:prstGeom prst="rect">
            <a:avLst/>
          </a:prstGeom>
        </p:spPr>
      </p:pic>
      <p:pic>
        <p:nvPicPr>
          <p:cNvPr id="36" name="図 35">
            <a:extLst>
              <a:ext uri="{FF2B5EF4-FFF2-40B4-BE49-F238E27FC236}">
                <a16:creationId xmlns:a16="http://schemas.microsoft.com/office/drawing/2014/main" id="{6FF0CFA8-CFE3-1341-ABEC-2AE531FFA9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1730" y="1450779"/>
            <a:ext cx="1905000" cy="1625600"/>
          </a:xfrm>
          <a:prstGeom prst="rect">
            <a:avLst/>
          </a:prstGeom>
        </p:spPr>
      </p:pic>
      <p:pic>
        <p:nvPicPr>
          <p:cNvPr id="38" name="図 37">
            <a:extLst>
              <a:ext uri="{FF2B5EF4-FFF2-40B4-BE49-F238E27FC236}">
                <a16:creationId xmlns:a16="http://schemas.microsoft.com/office/drawing/2014/main" id="{03BCFE6B-1D2C-6A49-9258-89EADDC0A0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8482" y="3626637"/>
            <a:ext cx="1155700" cy="838200"/>
          </a:xfrm>
          <a:prstGeom prst="rect">
            <a:avLst/>
          </a:prstGeom>
        </p:spPr>
      </p:pic>
      <p:pic>
        <p:nvPicPr>
          <p:cNvPr id="40" name="図 39">
            <a:extLst>
              <a:ext uri="{FF2B5EF4-FFF2-40B4-BE49-F238E27FC236}">
                <a16:creationId xmlns:a16="http://schemas.microsoft.com/office/drawing/2014/main" id="{2EA2E195-87BE-074C-A385-AA24A25AFD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71801" y="4128287"/>
            <a:ext cx="647700" cy="673100"/>
          </a:xfrm>
          <a:prstGeom prst="rect">
            <a:avLst/>
          </a:prstGeom>
        </p:spPr>
      </p:pic>
      <p:pic>
        <p:nvPicPr>
          <p:cNvPr id="42" name="図 41">
            <a:extLst>
              <a:ext uri="{FF2B5EF4-FFF2-40B4-BE49-F238E27FC236}">
                <a16:creationId xmlns:a16="http://schemas.microsoft.com/office/drawing/2014/main" id="{04BF257E-ACE0-B641-8FDC-902B72BACD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05250" y="4883735"/>
            <a:ext cx="406400" cy="698500"/>
          </a:xfrm>
          <a:prstGeom prst="rect">
            <a:avLst/>
          </a:prstGeom>
        </p:spPr>
      </p:pic>
      <p:pic>
        <p:nvPicPr>
          <p:cNvPr id="44" name="図 43">
            <a:extLst>
              <a:ext uri="{FF2B5EF4-FFF2-40B4-BE49-F238E27FC236}">
                <a16:creationId xmlns:a16="http://schemas.microsoft.com/office/drawing/2014/main" id="{5252AEF6-39C6-E843-989A-26322D4AE7F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91378" y="5803900"/>
            <a:ext cx="635000" cy="673100"/>
          </a:xfrm>
          <a:prstGeom prst="rect">
            <a:avLst/>
          </a:prstGeom>
        </p:spPr>
      </p:pic>
      <p:pic>
        <p:nvPicPr>
          <p:cNvPr id="46" name="図 45">
            <a:extLst>
              <a:ext uri="{FF2B5EF4-FFF2-40B4-BE49-F238E27FC236}">
                <a16:creationId xmlns:a16="http://schemas.microsoft.com/office/drawing/2014/main" id="{C1D1F1AD-4CE2-5B4E-80B0-2CC9D5F2BA7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99847" y="5561573"/>
            <a:ext cx="1117600" cy="901700"/>
          </a:xfrm>
          <a:prstGeom prst="rect">
            <a:avLst/>
          </a:prstGeom>
        </p:spPr>
      </p:pic>
      <p:pic>
        <p:nvPicPr>
          <p:cNvPr id="48" name="図 47">
            <a:extLst>
              <a:ext uri="{FF2B5EF4-FFF2-40B4-BE49-F238E27FC236}">
                <a16:creationId xmlns:a16="http://schemas.microsoft.com/office/drawing/2014/main" id="{7C549DA8-E55B-5A47-842D-4A57D8D03E5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14604" y="7180177"/>
            <a:ext cx="635000" cy="660400"/>
          </a:xfrm>
          <a:prstGeom prst="rect">
            <a:avLst/>
          </a:prstGeom>
        </p:spPr>
      </p:pic>
      <p:pic>
        <p:nvPicPr>
          <p:cNvPr id="50" name="図 49">
            <a:extLst>
              <a:ext uri="{FF2B5EF4-FFF2-40B4-BE49-F238E27FC236}">
                <a16:creationId xmlns:a16="http://schemas.microsoft.com/office/drawing/2014/main" id="{06F11C7B-FE0E-C54F-A618-23645C1E569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47140" y="7235164"/>
            <a:ext cx="914400" cy="647700"/>
          </a:xfrm>
          <a:prstGeom prst="rect">
            <a:avLst/>
          </a:prstGeom>
        </p:spPr>
      </p:pic>
      <p:pic>
        <p:nvPicPr>
          <p:cNvPr id="52" name="図 51">
            <a:extLst>
              <a:ext uri="{FF2B5EF4-FFF2-40B4-BE49-F238E27FC236}">
                <a16:creationId xmlns:a16="http://schemas.microsoft.com/office/drawing/2014/main" id="{4A1A02CA-69C5-6447-83FA-287FA7681EF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873250" y="8676940"/>
            <a:ext cx="406400" cy="495300"/>
          </a:xfrm>
          <a:prstGeom prst="rect">
            <a:avLst/>
          </a:prstGeom>
        </p:spPr>
      </p:pic>
      <p:pic>
        <p:nvPicPr>
          <p:cNvPr id="54" name="図 53">
            <a:extLst>
              <a:ext uri="{FF2B5EF4-FFF2-40B4-BE49-F238E27FC236}">
                <a16:creationId xmlns:a16="http://schemas.microsoft.com/office/drawing/2014/main" id="{1D83A851-3EFD-6240-9C7C-09AF4E64064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75982" y="9059479"/>
            <a:ext cx="2082800" cy="1066800"/>
          </a:xfrm>
          <a:prstGeom prst="rect">
            <a:avLst/>
          </a:prstGeom>
        </p:spPr>
      </p:pic>
      <p:sp>
        <p:nvSpPr>
          <p:cNvPr id="3" name="テキスト ボックス 2">
            <a:extLst>
              <a:ext uri="{FF2B5EF4-FFF2-40B4-BE49-F238E27FC236}">
                <a16:creationId xmlns:a16="http://schemas.microsoft.com/office/drawing/2014/main" id="{AD2479FD-C74B-45C1-B99E-5247CEEFA5F6}"/>
              </a:ext>
            </a:extLst>
          </p:cNvPr>
          <p:cNvSpPr txBox="1"/>
          <p:nvPr/>
        </p:nvSpPr>
        <p:spPr>
          <a:xfrm>
            <a:off x="623498" y="8175728"/>
            <a:ext cx="5957031" cy="369332"/>
          </a:xfrm>
          <a:prstGeom prst="rect">
            <a:avLst/>
          </a:prstGeom>
          <a:solidFill>
            <a:srgbClr val="EEC8AB"/>
          </a:solidFill>
        </p:spPr>
        <p:txBody>
          <a:bodyPr wrap="square" rtlCol="0">
            <a:spAutoFit/>
          </a:bodyPr>
          <a:lstStyle/>
          <a:p>
            <a:pPr algn="ctr" rtl="0"/>
            <a:r>
              <a:rPr lang="ne-NP" kern="0">
                <a:solidFill>
                  <a:srgbClr val="DE6B37"/>
                </a:solidFill>
                <a:latin typeface="Mangal" panose="02040503050203030202" pitchFamily="18" charset="0"/>
                <a:ea typeface="游明朝" panose="02020400000000000000" pitchFamily="18" charset="-128"/>
                <a:cs typeface="Mangal" panose="02040503050203030202" pitchFamily="18" charset="0"/>
              </a:rPr>
              <a:t>यो खोप 3 हप्ताको अन्तरालमा 2 पटक लगाउनुहोस्।</a:t>
            </a:r>
            <a:endParaRPr lang="th-TH" kern="0">
              <a:solidFill>
                <a:srgbClr val="DE6B37"/>
              </a:solidFill>
              <a:latin typeface="Mangal" panose="02040503050203030202" pitchFamily="18" charset="0"/>
              <a:ea typeface="游明朝" panose="02020400000000000000" pitchFamily="18" charset="-128"/>
            </a:endParaRPr>
          </a:p>
        </p:txBody>
      </p:sp>
      <p:sp>
        <p:nvSpPr>
          <p:cNvPr id="43" name="object 2">
            <a:extLst>
              <a:ext uri="{FF2B5EF4-FFF2-40B4-BE49-F238E27FC236}">
                <a16:creationId xmlns:a16="http://schemas.microsoft.com/office/drawing/2014/main" id="{9091C248-2FE6-F74A-9C16-1E9241EEFC1F}"/>
              </a:ext>
            </a:extLst>
          </p:cNvPr>
          <p:cNvSpPr txBox="1"/>
          <p:nvPr/>
        </p:nvSpPr>
        <p:spPr>
          <a:xfrm>
            <a:off x="6205131" y="469900"/>
            <a:ext cx="1024372" cy="174003"/>
          </a:xfrm>
          <a:prstGeom prst="rect">
            <a:avLst/>
          </a:prstGeom>
          <a:ln w="4445">
            <a:noFill/>
          </a:ln>
        </p:spPr>
        <p:txBody>
          <a:bodyPr vert="horz" wrap="square" lIns="0" tIns="28800" rIns="0" bIns="21600" rtlCol="0">
            <a:spAutoFit/>
          </a:bodyPr>
          <a:lstStyle/>
          <a:p>
            <a:pPr marL="110489" algn="r" rtl="0">
              <a:lnSpc>
                <a:spcPct val="100000"/>
              </a:lnSpc>
              <a:spcBef>
                <a:spcPts val="220"/>
              </a:spcBef>
            </a:pPr>
            <a:r>
              <a:rPr lang="ja-JP" altLang="en-US" sz="800" kern="0" dirty="0">
                <a:solidFill>
                  <a:schemeClr val="accent6">
                    <a:lumMod val="40000"/>
                    <a:lumOff val="60000"/>
                  </a:schemeClr>
                </a:solidFill>
                <a:latin typeface="メイリオ" panose="020B0604030504040204" pitchFamily="50" charset="-128"/>
                <a:ea typeface="メイリオ" panose="020B0604030504040204" pitchFamily="50" charset="-128"/>
                <a:cs typeface="Arial" panose="020B0604020202020204" pitchFamily="34" charset="0"/>
              </a:rPr>
              <a:t>ネパール</a:t>
            </a:r>
            <a:r>
              <a:rPr lang="ja-JP" altLang="en-US" sz="800" kern="0" dirty="0" smtClean="0">
                <a:solidFill>
                  <a:schemeClr val="accent6">
                    <a:lumMod val="40000"/>
                    <a:lumOff val="60000"/>
                  </a:schemeClr>
                </a:solidFill>
                <a:latin typeface="メイリオ" panose="020B0604030504040204" pitchFamily="50" charset="-128"/>
                <a:ea typeface="メイリオ" panose="020B0604030504040204" pitchFamily="50" charset="-128"/>
                <a:cs typeface="Arial" panose="020B0604020202020204" pitchFamily="34" charset="0"/>
              </a:rPr>
              <a:t>語</a:t>
            </a:r>
            <a:endParaRPr lang="en" sz="800" kern="0" dirty="0">
              <a:solidFill>
                <a:schemeClr val="accent6">
                  <a:lumMod val="40000"/>
                  <a:lumOff val="6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357781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2181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871</TotalTime>
  <Words>1619</Words>
  <PresentationFormat>ユーザー設定</PresentationFormat>
  <Paragraphs>117</Paragraphs>
  <Slides>4</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vt:i4>
      </vt:variant>
    </vt:vector>
  </HeadingPairs>
  <TitlesOfParts>
    <vt:vector size="14" baseType="lpstr">
      <vt:lpstr>Cordia New</vt:lpstr>
      <vt:lpstr>Mangal</vt:lpstr>
      <vt:lpstr>ＭＳ 明朝</vt:lpstr>
      <vt:lpstr>メイリオ</vt:lpstr>
      <vt:lpstr>游ゴシック</vt:lpstr>
      <vt:lpstr>游明朝</vt:lpstr>
      <vt:lpstr>Arial</vt:lpstr>
      <vt:lpstr>Calibri</vt:lpstr>
      <vt:lpstr>Times New Roman</vt:lpstr>
      <vt:lpstr>Office Theme</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2022-03-14T09:41:27Z</cp:lastPrinted>
  <dcterms:created xsi:type="dcterms:W3CDTF">2022-02-13T08:34:01Z</dcterms:created>
  <dcterms:modified xsi:type="dcterms:W3CDTF">2022-04-07T19:29:50Z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2022-02-13T00:00:00Z</vt:filetime>
  </property>
  <property fmtid="{D5CDD505-2E9C-101B-9397-08002B2CF9AE}" pid="3" name="Creator">
    <vt:lpwstr>Adobe Illustrator 25.2 (Macintosh)</vt:lpwstr>
  </property>
  <property fmtid="{D5CDD505-2E9C-101B-9397-08002B2CF9AE}" pid="4" name="LastSaved">
    <vt:filetime>2022-02-13T00:00:00Z</vt:filetime>
  </property>
</Properties>
</file>