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7556500" cy="10693400"/>
  <p:notesSz cx="7556500" cy="10693400"/>
  <p:defaultTextStyle>
    <a:defPPr rtl="0">
      <a:defRPr lang="zh-TW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4"/>
    <p:restoredTop sz="94679"/>
  </p:normalViewPr>
  <p:slideViewPr>
    <p:cSldViewPr>
      <p:cViewPr>
        <p:scale>
          <a:sx n="125" d="100"/>
          <a:sy n="125" d="100"/>
        </p:scale>
        <p:origin x="2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106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A55638-820B-5B44-92E6-92DE025D1F07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106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106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マスター テキストの書式設定</a:t>
            </a:r>
          </a:p>
          <a:p>
            <a:pPr lvl="1" rtl="0"/>
            <a:r>
              <a:rPr lang="zh-tw"/>
              <a:t>第 2 レベル</a:t>
            </a:r>
          </a:p>
          <a:p>
            <a:pPr lvl="2" rtl="0"/>
            <a:r>
              <a:rPr lang="zh-tw"/>
              <a:t>第 3 レベル</a:t>
            </a:r>
          </a:p>
          <a:p>
            <a:pPr lvl="3" rtl="0"/>
            <a:r>
              <a:rPr lang="zh-tw"/>
              <a:t>第 4 レベル</a:t>
            </a:r>
          </a:p>
          <a:p>
            <a:pPr lvl="4" rtl="0"/>
            <a:r>
              <a:rPr lang="zh-tw"/>
              <a:t>第 5 レベル</a:t>
            </a:r>
          </a:p>
        </p:txBody>
      </p:sp>
      <p:sp>
        <p:nvSpPr>
          <p:cNvPr id="106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106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C9A31C6-52EB-2F42-BAEA-0A07B6EC6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8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/>
          </a:p>
        </p:txBody>
      </p:sp>
      <p:sp>
        <p:nvSpPr>
          <p:cNvPr id="108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0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110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95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32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3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103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103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38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39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1040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1041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44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45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46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1047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1048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51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1052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1053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105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105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26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1027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1028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1029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jpeds.or.jp/modules/activity/index.php?content_id=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8" y="5080"/>
            <a:ext cx="7556500" cy="10680700"/>
          </a:xfrm>
          <a:prstGeom prst="rect">
            <a:avLst/>
          </a:prstGeom>
        </p:spPr>
      </p:pic>
      <p:sp>
        <p:nvSpPr>
          <p:cNvPr id="1067" name="object 2"/>
          <p:cNvSpPr txBox="1"/>
          <p:nvPr/>
        </p:nvSpPr>
        <p:spPr>
          <a:xfrm>
            <a:off x="6119786" y="507009"/>
            <a:ext cx="982344" cy="166712"/>
          </a:xfrm>
          <a:prstGeom prst="rect">
            <a:avLst/>
          </a:prstGeom>
          <a:ln w="5397">
            <a:solidFill>
              <a:srgbClr val="221815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zh-tw" sz="900" kern="0">
                <a:solidFill>
                  <a:srgbClr val="221815"/>
                </a:solidFill>
                <a:latin typeface="+mj-ea"/>
                <a:ea typeface="+mj-ea"/>
                <a:cs typeface="ＭＳ ゴシック"/>
              </a:rPr>
              <a:t>2022年2月10日</a:t>
            </a:r>
            <a:endParaRPr sz="900" kern="0" dirty="0">
              <a:latin typeface="+mj-ea"/>
              <a:ea typeface="+mj-ea"/>
              <a:cs typeface="ＭＳ ゴシック"/>
            </a:endParaRPr>
          </a:p>
        </p:txBody>
      </p:sp>
      <p:sp>
        <p:nvSpPr>
          <p:cNvPr id="1068" name="object 3"/>
          <p:cNvSpPr txBox="1"/>
          <p:nvPr/>
        </p:nvSpPr>
        <p:spPr>
          <a:xfrm>
            <a:off x="1345750" y="7273776"/>
            <a:ext cx="5480499" cy="839973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4734560" rtl="0">
              <a:lnSpc>
                <a:spcPct val="100000"/>
              </a:lnSpc>
              <a:spcBef>
                <a:spcPts val="309"/>
              </a:spcBef>
            </a:pPr>
            <a:r>
              <a:rPr lang="zh-tw" sz="1100" kern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接種費用</a:t>
            </a:r>
          </a:p>
          <a:p>
            <a:pPr marL="4702175" rtl="0">
              <a:lnSpc>
                <a:spcPct val="100000"/>
              </a:lnSpc>
              <a:spcBef>
                <a:spcPts val="465"/>
              </a:spcBef>
            </a:pPr>
            <a:r>
              <a:rPr lang="zh-tw" sz="2400" kern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免費</a:t>
            </a:r>
          </a:p>
          <a:p>
            <a:pPr marL="4700270" rtl="0">
              <a:lnSpc>
                <a:spcPct val="100000"/>
              </a:lnSpc>
              <a:spcBef>
                <a:spcPts val="400"/>
              </a:spcBef>
            </a:pPr>
            <a:r>
              <a:rPr lang="zh-tw" sz="950" kern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（全額公費） </a:t>
            </a:r>
          </a:p>
        </p:txBody>
      </p:sp>
      <p:sp>
        <p:nvSpPr>
          <p:cNvPr id="1069" name="object 4"/>
          <p:cNvSpPr txBox="1"/>
          <p:nvPr/>
        </p:nvSpPr>
        <p:spPr>
          <a:xfrm>
            <a:off x="1621078" y="9112737"/>
            <a:ext cx="4529455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zh-tw" sz="95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請與家人一起閱讀本說明書，討論是否接種疫苗。</a:t>
            </a:r>
            <a:endParaRPr sz="95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070" name="object 5"/>
          <p:cNvSpPr txBox="1"/>
          <p:nvPr/>
        </p:nvSpPr>
        <p:spPr>
          <a:xfrm>
            <a:off x="1294370" y="9573272"/>
            <a:ext cx="51828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zh-tw" sz="2000" b="1" kern="0">
                <a:solidFill>
                  <a:srgbClr val="FFF100"/>
                </a:solidFill>
                <a:latin typeface="+mj-ea"/>
                <a:ea typeface="+mj-ea"/>
                <a:cs typeface="HGPGothicE"/>
              </a:rPr>
              <a:t>接種當天請一併攜帶母子健康手帳。</a:t>
            </a:r>
            <a:endParaRPr sz="2000" b="1" kern="0" dirty="0">
              <a:latin typeface="+mj-ea"/>
              <a:ea typeface="+mj-ea"/>
              <a:cs typeface="HGPGothicE"/>
            </a:endParaRPr>
          </a:p>
        </p:txBody>
      </p:sp>
      <p:grpSp>
        <p:nvGrpSpPr>
          <p:cNvPr id="1071" name="object 6"/>
          <p:cNvGrpSpPr/>
          <p:nvPr/>
        </p:nvGrpSpPr>
        <p:grpSpPr>
          <a:xfrm>
            <a:off x="1767744" y="3079346"/>
            <a:ext cx="4014210" cy="1088132"/>
            <a:chOff x="1767744" y="3079346"/>
            <a:chExt cx="4014210" cy="1088132"/>
          </a:xfrm>
        </p:grpSpPr>
        <p:sp>
          <p:nvSpPr>
            <p:cNvPr id="1072" name="object 7"/>
            <p:cNvSpPr/>
            <p:nvPr/>
          </p:nvSpPr>
          <p:spPr>
            <a:xfrm>
              <a:off x="1767744" y="3079346"/>
              <a:ext cx="4014210" cy="10881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073" name="object 8"/>
            <p:cNvSpPr/>
            <p:nvPr/>
          </p:nvSpPr>
          <p:spPr>
            <a:xfrm>
              <a:off x="1805840" y="3117079"/>
              <a:ext cx="3901762" cy="43606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074" name="object 9"/>
            <p:cNvSpPr/>
            <p:nvPr/>
          </p:nvSpPr>
          <p:spPr>
            <a:xfrm>
              <a:off x="2165360" y="3657076"/>
              <a:ext cx="3198864" cy="435038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sp>
        <p:nvSpPr>
          <p:cNvPr id="1075" name="object 10"/>
          <p:cNvSpPr txBox="1"/>
          <p:nvPr/>
        </p:nvSpPr>
        <p:spPr>
          <a:xfrm>
            <a:off x="2403381" y="2330255"/>
            <a:ext cx="2762247" cy="301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 algn="ctr" rtl="0">
              <a:lnSpc>
                <a:spcPct val="132300"/>
              </a:lnSpc>
              <a:spcBef>
                <a:spcPts val="100"/>
              </a:spcBef>
            </a:pPr>
            <a:r>
              <a:rPr lang="zh-tw" sz="1600" kern="0" dirty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致　5歲～11歲</a:t>
            </a:r>
            <a:r>
              <a:rPr lang="zh-tw" sz="1600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兒童</a:t>
            </a:r>
            <a:r>
              <a:rPr lang="zh-TW" altLang="en-US" sz="1600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和家長</a:t>
            </a:r>
            <a:endParaRPr sz="16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076" name="object 2"/>
          <p:cNvSpPr txBox="1"/>
          <p:nvPr/>
        </p:nvSpPr>
        <p:spPr>
          <a:xfrm>
            <a:off x="4427028" y="3557372"/>
            <a:ext cx="1143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700" kern="0">
                <a:solidFill>
                  <a:srgbClr val="DE6B37"/>
                </a:solidFill>
                <a:latin typeface="+mj-ea"/>
                <a:ea typeface="+mj-ea"/>
                <a:cs typeface="ＭＳ ゴシック"/>
              </a:rPr>
              <a:t> </a:t>
            </a:r>
            <a:endParaRPr sz="700" kern="0" dirty="0">
              <a:latin typeface="+mj-ea"/>
              <a:ea typeface="+mj-ea"/>
              <a:cs typeface="ＭＳ ゴシック"/>
            </a:endParaRPr>
          </a:p>
        </p:txBody>
      </p:sp>
      <p:pic>
        <p:nvPicPr>
          <p:cNvPr id="1077" name="図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639" y="1891152"/>
            <a:ext cx="838200" cy="774700"/>
          </a:xfrm>
          <a:prstGeom prst="rect">
            <a:avLst/>
          </a:prstGeom>
        </p:spPr>
      </p:pic>
      <p:pic>
        <p:nvPicPr>
          <p:cNvPr id="1078" name="図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008" y="2395954"/>
            <a:ext cx="698500" cy="393700"/>
          </a:xfrm>
          <a:prstGeom prst="rect">
            <a:avLst/>
          </a:prstGeom>
        </p:spPr>
      </p:pic>
      <p:sp>
        <p:nvSpPr>
          <p:cNvPr id="1079" name="object 3"/>
          <p:cNvSpPr txBox="1"/>
          <p:nvPr/>
        </p:nvSpPr>
        <p:spPr>
          <a:xfrm>
            <a:off x="1334809" y="8243797"/>
            <a:ext cx="5524902" cy="67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 rtl="0">
              <a:lnSpc>
                <a:spcPct val="100000"/>
              </a:lnSpc>
              <a:spcBef>
                <a:spcPts val="700"/>
              </a:spcBef>
            </a:pPr>
            <a:r>
              <a:rPr lang="zh-tw" sz="1900" b="1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5歲</a:t>
            </a:r>
            <a:r>
              <a:rPr lang="zh-tw" sz="1900" b="1" kern="0" dirty="0" smtClean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以上兒童</a:t>
            </a:r>
            <a:endParaRPr lang="zh-tw" sz="1900" b="1" kern="0" dirty="0">
              <a:solidFill>
                <a:schemeClr val="bg1"/>
              </a:solidFill>
              <a:latin typeface="+mj-ea"/>
              <a:ea typeface="+mj-ea"/>
              <a:cs typeface="HGPGothicE"/>
            </a:endParaRPr>
          </a:p>
          <a:p>
            <a:pPr marR="399415" algn="ctr" rtl="0">
              <a:lnSpc>
                <a:spcPct val="100000"/>
              </a:lnSpc>
              <a:spcBef>
                <a:spcPts val="725"/>
              </a:spcBef>
            </a:pPr>
            <a:r>
              <a:rPr lang="zh-tw" sz="1900" b="1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也可接種新冠疫苗。</a:t>
            </a:r>
          </a:p>
        </p:txBody>
      </p:sp>
      <p:pic>
        <p:nvPicPr>
          <p:cNvPr id="1080" name="図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275" y="4341842"/>
            <a:ext cx="4978400" cy="2146300"/>
          </a:xfrm>
          <a:prstGeom prst="rect">
            <a:avLst/>
          </a:prstGeom>
        </p:spPr>
      </p:pic>
      <p:pic>
        <p:nvPicPr>
          <p:cNvPr id="1081" name="図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1407" y="6238148"/>
            <a:ext cx="3327400" cy="1651000"/>
          </a:xfrm>
          <a:prstGeom prst="rect">
            <a:avLst/>
          </a:prstGeom>
        </p:spPr>
      </p:pic>
      <p:sp>
        <p:nvSpPr>
          <p:cNvPr id="1082" name="テキスト ボックス 11"/>
          <p:cNvSpPr txBox="1"/>
          <p:nvPr/>
        </p:nvSpPr>
        <p:spPr>
          <a:xfrm>
            <a:off x="1398078" y="3005831"/>
            <a:ext cx="477285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sz="4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新冠疫苗</a:t>
            </a:r>
            <a:endParaRPr lang="en-US" altLang="zh-TW" sz="44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 rtl="0"/>
            <a:r>
              <a:rPr lang="zh-tw" sz="4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接種說明書</a:t>
            </a:r>
            <a:endParaRPr lang="th-TH" sz="44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5911851" y="345571"/>
            <a:ext cx="1190280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中国語</a:t>
            </a: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ja-JP" altLang="en-US" sz="800" kern="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繁体</a:t>
            </a: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字）</a:t>
            </a:r>
            <a:endParaRPr lang="en" sz="800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 dirty="0">
              <a:latin typeface="+mj-ea"/>
              <a:ea typeface="+mj-ea"/>
            </a:endParaRPr>
          </a:p>
        </p:txBody>
      </p:sp>
      <p:sp>
        <p:nvSpPr>
          <p:cNvPr id="1089" name="object 3"/>
          <p:cNvSpPr/>
          <p:nvPr/>
        </p:nvSpPr>
        <p:spPr>
          <a:xfrm>
            <a:off x="360006" y="1308100"/>
            <a:ext cx="6840220" cy="8865235"/>
          </a:xfrm>
          <a:custGeom>
            <a:avLst/>
            <a:gdLst/>
            <a:ahLst/>
            <a:cxnLst/>
            <a:rect l="l" t="t" r="r" b="b"/>
            <a:pathLst>
              <a:path w="6840220" h="8865235">
                <a:moveTo>
                  <a:pt x="0" y="8864612"/>
                </a:moveTo>
                <a:lnTo>
                  <a:pt x="6840004" y="8864612"/>
                </a:lnTo>
                <a:lnTo>
                  <a:pt x="6840004" y="0"/>
                </a:lnTo>
                <a:lnTo>
                  <a:pt x="0" y="0"/>
                </a:lnTo>
                <a:lnTo>
                  <a:pt x="0" y="886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grpSp>
        <p:nvGrpSpPr>
          <p:cNvPr id="1090" name="object 4"/>
          <p:cNvGrpSpPr/>
          <p:nvPr/>
        </p:nvGrpSpPr>
        <p:grpSpPr>
          <a:xfrm>
            <a:off x="216001" y="324002"/>
            <a:ext cx="6984365" cy="1107440"/>
            <a:chOff x="216001" y="324002"/>
            <a:chExt cx="6984365" cy="1107440"/>
          </a:xfrm>
        </p:grpSpPr>
        <p:sp>
          <p:nvSpPr>
            <p:cNvPr id="1091" name="object 5"/>
            <p:cNvSpPr/>
            <p:nvPr/>
          </p:nvSpPr>
          <p:spPr>
            <a:xfrm>
              <a:off x="360006" y="468007"/>
              <a:ext cx="6840220" cy="963930"/>
            </a:xfrm>
            <a:custGeom>
              <a:avLst/>
              <a:gdLst/>
              <a:ahLst/>
              <a:cxnLst/>
              <a:rect l="l" t="t" r="r" b="b"/>
              <a:pathLst>
                <a:path w="6840220" h="9639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63383"/>
                  </a:lnTo>
                  <a:lnTo>
                    <a:pt x="6840004" y="963383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+mj-ea"/>
                <a:ea typeface="+mj-ea"/>
              </a:endParaRPr>
            </a:p>
          </p:txBody>
        </p:sp>
        <p:sp>
          <p:nvSpPr>
            <p:cNvPr id="1092" name="object 6"/>
            <p:cNvSpPr/>
            <p:nvPr/>
          </p:nvSpPr>
          <p:spPr>
            <a:xfrm>
              <a:off x="216001" y="324002"/>
              <a:ext cx="1136650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grpSp>
        <p:nvGrpSpPr>
          <p:cNvPr id="1093" name="object 7"/>
          <p:cNvGrpSpPr/>
          <p:nvPr/>
        </p:nvGrpSpPr>
        <p:grpSpPr>
          <a:xfrm>
            <a:off x="788400" y="3781721"/>
            <a:ext cx="5983605" cy="280670"/>
            <a:chOff x="788400" y="3781721"/>
            <a:chExt cx="5983605" cy="280670"/>
          </a:xfrm>
        </p:grpSpPr>
        <p:sp>
          <p:nvSpPr>
            <p:cNvPr id="1094" name="object 8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095" name="object 9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sp>
        <p:nvSpPr>
          <p:cNvPr id="1096" name="object 10"/>
          <p:cNvSpPr/>
          <p:nvPr/>
        </p:nvSpPr>
        <p:spPr>
          <a:xfrm>
            <a:off x="806461" y="4340111"/>
            <a:ext cx="1602393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409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sp>
        <p:nvSpPr>
          <p:cNvPr id="1097" name="object 11"/>
          <p:cNvSpPr/>
          <p:nvPr/>
        </p:nvSpPr>
        <p:spPr>
          <a:xfrm>
            <a:off x="831783" y="8532207"/>
            <a:ext cx="4448226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48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graphicFrame>
        <p:nvGraphicFramePr>
          <p:cNvPr id="1098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32810"/>
              </p:ext>
            </p:extLst>
          </p:nvPr>
        </p:nvGraphicFramePr>
        <p:xfrm>
          <a:off x="932402" y="7318835"/>
          <a:ext cx="4456430" cy="77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8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3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99" name="object 13"/>
          <p:cNvGrpSpPr/>
          <p:nvPr/>
        </p:nvGrpSpPr>
        <p:grpSpPr>
          <a:xfrm>
            <a:off x="788400" y="5407878"/>
            <a:ext cx="5983605" cy="280670"/>
            <a:chOff x="788400" y="5407878"/>
            <a:chExt cx="5983605" cy="280670"/>
          </a:xfrm>
        </p:grpSpPr>
        <p:sp>
          <p:nvSpPr>
            <p:cNvPr id="1100" name="object 14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01" name="object 15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sp>
        <p:nvSpPr>
          <p:cNvPr id="1102" name="object 16"/>
          <p:cNvSpPr/>
          <p:nvPr/>
        </p:nvSpPr>
        <p:spPr>
          <a:xfrm>
            <a:off x="806450" y="5981517"/>
            <a:ext cx="2776484" cy="0"/>
          </a:xfrm>
          <a:custGeom>
            <a:avLst/>
            <a:gdLst/>
            <a:ahLst/>
            <a:cxnLst/>
            <a:rect l="l" t="t" r="r" b="b"/>
            <a:pathLst>
              <a:path w="4918710">
                <a:moveTo>
                  <a:pt x="0" y="0"/>
                </a:moveTo>
                <a:lnTo>
                  <a:pt x="4918684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sp>
        <p:nvSpPr>
          <p:cNvPr id="1103" name="object 17"/>
          <p:cNvSpPr/>
          <p:nvPr/>
        </p:nvSpPr>
        <p:spPr>
          <a:xfrm>
            <a:off x="836930" y="1695653"/>
            <a:ext cx="948857" cy="72644"/>
          </a:xfrm>
          <a:custGeom>
            <a:avLst/>
            <a:gdLst/>
            <a:ahLst/>
            <a:cxnLst/>
            <a:rect l="l" t="t" r="r" b="b"/>
            <a:pathLst>
              <a:path w="1426845" h="66039">
                <a:moveTo>
                  <a:pt x="1426540" y="0"/>
                </a:moveTo>
                <a:lnTo>
                  <a:pt x="0" y="0"/>
                </a:lnTo>
                <a:lnTo>
                  <a:pt x="0" y="65417"/>
                </a:lnTo>
                <a:lnTo>
                  <a:pt x="1426540" y="65417"/>
                </a:lnTo>
                <a:lnTo>
                  <a:pt x="1426540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sp>
        <p:nvSpPr>
          <p:cNvPr id="1104" name="object 18"/>
          <p:cNvSpPr/>
          <p:nvPr/>
        </p:nvSpPr>
        <p:spPr>
          <a:xfrm>
            <a:off x="791997" y="2554135"/>
            <a:ext cx="958850" cy="66040"/>
          </a:xfrm>
          <a:custGeom>
            <a:avLst/>
            <a:gdLst/>
            <a:ahLst/>
            <a:cxnLst/>
            <a:rect l="l" t="t" r="r" b="b"/>
            <a:pathLst>
              <a:path w="958850" h="66039">
                <a:moveTo>
                  <a:pt x="958545" y="0"/>
                </a:moveTo>
                <a:lnTo>
                  <a:pt x="0" y="0"/>
                </a:lnTo>
                <a:lnTo>
                  <a:pt x="0" y="65417"/>
                </a:lnTo>
                <a:lnTo>
                  <a:pt x="958545" y="65417"/>
                </a:lnTo>
                <a:lnTo>
                  <a:pt x="958545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sp>
        <p:nvSpPr>
          <p:cNvPr id="1105" name="object 2"/>
          <p:cNvSpPr txBox="1"/>
          <p:nvPr/>
        </p:nvSpPr>
        <p:spPr>
          <a:xfrm>
            <a:off x="295910" y="367462"/>
            <a:ext cx="9157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844"/>
              </a:spcBef>
            </a:pPr>
            <a:r>
              <a:rPr lang="zh-tw" sz="1100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致　</a:t>
            </a:r>
            <a:r>
              <a:rPr lang="zh-TW" altLang="en-US" sz="1100" kern="0" dirty="0" smtClean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家長</a:t>
            </a:r>
            <a:endParaRPr lang="zh-tw" sz="1100" kern="0" dirty="0">
              <a:solidFill>
                <a:schemeClr val="bg1"/>
              </a:solidFill>
              <a:latin typeface="+mj-ea"/>
              <a:ea typeface="+mj-ea"/>
              <a:cs typeface="HGPGothicE"/>
            </a:endParaRPr>
          </a:p>
        </p:txBody>
      </p:sp>
      <p:sp>
        <p:nvSpPr>
          <p:cNvPr id="1106" name="object 3"/>
          <p:cNvSpPr txBox="1"/>
          <p:nvPr/>
        </p:nvSpPr>
        <p:spPr>
          <a:xfrm>
            <a:off x="874508" y="5018713"/>
            <a:ext cx="21577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（※）此為Omicron變異株出現前的數據。</a:t>
            </a:r>
            <a:endParaRPr sz="8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07" name="object 4"/>
          <p:cNvSpPr txBox="1"/>
          <p:nvPr/>
        </p:nvSpPr>
        <p:spPr>
          <a:xfrm>
            <a:off x="5276966" y="5020497"/>
            <a:ext cx="148938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zh-tw" sz="7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出處：特例承認相關報告書</a:t>
            </a:r>
            <a:endParaRPr sz="7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08" name="object 5"/>
          <p:cNvSpPr txBox="1"/>
          <p:nvPr/>
        </p:nvSpPr>
        <p:spPr>
          <a:xfrm>
            <a:off x="775704" y="5428177"/>
            <a:ext cx="602297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0180" algn="ctr" rtl="0">
              <a:lnSpc>
                <a:spcPct val="100000"/>
              </a:lnSpc>
              <a:spcBef>
                <a:spcPts val="100"/>
              </a:spcBef>
            </a:pPr>
            <a:r>
              <a:rPr lang="zh-tw" sz="13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新冠疫苗的</a:t>
            </a:r>
            <a:r>
              <a:rPr lang="zh-tw" sz="2250" kern="0" baseline="1851">
                <a:solidFill>
                  <a:srgbClr val="E55927"/>
                </a:solidFill>
                <a:latin typeface="+mj-ea"/>
                <a:ea typeface="+mj-ea"/>
                <a:cs typeface="HGPGothicE"/>
              </a:rPr>
              <a:t>安全性</a:t>
            </a:r>
            <a:endParaRPr sz="2250" kern="0" baseline="1851" dirty="0">
              <a:latin typeface="+mj-ea"/>
              <a:ea typeface="+mj-ea"/>
              <a:cs typeface="HGPGothicE"/>
            </a:endParaRPr>
          </a:p>
        </p:txBody>
      </p:sp>
      <p:sp>
        <p:nvSpPr>
          <p:cNvPr id="1109" name="object 6"/>
          <p:cNvSpPr txBox="1"/>
          <p:nvPr/>
        </p:nvSpPr>
        <p:spPr>
          <a:xfrm>
            <a:off x="2534753" y="7341109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ctr" rtl="0">
              <a:lnSpc>
                <a:spcPct val="100000"/>
              </a:lnSpc>
              <a:spcBef>
                <a:spcPts val="445"/>
              </a:spcBef>
              <a:tabLst>
                <a:tab pos="578485" algn="l"/>
              </a:tabLst>
            </a:pPr>
            <a:r>
              <a:rPr lang="zh-tw" sz="90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症	狀</a:t>
            </a:r>
            <a:endParaRPr sz="90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10" name="object 7"/>
          <p:cNvSpPr txBox="1"/>
          <p:nvPr/>
        </p:nvSpPr>
        <p:spPr>
          <a:xfrm>
            <a:off x="2534753" y="7918569"/>
            <a:ext cx="17006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9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腹瀉、發燒、關節痠痛、嘔吐</a:t>
            </a:r>
            <a:endParaRPr sz="9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11" name="object 8"/>
          <p:cNvSpPr txBox="1"/>
          <p:nvPr/>
        </p:nvSpPr>
        <p:spPr>
          <a:xfrm>
            <a:off x="1044510" y="7346367"/>
            <a:ext cx="10972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00"/>
              </a:spcBef>
            </a:pPr>
            <a:r>
              <a:rPr lang="zh-tw" sz="900" b="1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出現症狀的比例</a:t>
            </a:r>
            <a:endParaRPr sz="90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12" name="object 10"/>
          <p:cNvSpPr txBox="1"/>
          <p:nvPr/>
        </p:nvSpPr>
        <p:spPr>
          <a:xfrm>
            <a:off x="775704" y="8324420"/>
            <a:ext cx="60121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200" b="1" kern="0" dirty="0">
                <a:solidFill>
                  <a:srgbClr val="E55927"/>
                </a:solidFill>
                <a:latin typeface="+mj-ea"/>
                <a:ea typeface="+mj-ea"/>
                <a:cs typeface="HGPGothicE"/>
              </a:rPr>
              <a:t>Q.聽說越年輕的男性，越容易在接種後出現心肌炎症狀，那兒童呢？</a:t>
            </a:r>
            <a:endParaRPr sz="12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13" name="object 2"/>
          <p:cNvSpPr txBox="1"/>
          <p:nvPr/>
        </p:nvSpPr>
        <p:spPr>
          <a:xfrm>
            <a:off x="932403" y="2679700"/>
            <a:ext cx="492473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buChar char="●"/>
              <a:tabLst>
                <a:tab pos="715963" algn="l"/>
              </a:tabLst>
            </a:pPr>
            <a:r>
              <a:rPr lang="ja-JP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  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5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歲～11歲的兒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童</a:t>
            </a:r>
            <a:endParaRPr lang="en-US" altLang="zh-TW" sz="1000" kern="0" dirty="0" smtClean="0">
              <a:solidFill>
                <a:srgbClr val="221815"/>
              </a:solidFill>
              <a:latin typeface="+mj-ea"/>
              <a:ea typeface="+mj-ea"/>
              <a:cs typeface="YuGothic"/>
            </a:endParaRPr>
          </a:p>
          <a:p>
            <a:pPr marL="9525" rtl="0">
              <a:lnSpc>
                <a:spcPct val="100000"/>
              </a:lnSpc>
              <a:buChar char="●"/>
              <a:tabLst>
                <a:tab pos="715963" algn="l"/>
              </a:tabLst>
            </a:pPr>
            <a:r>
              <a:rPr lang="ja-JP" altLang="en-US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 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特別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建議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慢性呼吸系統疾病、先天性心臟病等患有高風險重症化的基礎疾病（※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）</a:t>
            </a:r>
            <a:r>
              <a:rPr lang="en-US" alt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/>
            </a:r>
            <a:br>
              <a:rPr lang="en-US" alt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</a:br>
            <a:r>
              <a:rPr lang="ja-JP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　  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兒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童接種。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接種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時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，請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事先</a:t>
            </a:r>
            <a:r>
              <a:rPr lang="zh-tw" altLang="ja-JP" sz="1000" kern="0" dirty="0" smtClean="0">
                <a:solidFill>
                  <a:srgbClr val="3E3A39"/>
                </a:solidFill>
                <a:latin typeface="+mj-ea"/>
                <a:cs typeface="HGPGothicE"/>
              </a:rPr>
              <a:t>諮詢</a:t>
            </a:r>
            <a:r>
              <a:rPr lang="zh-tw" altLang="ja-JP" sz="1000" kern="0" dirty="0">
                <a:solidFill>
                  <a:srgbClr val="3E3A39"/>
                </a:solidFill>
                <a:latin typeface="+mj-ea"/>
                <a:cs typeface="HGPGothicE"/>
              </a:rPr>
              <a:t>經常就診的</a:t>
            </a:r>
            <a:r>
              <a:rPr lang="zh-tw" altLang="ja-JP" sz="1000" kern="0" dirty="0" smtClean="0">
                <a:solidFill>
                  <a:srgbClr val="3E3A39"/>
                </a:solidFill>
                <a:latin typeface="+mj-ea"/>
                <a:cs typeface="HGPGothicE"/>
              </a:rPr>
              <a:t>醫師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。</a:t>
            </a:r>
            <a:endParaRPr sz="10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14" name="object 2"/>
          <p:cNvSpPr txBox="1"/>
          <p:nvPr/>
        </p:nvSpPr>
        <p:spPr>
          <a:xfrm>
            <a:off x="887696" y="618450"/>
            <a:ext cx="6308798" cy="710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77215" rtl="0">
              <a:lnSpc>
                <a:spcPct val="118100"/>
              </a:lnSpc>
              <a:spcBef>
                <a:spcPts val="590"/>
              </a:spcBef>
            </a:pPr>
            <a:r>
              <a:rPr lang="zh-tw" sz="130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5歲</a:t>
            </a:r>
            <a:r>
              <a:rPr lang="zh-tw" sz="13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～11歲的孩童也可接種新冠疫苗了。日本</a:t>
            </a:r>
            <a:r>
              <a:rPr lang="zh-tw" sz="130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國內整體</a:t>
            </a:r>
            <a:r>
              <a:rPr lang="zh-tw" sz="13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新冠肺炎確診者中</a:t>
            </a:r>
            <a:r>
              <a:rPr lang="zh-tw" sz="130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，兒童</a:t>
            </a:r>
            <a:r>
              <a:rPr lang="zh-tw" sz="13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確診的比例不斷攀升。</a:t>
            </a:r>
            <a:endParaRPr sz="1300" kern="0" dirty="0">
              <a:latin typeface="+mj-ea"/>
              <a:ea typeface="+mj-ea"/>
              <a:cs typeface="HGPGothicE"/>
            </a:endParaRPr>
          </a:p>
          <a:p>
            <a:pPr marL="9525" rtl="0">
              <a:lnSpc>
                <a:spcPct val="100000"/>
              </a:lnSpc>
              <a:spcBef>
                <a:spcPts val="285"/>
              </a:spcBef>
            </a:pPr>
            <a:r>
              <a:rPr lang="zh-tw" sz="13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請閱讀本說明書，與孩子一起討論是否接種疫苗。</a:t>
            </a:r>
            <a:endParaRPr sz="13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15" name="object 2"/>
          <p:cNvSpPr txBox="1"/>
          <p:nvPr/>
        </p:nvSpPr>
        <p:spPr>
          <a:xfrm>
            <a:off x="770458" y="1560680"/>
            <a:ext cx="14268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</a:pPr>
            <a:r>
              <a:rPr lang="zh-tw" sz="1200" kern="0">
                <a:solidFill>
                  <a:srgbClr val="E55927"/>
                </a:solidFill>
                <a:latin typeface="+mj-ea"/>
                <a:ea typeface="+mj-ea"/>
                <a:cs typeface="HGPGothicE"/>
              </a:rPr>
              <a:t>◎使用的疫苗</a:t>
            </a:r>
            <a:endParaRPr sz="12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16" name="object 2"/>
          <p:cNvSpPr txBox="1"/>
          <p:nvPr/>
        </p:nvSpPr>
        <p:spPr>
          <a:xfrm>
            <a:off x="920588" y="1838662"/>
            <a:ext cx="5878092" cy="345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601470" rtl="0">
              <a:lnSpc>
                <a:spcPct val="118100"/>
              </a:lnSpc>
              <a:spcBef>
                <a:spcPts val="350"/>
              </a:spcBef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使用輝瑞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公司5～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11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歲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專用的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疫苗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。兒童用疫苗（※）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。</a:t>
            </a:r>
            <a:r>
              <a:rPr lang="en-US" alt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/>
            </a:r>
            <a:br>
              <a:rPr lang="en-US" alt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</a:b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通常</a:t>
            </a:r>
            <a:r>
              <a:rPr lang="zh-tw" sz="1000" b="1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間隔3週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，一共</a:t>
            </a:r>
            <a:r>
              <a:rPr lang="zh-tw" sz="1000" b="1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接種2劑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。</a:t>
            </a:r>
            <a:endParaRPr sz="10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17" name="object 2"/>
          <p:cNvSpPr txBox="1"/>
          <p:nvPr/>
        </p:nvSpPr>
        <p:spPr>
          <a:xfrm>
            <a:off x="873780" y="2220564"/>
            <a:ext cx="374266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470"/>
              </a:spcBef>
            </a:pP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（※）有效成分劑量為輝瑞公司12歲</a:t>
            </a:r>
            <a:r>
              <a:rPr lang="zh-tw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以上</a:t>
            </a:r>
            <a:r>
              <a:rPr lang="zh-TW" altLang="en-US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專用</a:t>
            </a:r>
            <a:r>
              <a:rPr lang="zh-tw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疫苗</a:t>
            </a: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的1/3。</a:t>
            </a:r>
            <a:endParaRPr sz="8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18" name="object 2"/>
          <p:cNvSpPr txBox="1"/>
          <p:nvPr/>
        </p:nvSpPr>
        <p:spPr>
          <a:xfrm>
            <a:off x="772955" y="2409111"/>
            <a:ext cx="11002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905"/>
              </a:spcBef>
            </a:pPr>
            <a:r>
              <a:rPr lang="zh-tw" sz="1200" kern="0">
                <a:solidFill>
                  <a:srgbClr val="E55927"/>
                </a:solidFill>
                <a:latin typeface="+mj-ea"/>
                <a:ea typeface="+mj-ea"/>
                <a:cs typeface="HGPGothicE"/>
              </a:rPr>
              <a:t>◎接種對象</a:t>
            </a:r>
            <a:endParaRPr sz="12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19" name="object 2"/>
          <p:cNvSpPr txBox="1"/>
          <p:nvPr/>
        </p:nvSpPr>
        <p:spPr>
          <a:xfrm>
            <a:off x="1082101" y="3205480"/>
            <a:ext cx="5744149" cy="329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840105" indent="-269875" rtl="0">
              <a:lnSpc>
                <a:spcPct val="118100"/>
              </a:lnSpc>
              <a:spcBef>
                <a:spcPts val="345"/>
              </a:spcBef>
            </a:pP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（※）日本小兒科學會公布了新冠肺炎重症化高風險疾病一覽資訊。 </a:t>
            </a:r>
            <a:endParaRPr lang="en-US" altLang="zh-TW" sz="800" kern="0" dirty="0" smtClean="0">
              <a:solidFill>
                <a:srgbClr val="221815"/>
              </a:solidFill>
              <a:latin typeface="+mj-ea"/>
              <a:ea typeface="+mj-ea"/>
              <a:cs typeface="YuGothic"/>
            </a:endParaRPr>
          </a:p>
          <a:p>
            <a:pPr marL="269875" marR="840105" indent="-269875" rtl="0">
              <a:lnSpc>
                <a:spcPct val="118100"/>
              </a:lnSpc>
              <a:spcBef>
                <a:spcPts val="345"/>
              </a:spcBef>
            </a:pPr>
            <a:r>
              <a:rPr lang="zh-TW" altLang="en-US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           </a:t>
            </a:r>
            <a:r>
              <a:rPr lang="zh-tw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日本</a:t>
            </a: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小兒科學會「新冠肺炎相關資訊」 </a:t>
            </a:r>
            <a:endParaRPr sz="8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20" name="object 2"/>
          <p:cNvSpPr txBox="1"/>
          <p:nvPr/>
        </p:nvSpPr>
        <p:spPr>
          <a:xfrm>
            <a:off x="770458" y="4430812"/>
            <a:ext cx="6018201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735"/>
              </a:spcBef>
            </a:pPr>
            <a:r>
              <a:rPr lang="zh-tw" sz="105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A</a:t>
            </a:r>
            <a:r>
              <a:rPr lang="zh-tw" sz="1050" b="1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.接種</a:t>
            </a:r>
            <a:r>
              <a:rPr lang="zh-tw" sz="105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新冠疫苗，即使感染了新冠病毒，也不易出現症狀。</a:t>
            </a:r>
            <a:endParaRPr sz="105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21" name="object 2"/>
          <p:cNvSpPr txBox="1"/>
          <p:nvPr/>
        </p:nvSpPr>
        <p:spPr>
          <a:xfrm>
            <a:off x="1323103" y="3547309"/>
            <a:ext cx="6440805" cy="133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40105" rtl="0">
              <a:lnSpc>
                <a:spcPct val="118100"/>
              </a:lnSpc>
              <a:spcBef>
                <a:spcPts val="345"/>
              </a:spcBef>
            </a:pP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網址：</a:t>
            </a:r>
            <a:r>
              <a:rPr lang="zh-tw" sz="800" u="sng" kern="0" dirty="0">
                <a:solidFill>
                  <a:srgbClr val="221815"/>
                </a:solidFill>
                <a:latin typeface="+mj-ea"/>
                <a:ea typeface="+mj-ea"/>
                <a:cs typeface="YuGothic"/>
                <a:hlinkClick r:id="rId2"/>
              </a:rPr>
              <a:t>https://www.jpeds.or.jp/modules/activity/index.php?content_id=3</a:t>
            </a:r>
            <a:r>
              <a:rPr lang="zh-tw" sz="800" u="sng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33</a:t>
            </a:r>
            <a:endParaRPr sz="800" u="sng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22" name="object 2"/>
          <p:cNvSpPr txBox="1"/>
          <p:nvPr/>
        </p:nvSpPr>
        <p:spPr>
          <a:xfrm>
            <a:off x="2534753" y="3789971"/>
            <a:ext cx="22873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rtl="0">
              <a:lnSpc>
                <a:spcPct val="100000"/>
              </a:lnSpc>
            </a:pPr>
            <a:r>
              <a:rPr lang="zh-tw" sz="13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新冠疫苗的</a:t>
            </a:r>
            <a:r>
              <a:rPr lang="zh-tw" sz="2250" kern="0" baseline="1851">
                <a:solidFill>
                  <a:srgbClr val="E55927"/>
                </a:solidFill>
                <a:latin typeface="+mj-ea"/>
                <a:ea typeface="+mj-ea"/>
                <a:cs typeface="HGPGothicE"/>
              </a:rPr>
              <a:t>效果</a:t>
            </a:r>
            <a:endParaRPr sz="2250" kern="0" baseline="1851" dirty="0">
              <a:latin typeface="+mj-ea"/>
              <a:ea typeface="+mj-ea"/>
              <a:cs typeface="HGPGothicE"/>
            </a:endParaRPr>
          </a:p>
        </p:txBody>
      </p:sp>
      <p:sp>
        <p:nvSpPr>
          <p:cNvPr id="1123" name="object 2"/>
          <p:cNvSpPr txBox="1"/>
          <p:nvPr/>
        </p:nvSpPr>
        <p:spPr>
          <a:xfrm>
            <a:off x="770458" y="4142740"/>
            <a:ext cx="601820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1005"/>
              </a:spcBef>
            </a:pPr>
            <a:r>
              <a:rPr lang="zh-tw" sz="1200" b="1" kern="0" dirty="0" smtClean="0">
                <a:solidFill>
                  <a:srgbClr val="E55927"/>
                </a:solidFill>
                <a:latin typeface="+mj-ea"/>
                <a:ea typeface="+mj-ea"/>
                <a:cs typeface="HGPGothicE"/>
              </a:rPr>
              <a:t>Q.新冠疫苗有什麼效果？</a:t>
            </a:r>
            <a:endParaRPr sz="12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24" name="object 2"/>
          <p:cNvSpPr txBox="1"/>
          <p:nvPr/>
        </p:nvSpPr>
        <p:spPr>
          <a:xfrm>
            <a:off x="934317" y="4621536"/>
            <a:ext cx="583203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140"/>
              </a:spcBef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接種疫苗後，體內會形成抵抗新冠病毒的機制（免疫）。當病毒入侵體內時，立刻就能做好戰鬥的準備，因此不易出現新冠肺炎的症狀。報告指出，5～11歲兒童接種2劑後，7天以後的預防發病效果為90.7％（※）。</a:t>
            </a:r>
            <a:endParaRPr sz="10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25" name="object 5"/>
          <p:cNvSpPr txBox="1"/>
          <p:nvPr/>
        </p:nvSpPr>
        <p:spPr>
          <a:xfrm>
            <a:off x="887697" y="6261100"/>
            <a:ext cx="5878652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285"/>
              </a:spcBef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接種疫苗後，在數日以內出現的症狀當中，最常見的為接種部位疼痛，第1劑為74％、第2劑為71％。比起接種完當下，較多人在接種當天晚上或隔天感到疼痛。比起第1劑，有更多人在接種第2劑後出現疲勞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感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或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發燒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等症狀，發燒38℃以上的比例為第1劑2.5%、第2劑6.5%。接種疫苗後的症狀幾乎都是輕度或中度，以目前取得的資料來看，並無重大安全性疑慮。</a:t>
            </a:r>
            <a:endParaRPr sz="105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26" name="object 5"/>
          <p:cNvSpPr txBox="1"/>
          <p:nvPr/>
        </p:nvSpPr>
        <p:spPr>
          <a:xfrm>
            <a:off x="775704" y="5765807"/>
            <a:ext cx="6022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zh-tw" sz="1200" b="1" kern="0" dirty="0">
                <a:solidFill>
                  <a:srgbClr val="E55927"/>
                </a:solidFill>
                <a:latin typeface="+mj-ea"/>
                <a:ea typeface="+mj-ea"/>
                <a:cs typeface="HGPGothicE"/>
              </a:rPr>
              <a:t>Q.兒童接種新冠疫苗後，會出現什麼症狀？</a:t>
            </a:r>
            <a:endParaRPr sz="12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27" name="object 5"/>
          <p:cNvSpPr txBox="1"/>
          <p:nvPr/>
        </p:nvSpPr>
        <p:spPr>
          <a:xfrm>
            <a:off x="775704" y="6066992"/>
            <a:ext cx="60229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zh-tw" sz="11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A.最常見的症狀是接種部位疼痛。</a:t>
            </a:r>
            <a:endParaRPr sz="11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28" name="object 5"/>
          <p:cNvSpPr txBox="1"/>
          <p:nvPr/>
        </p:nvSpPr>
        <p:spPr>
          <a:xfrm>
            <a:off x="887696" y="7100674"/>
            <a:ext cx="591098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835"/>
              </a:spcBef>
              <a:buClr>
                <a:srgbClr val="E55927"/>
              </a:buClr>
              <a:buSzPct val="90000"/>
              <a:buChar char="■"/>
              <a:tabLst>
                <a:tab pos="276225" algn="l"/>
              </a:tabLst>
            </a:pPr>
            <a:r>
              <a:rPr lang="zh-tw" sz="10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可能在數日內出現的症狀</a:t>
            </a:r>
            <a:endParaRPr sz="10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29" name="object 4"/>
          <p:cNvSpPr txBox="1"/>
          <p:nvPr/>
        </p:nvSpPr>
        <p:spPr>
          <a:xfrm>
            <a:off x="5276966" y="7969354"/>
            <a:ext cx="148938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zh-tw" sz="7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出處：特例承認相關報告書</a:t>
            </a:r>
            <a:endParaRPr sz="7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30" name="object 10"/>
          <p:cNvSpPr txBox="1"/>
          <p:nvPr/>
        </p:nvSpPr>
        <p:spPr>
          <a:xfrm>
            <a:off x="775704" y="8603252"/>
            <a:ext cx="60121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zh-tw" sz="10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A.</a:t>
            </a:r>
            <a:r>
              <a:rPr lang="zh-tw" sz="11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在美國</a:t>
            </a:r>
            <a:r>
              <a:rPr lang="zh-tw" sz="10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，已確認5～11歲男童的心肌炎報告比例低於12～17</a:t>
            </a:r>
            <a:r>
              <a:rPr lang="zh-tw" sz="1000" b="1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歲男</a:t>
            </a:r>
            <a:r>
              <a:rPr lang="zh-TW" altLang="en-US" sz="1000" b="1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性青少年</a:t>
            </a:r>
            <a:r>
              <a:rPr lang="zh-tw" sz="1000" b="1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。</a:t>
            </a:r>
            <a:endParaRPr sz="10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31" name="object 10"/>
          <p:cNvSpPr txBox="1"/>
          <p:nvPr/>
        </p:nvSpPr>
        <p:spPr>
          <a:xfrm>
            <a:off x="887696" y="8828029"/>
            <a:ext cx="6012180" cy="70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480"/>
              </a:spcBef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有報告顯示，國外有極少數兒童在接種疫苗後出現輕度心肌炎症狀。</a:t>
            </a:r>
            <a:endParaRPr sz="1000" kern="0" dirty="0">
              <a:latin typeface="+mj-ea"/>
              <a:ea typeface="+mj-ea"/>
              <a:cs typeface="YuGothic"/>
            </a:endParaRPr>
          </a:p>
          <a:p>
            <a:pPr marL="6350" marR="5080" rtl="0">
              <a:lnSpc>
                <a:spcPct val="118100"/>
              </a:lnSpc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在美國，接種新冠疫苗後的心肌炎報告率為5～11歲男童低於12～15歲和16～17歲的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男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性青少年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。</a:t>
            </a:r>
            <a:endParaRPr sz="1000" kern="0" dirty="0">
              <a:latin typeface="+mj-ea"/>
              <a:ea typeface="+mj-ea"/>
              <a:cs typeface="YuGothic"/>
            </a:endParaRPr>
          </a:p>
          <a:p>
            <a:pPr marL="6350" marR="16510" indent="-6350" rtl="0">
              <a:lnSpc>
                <a:spcPct val="118100"/>
              </a:lnSpc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如果接種疫苗後約4天內出現胸痛、心悸、喘不過氣、浮腫等症狀，請儘快就醫，並主動告知已接種疫苗。</a:t>
            </a:r>
            <a:endParaRPr sz="1000" kern="0" dirty="0">
              <a:latin typeface="+mj-ea"/>
              <a:ea typeface="+mj-ea"/>
              <a:cs typeface="YuGothic"/>
            </a:endParaRPr>
          </a:p>
          <a:p>
            <a:pPr marL="6350" rtl="0">
              <a:lnSpc>
                <a:spcPct val="100000"/>
              </a:lnSpc>
              <a:spcBef>
                <a:spcPts val="195"/>
              </a:spcBef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此外，如果診斷出罹患心肌炎，一般來說必須住院，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但多數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患者都能透過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靜養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而自然恢復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。</a:t>
            </a:r>
            <a:endParaRPr sz="10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32" name="object 10"/>
          <p:cNvSpPr txBox="1"/>
          <p:nvPr/>
        </p:nvSpPr>
        <p:spPr>
          <a:xfrm>
            <a:off x="775704" y="9868158"/>
            <a:ext cx="60121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 rtl="0">
              <a:lnSpc>
                <a:spcPct val="100000"/>
              </a:lnSpc>
              <a:spcBef>
                <a:spcPts val="500"/>
              </a:spcBef>
            </a:pPr>
            <a:r>
              <a:rPr lang="zh-tw" sz="700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出處：2022.1.5 ACIP Meeting</a:t>
            </a:r>
            <a:endParaRPr sz="7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33" name="object 8"/>
          <p:cNvSpPr txBox="1"/>
          <p:nvPr/>
        </p:nvSpPr>
        <p:spPr>
          <a:xfrm>
            <a:off x="1044510" y="7536442"/>
            <a:ext cx="109728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rtl="0">
              <a:lnSpc>
                <a:spcPct val="100000"/>
              </a:lnSpc>
              <a:spcBef>
                <a:spcPts val="305"/>
              </a:spcBef>
            </a:pPr>
            <a:r>
              <a:rPr lang="zh-tw" sz="9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50％以上</a:t>
            </a:r>
            <a:endParaRPr sz="900" kern="0" dirty="0">
              <a:latin typeface="+mj-ea"/>
              <a:ea typeface="+mj-ea"/>
              <a:cs typeface="HGPGothicE"/>
            </a:endParaRPr>
          </a:p>
          <a:p>
            <a:pPr marL="327025" rtl="0">
              <a:lnSpc>
                <a:spcPct val="100000"/>
              </a:lnSpc>
              <a:spcBef>
                <a:spcPts val="545"/>
              </a:spcBef>
            </a:pPr>
            <a:r>
              <a:rPr lang="zh-tw" sz="9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10〜50％</a:t>
            </a:r>
            <a:endParaRPr sz="900" kern="0" dirty="0">
              <a:latin typeface="+mj-ea"/>
              <a:ea typeface="+mj-ea"/>
              <a:cs typeface="HGPGothicE"/>
            </a:endParaRPr>
          </a:p>
          <a:p>
            <a:pPr marL="384175" rtl="0">
              <a:lnSpc>
                <a:spcPct val="100000"/>
              </a:lnSpc>
              <a:spcBef>
                <a:spcPts val="505"/>
              </a:spcBef>
            </a:pPr>
            <a:r>
              <a:rPr lang="zh-tw" sz="9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1〜10％</a:t>
            </a:r>
            <a:endParaRPr sz="9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34" name="object 6"/>
          <p:cNvSpPr txBox="1"/>
          <p:nvPr/>
        </p:nvSpPr>
        <p:spPr>
          <a:xfrm>
            <a:off x="2534753" y="7522982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345"/>
              </a:spcBef>
            </a:pPr>
            <a:r>
              <a:rPr lang="zh-tw" sz="9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接種部位疼痛、疲勞感</a:t>
            </a:r>
            <a:endParaRPr sz="9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35" name="object 6"/>
          <p:cNvSpPr txBox="1"/>
          <p:nvPr/>
        </p:nvSpPr>
        <p:spPr>
          <a:xfrm>
            <a:off x="2534753" y="7728680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90"/>
              </a:spcBef>
            </a:pPr>
            <a:r>
              <a:rPr lang="zh-tw" sz="9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頭痛、接種部位紅腫、肌肉疼痛、畏寒</a:t>
            </a:r>
            <a:endParaRPr sz="900" kern="0" dirty="0">
              <a:latin typeface="+mj-ea"/>
              <a:ea typeface="+mj-ea"/>
              <a:cs typeface="HGPGothicE"/>
            </a:endParaRPr>
          </a:p>
        </p:txBody>
      </p:sp>
      <p:pic>
        <p:nvPicPr>
          <p:cNvPr id="1136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89" y="2922529"/>
            <a:ext cx="7239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object 2"/>
          <p:cNvSpPr/>
          <p:nvPr/>
        </p:nvSpPr>
        <p:spPr>
          <a:xfrm>
            <a:off x="0" y="-1857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grpSp>
        <p:nvGrpSpPr>
          <p:cNvPr id="1139" name="object 3"/>
          <p:cNvGrpSpPr/>
          <p:nvPr/>
        </p:nvGrpSpPr>
        <p:grpSpPr>
          <a:xfrm>
            <a:off x="351842" y="360222"/>
            <a:ext cx="6984365" cy="9972040"/>
            <a:chOff x="360006" y="324002"/>
            <a:chExt cx="6984365" cy="9972040"/>
          </a:xfrm>
        </p:grpSpPr>
        <p:sp>
          <p:nvSpPr>
            <p:cNvPr id="1140" name="object 4"/>
            <p:cNvSpPr/>
            <p:nvPr/>
          </p:nvSpPr>
          <p:spPr>
            <a:xfrm>
              <a:off x="360006" y="468007"/>
              <a:ext cx="6840220" cy="9828530"/>
            </a:xfrm>
            <a:custGeom>
              <a:avLst/>
              <a:gdLst/>
              <a:ahLst/>
              <a:cxnLst/>
              <a:rect l="l" t="t" r="r" b="b"/>
              <a:pathLst>
                <a:path w="6840220" h="98285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827997"/>
                  </a:lnTo>
                  <a:lnTo>
                    <a:pt x="6840004" y="9827997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+mj-ea"/>
                <a:ea typeface="+mj-ea"/>
              </a:endParaRPr>
            </a:p>
          </p:txBody>
        </p:sp>
        <p:sp>
          <p:nvSpPr>
            <p:cNvPr id="1141" name="object 5"/>
            <p:cNvSpPr/>
            <p:nvPr/>
          </p:nvSpPr>
          <p:spPr>
            <a:xfrm>
              <a:off x="6207785" y="324002"/>
              <a:ext cx="1136650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2" name="object 6"/>
            <p:cNvSpPr/>
            <p:nvPr/>
          </p:nvSpPr>
          <p:spPr>
            <a:xfrm>
              <a:off x="791997" y="9209112"/>
              <a:ext cx="5976620" cy="720090"/>
            </a:xfrm>
            <a:custGeom>
              <a:avLst/>
              <a:gdLst/>
              <a:ahLst/>
              <a:cxnLst/>
              <a:rect l="l" t="t" r="r" b="b"/>
              <a:pathLst>
                <a:path w="5976620" h="720090">
                  <a:moveTo>
                    <a:pt x="0" y="0"/>
                  </a:moveTo>
                  <a:lnTo>
                    <a:pt x="5976010" y="0"/>
                  </a:lnTo>
                  <a:lnTo>
                    <a:pt x="5976010" y="719988"/>
                  </a:lnTo>
                  <a:lnTo>
                    <a:pt x="0" y="71998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3" name="object 7"/>
            <p:cNvSpPr/>
            <p:nvPr/>
          </p:nvSpPr>
          <p:spPr>
            <a:xfrm>
              <a:off x="6048009" y="9209115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19988"/>
                  </a:lnTo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4" name="object 8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41905" y="0"/>
                  </a:moveTo>
                  <a:lnTo>
                    <a:pt x="33020" y="0"/>
                  </a:lnTo>
                  <a:lnTo>
                    <a:pt x="20198" y="2603"/>
                  </a:lnTo>
                  <a:lnTo>
                    <a:pt x="9699" y="9693"/>
                  </a:lnTo>
                  <a:lnTo>
                    <a:pt x="2605" y="20188"/>
                  </a:lnTo>
                  <a:lnTo>
                    <a:pt x="0" y="33007"/>
                  </a:lnTo>
                  <a:lnTo>
                    <a:pt x="0" y="186080"/>
                  </a:lnTo>
                  <a:lnTo>
                    <a:pt x="2605" y="198901"/>
                  </a:lnTo>
                  <a:lnTo>
                    <a:pt x="9699" y="209400"/>
                  </a:lnTo>
                  <a:lnTo>
                    <a:pt x="20198" y="216494"/>
                  </a:lnTo>
                  <a:lnTo>
                    <a:pt x="33020" y="219100"/>
                  </a:lnTo>
                  <a:lnTo>
                    <a:pt x="2441905" y="219100"/>
                  </a:lnTo>
                  <a:lnTo>
                    <a:pt x="2454731" y="216494"/>
                  </a:lnTo>
                  <a:lnTo>
                    <a:pt x="2465230" y="209400"/>
                  </a:lnTo>
                  <a:lnTo>
                    <a:pt x="2472321" y="198901"/>
                  </a:lnTo>
                  <a:lnTo>
                    <a:pt x="2474925" y="186080"/>
                  </a:lnTo>
                  <a:lnTo>
                    <a:pt x="2474925" y="33007"/>
                  </a:lnTo>
                  <a:lnTo>
                    <a:pt x="2472321" y="20188"/>
                  </a:lnTo>
                  <a:lnTo>
                    <a:pt x="2465230" y="9693"/>
                  </a:lnTo>
                  <a:lnTo>
                    <a:pt x="2454731" y="2603"/>
                  </a:lnTo>
                  <a:lnTo>
                    <a:pt x="2441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5" name="object 9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501370" y="0"/>
                  </a:moveTo>
                  <a:lnTo>
                    <a:pt x="0" y="0"/>
                  </a:lnTo>
                  <a:lnTo>
                    <a:pt x="0" y="219100"/>
                  </a:lnTo>
                  <a:lnTo>
                    <a:pt x="501370" y="219100"/>
                  </a:lnTo>
                  <a:lnTo>
                    <a:pt x="514189" y="216494"/>
                  </a:lnTo>
                  <a:lnTo>
                    <a:pt x="524684" y="209400"/>
                  </a:lnTo>
                  <a:lnTo>
                    <a:pt x="531774" y="198901"/>
                  </a:lnTo>
                  <a:lnTo>
                    <a:pt x="534377" y="186080"/>
                  </a:lnTo>
                  <a:lnTo>
                    <a:pt x="534377" y="33019"/>
                  </a:lnTo>
                  <a:lnTo>
                    <a:pt x="531774" y="20193"/>
                  </a:lnTo>
                  <a:lnTo>
                    <a:pt x="524684" y="9694"/>
                  </a:lnTo>
                  <a:lnTo>
                    <a:pt x="514189" y="2603"/>
                  </a:lnTo>
                  <a:lnTo>
                    <a:pt x="50137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6" name="object 10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0" y="0"/>
                  </a:moveTo>
                  <a:lnTo>
                    <a:pt x="501370" y="0"/>
                  </a:lnTo>
                  <a:lnTo>
                    <a:pt x="514189" y="2603"/>
                  </a:lnTo>
                  <a:lnTo>
                    <a:pt x="524684" y="9694"/>
                  </a:lnTo>
                  <a:lnTo>
                    <a:pt x="531774" y="20193"/>
                  </a:lnTo>
                  <a:lnTo>
                    <a:pt x="534377" y="33019"/>
                  </a:lnTo>
                  <a:lnTo>
                    <a:pt x="534377" y="186080"/>
                  </a:lnTo>
                  <a:lnTo>
                    <a:pt x="531774" y="198901"/>
                  </a:lnTo>
                  <a:lnTo>
                    <a:pt x="524684" y="209400"/>
                  </a:lnTo>
                  <a:lnTo>
                    <a:pt x="514189" y="216494"/>
                  </a:lnTo>
                  <a:lnTo>
                    <a:pt x="501370" y="219100"/>
                  </a:lnTo>
                  <a:lnTo>
                    <a:pt x="0" y="219100"/>
                  </a:lnTo>
                </a:path>
              </a:pathLst>
            </a:custGeom>
            <a:ln w="919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7" name="object 11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74925" y="186080"/>
                  </a:moveTo>
                  <a:lnTo>
                    <a:pt x="2472321" y="198901"/>
                  </a:lnTo>
                  <a:lnTo>
                    <a:pt x="2465230" y="209400"/>
                  </a:lnTo>
                  <a:lnTo>
                    <a:pt x="2454731" y="216494"/>
                  </a:lnTo>
                  <a:lnTo>
                    <a:pt x="2441905" y="219100"/>
                  </a:lnTo>
                  <a:lnTo>
                    <a:pt x="33020" y="219100"/>
                  </a:lnTo>
                  <a:lnTo>
                    <a:pt x="20198" y="216494"/>
                  </a:lnTo>
                  <a:lnTo>
                    <a:pt x="9699" y="209400"/>
                  </a:lnTo>
                  <a:lnTo>
                    <a:pt x="2605" y="198901"/>
                  </a:lnTo>
                  <a:lnTo>
                    <a:pt x="0" y="186080"/>
                  </a:lnTo>
                  <a:lnTo>
                    <a:pt x="0" y="33007"/>
                  </a:lnTo>
                  <a:lnTo>
                    <a:pt x="2605" y="20188"/>
                  </a:lnTo>
                  <a:lnTo>
                    <a:pt x="9699" y="9693"/>
                  </a:lnTo>
                  <a:lnTo>
                    <a:pt x="20198" y="2603"/>
                  </a:lnTo>
                  <a:lnTo>
                    <a:pt x="33020" y="0"/>
                  </a:lnTo>
                  <a:lnTo>
                    <a:pt x="2441905" y="0"/>
                  </a:lnTo>
                  <a:lnTo>
                    <a:pt x="2454731" y="2603"/>
                  </a:lnTo>
                  <a:lnTo>
                    <a:pt x="2465230" y="9693"/>
                  </a:lnTo>
                  <a:lnTo>
                    <a:pt x="2472321" y="20188"/>
                  </a:lnTo>
                  <a:lnTo>
                    <a:pt x="2474925" y="33007"/>
                  </a:lnTo>
                  <a:lnTo>
                    <a:pt x="2474925" y="186080"/>
                  </a:lnTo>
                  <a:close/>
                </a:path>
              </a:pathLst>
            </a:custGeom>
            <a:ln w="72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8" name="object 12"/>
            <p:cNvSpPr/>
            <p:nvPr/>
          </p:nvSpPr>
          <p:spPr>
            <a:xfrm>
              <a:off x="792001" y="425102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49" name="object 13"/>
            <p:cNvSpPr/>
            <p:nvPr/>
          </p:nvSpPr>
          <p:spPr>
            <a:xfrm>
              <a:off x="792001" y="425102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graphicFrame>
        <p:nvGraphicFramePr>
          <p:cNvPr id="1150" name="object 14"/>
          <p:cNvGraphicFramePr>
            <a:graphicFrameLocks noGrp="1"/>
          </p:cNvGraphicFramePr>
          <p:nvPr/>
        </p:nvGraphicFramePr>
        <p:xfrm>
          <a:off x="931659" y="4895901"/>
          <a:ext cx="5831840" cy="9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21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2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1" name="object 15"/>
          <p:cNvSpPr/>
          <p:nvPr/>
        </p:nvSpPr>
        <p:spPr>
          <a:xfrm>
            <a:off x="3738196" y="5143070"/>
            <a:ext cx="147523" cy="1099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sp>
        <p:nvSpPr>
          <p:cNvPr id="1152" name="object 16"/>
          <p:cNvSpPr/>
          <p:nvPr/>
        </p:nvSpPr>
        <p:spPr>
          <a:xfrm>
            <a:off x="3738196" y="5596308"/>
            <a:ext cx="147523" cy="1099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+mj-ea"/>
              <a:ea typeface="+mj-ea"/>
            </a:endParaRPr>
          </a:p>
        </p:txBody>
      </p:sp>
      <p:grpSp>
        <p:nvGrpSpPr>
          <p:cNvPr id="1153" name="object 17"/>
          <p:cNvGrpSpPr/>
          <p:nvPr/>
        </p:nvGrpSpPr>
        <p:grpSpPr>
          <a:xfrm>
            <a:off x="788400" y="904291"/>
            <a:ext cx="5983605" cy="280670"/>
            <a:chOff x="788400" y="904291"/>
            <a:chExt cx="5983605" cy="280670"/>
          </a:xfrm>
        </p:grpSpPr>
        <p:sp>
          <p:nvSpPr>
            <p:cNvPr id="1154" name="object 18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79"/>
                  </a:lnTo>
                  <a:lnTo>
                    <a:pt x="5680" y="229028"/>
                  </a:lnTo>
                  <a:lnTo>
                    <a:pt x="21148" y="251921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1"/>
                  </a:lnTo>
                  <a:lnTo>
                    <a:pt x="5970327" y="229028"/>
                  </a:lnTo>
                  <a:lnTo>
                    <a:pt x="5976010" y="201079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55" name="object 19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79"/>
                  </a:lnTo>
                  <a:lnTo>
                    <a:pt x="5970327" y="229028"/>
                  </a:lnTo>
                  <a:lnTo>
                    <a:pt x="5954856" y="251921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1"/>
                  </a:lnTo>
                  <a:lnTo>
                    <a:pt x="5680" y="229028"/>
                  </a:lnTo>
                  <a:lnTo>
                    <a:pt x="0" y="201079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grpSp>
        <p:nvGrpSpPr>
          <p:cNvPr id="1156" name="object 20"/>
          <p:cNvGrpSpPr/>
          <p:nvPr/>
        </p:nvGrpSpPr>
        <p:grpSpPr>
          <a:xfrm>
            <a:off x="792010" y="7542530"/>
            <a:ext cx="5976620" cy="1522730"/>
            <a:chOff x="792010" y="7542530"/>
            <a:chExt cx="5976620" cy="1522730"/>
          </a:xfrm>
        </p:grpSpPr>
        <p:sp>
          <p:nvSpPr>
            <p:cNvPr id="1157" name="object 21"/>
            <p:cNvSpPr/>
            <p:nvPr/>
          </p:nvSpPr>
          <p:spPr>
            <a:xfrm>
              <a:off x="792010" y="7542530"/>
              <a:ext cx="5976620" cy="1522730"/>
            </a:xfrm>
            <a:custGeom>
              <a:avLst/>
              <a:gdLst/>
              <a:ahLst/>
              <a:cxnLst/>
              <a:rect l="l" t="t" r="r" b="b"/>
              <a:pathLst>
                <a:path w="5976620" h="1522729">
                  <a:moveTo>
                    <a:pt x="5975997" y="0"/>
                  </a:moveTo>
                  <a:lnTo>
                    <a:pt x="0" y="0"/>
                  </a:lnTo>
                  <a:lnTo>
                    <a:pt x="0" y="1522679"/>
                  </a:lnTo>
                  <a:lnTo>
                    <a:pt x="5975997" y="1522679"/>
                  </a:lnTo>
                  <a:lnTo>
                    <a:pt x="5975997" y="0"/>
                  </a:lnTo>
                  <a:close/>
                </a:path>
              </a:pathLst>
            </a:custGeom>
            <a:solidFill>
              <a:srgbClr val="E7F0E4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158" name="object 22"/>
            <p:cNvSpPr/>
            <p:nvPr/>
          </p:nvSpPr>
          <p:spPr>
            <a:xfrm>
              <a:off x="3844025" y="8140145"/>
              <a:ext cx="0" cy="796290"/>
            </a:xfrm>
            <a:custGeom>
              <a:avLst/>
              <a:gdLst/>
              <a:ahLst/>
              <a:cxnLst/>
              <a:rect l="l" t="t" r="r" b="b"/>
              <a:pathLst>
                <a:path h="796290">
                  <a:moveTo>
                    <a:pt x="0" y="0"/>
                  </a:moveTo>
                  <a:lnTo>
                    <a:pt x="0" y="796074"/>
                  </a:lnTo>
                </a:path>
              </a:pathLst>
            </a:custGeom>
            <a:ln w="7200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sp>
        <p:nvSpPr>
          <p:cNvPr id="1159" name="object 2"/>
          <p:cNvSpPr txBox="1"/>
          <p:nvPr/>
        </p:nvSpPr>
        <p:spPr>
          <a:xfrm>
            <a:off x="6339644" y="390702"/>
            <a:ext cx="88582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30"/>
              </a:spcBef>
            </a:pPr>
            <a:r>
              <a:rPr lang="zh-tw" sz="1100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致　</a:t>
            </a:r>
            <a:r>
              <a:rPr lang="zh-TW" altLang="en-US" sz="1100" kern="0" dirty="0" smtClean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家長</a:t>
            </a:r>
            <a:endParaRPr lang="zh-tw" sz="1100" kern="0" dirty="0">
              <a:solidFill>
                <a:schemeClr val="bg1"/>
              </a:solidFill>
              <a:latin typeface="+mj-ea"/>
              <a:ea typeface="+mj-ea"/>
              <a:cs typeface="HGPGothicE"/>
            </a:endParaRPr>
          </a:p>
        </p:txBody>
      </p:sp>
      <p:sp>
        <p:nvSpPr>
          <p:cNvPr id="1160" name="object 3"/>
          <p:cNvSpPr txBox="1"/>
          <p:nvPr/>
        </p:nvSpPr>
        <p:spPr>
          <a:xfrm>
            <a:off x="2254250" y="936852"/>
            <a:ext cx="310049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" algn="ctr" rtl="0">
              <a:lnSpc>
                <a:spcPct val="100000"/>
              </a:lnSpc>
              <a:spcBef>
                <a:spcPts val="100"/>
              </a:spcBef>
            </a:pPr>
            <a:r>
              <a:rPr lang="zh-tw" sz="14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接種新冠疫苗注意事項</a:t>
            </a:r>
            <a:endParaRPr sz="14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61" name="object 4"/>
          <p:cNvSpPr txBox="1"/>
          <p:nvPr/>
        </p:nvSpPr>
        <p:spPr>
          <a:xfrm>
            <a:off x="1085936" y="5106248"/>
            <a:ext cx="22650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0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接種疫苗後，身體出現異常時</a:t>
            </a:r>
            <a:endParaRPr sz="10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62" name="object 5"/>
          <p:cNvSpPr txBox="1"/>
          <p:nvPr/>
        </p:nvSpPr>
        <p:spPr>
          <a:xfrm>
            <a:off x="4094242" y="5011346"/>
            <a:ext cx="2371090" cy="326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rtl="0">
              <a:lnSpc>
                <a:spcPct val="118100"/>
              </a:lnSpc>
              <a:spcBef>
                <a:spcPts val="100"/>
              </a:spcBef>
            </a:pPr>
            <a:r>
              <a:rPr lang="zh-tw" sz="90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接種疫苗的醫療機關或經常就診的醫師、 地方政府或都道府縣的窗口</a:t>
            </a:r>
            <a:endParaRPr sz="90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63" name="object 6"/>
          <p:cNvSpPr txBox="1"/>
          <p:nvPr/>
        </p:nvSpPr>
        <p:spPr>
          <a:xfrm>
            <a:off x="1085936" y="5554506"/>
            <a:ext cx="23609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000" ker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接種疫苗各種事宜相關諮詢</a:t>
            </a:r>
            <a:endParaRPr sz="10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64" name="object 7"/>
          <p:cNvSpPr txBox="1"/>
          <p:nvPr/>
        </p:nvSpPr>
        <p:spPr>
          <a:xfrm>
            <a:off x="4100419" y="5576792"/>
            <a:ext cx="7575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90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地方政府窗口</a:t>
            </a:r>
            <a:endParaRPr sz="90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65" name="object 8"/>
          <p:cNvSpPr txBox="1"/>
          <p:nvPr/>
        </p:nvSpPr>
        <p:spPr>
          <a:xfrm>
            <a:off x="761298" y="5985059"/>
            <a:ext cx="6003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1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◎關於預防接種受害救濟機制</a:t>
            </a:r>
            <a:endParaRPr sz="11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66" name="object 9"/>
          <p:cNvSpPr txBox="1"/>
          <p:nvPr/>
        </p:nvSpPr>
        <p:spPr>
          <a:xfrm>
            <a:off x="4179565" y="8842748"/>
            <a:ext cx="52641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zh-tw" sz="65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戴口罩</a:t>
            </a:r>
            <a:endParaRPr sz="65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67" name="object 10"/>
          <p:cNvSpPr txBox="1"/>
          <p:nvPr/>
        </p:nvSpPr>
        <p:spPr>
          <a:xfrm>
            <a:off x="4958048" y="8842748"/>
            <a:ext cx="60833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zh-tw" sz="65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用肥皂洗手</a:t>
            </a:r>
            <a:endParaRPr sz="65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68" name="object 11"/>
          <p:cNvSpPr txBox="1"/>
          <p:nvPr/>
        </p:nvSpPr>
        <p:spPr>
          <a:xfrm>
            <a:off x="5916567" y="8842748"/>
            <a:ext cx="457834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zh-tw" sz="650" b="1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消毒雙手</a:t>
            </a:r>
            <a:endParaRPr sz="65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69" name="object 12"/>
          <p:cNvSpPr txBox="1"/>
          <p:nvPr/>
        </p:nvSpPr>
        <p:spPr>
          <a:xfrm>
            <a:off x="2929227" y="8842748"/>
            <a:ext cx="62357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zh-tw" sz="65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密閉空間</a:t>
            </a:r>
            <a:endParaRPr sz="65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70" name="object 13"/>
          <p:cNvSpPr txBox="1"/>
          <p:nvPr/>
        </p:nvSpPr>
        <p:spPr>
          <a:xfrm>
            <a:off x="1191897" y="8842748"/>
            <a:ext cx="53530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zh-tw" sz="65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密集場所</a:t>
            </a:r>
            <a:endParaRPr sz="65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71" name="object 14"/>
          <p:cNvSpPr txBox="1"/>
          <p:nvPr/>
        </p:nvSpPr>
        <p:spPr>
          <a:xfrm>
            <a:off x="2109090" y="8842748"/>
            <a:ext cx="53530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zh-tw" sz="65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近距離接觸</a:t>
            </a:r>
            <a:endParaRPr sz="650" b="1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72" name="object 15"/>
          <p:cNvSpPr txBox="1"/>
          <p:nvPr/>
        </p:nvSpPr>
        <p:spPr>
          <a:xfrm>
            <a:off x="3412863" y="9370346"/>
            <a:ext cx="2961537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厚生勞動省 新型冠狀病毒 疫苗 兒童	</a:t>
            </a:r>
            <a:r>
              <a:rPr lang="zh-tw" sz="900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搜 尋</a:t>
            </a:r>
            <a:endParaRPr sz="900" kern="0" dirty="0">
              <a:solidFill>
                <a:schemeClr val="bg1"/>
              </a:solidFill>
              <a:latin typeface="+mj-ea"/>
              <a:ea typeface="+mj-ea"/>
              <a:cs typeface="HGPGothicE"/>
            </a:endParaRPr>
          </a:p>
        </p:txBody>
      </p:sp>
      <p:sp>
        <p:nvSpPr>
          <p:cNvPr id="1173" name="object 16"/>
          <p:cNvSpPr txBox="1"/>
          <p:nvPr/>
        </p:nvSpPr>
        <p:spPr>
          <a:xfrm>
            <a:off x="991536" y="9390941"/>
            <a:ext cx="2277117" cy="375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24300"/>
              </a:lnSpc>
              <a:spcBef>
                <a:spcPts val="100"/>
              </a:spcBef>
            </a:pPr>
            <a:r>
              <a:rPr lang="zh-tw" sz="95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關於</a:t>
            </a:r>
            <a:r>
              <a:rPr lang="zh-tw" sz="95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兒童接種新冠疫苗的有效性、安全性</a:t>
            </a:r>
            <a:r>
              <a:rPr lang="zh-tw" sz="95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等</a:t>
            </a:r>
            <a:r>
              <a:rPr lang="zh-TW" altLang="en-US" sz="95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詳細</a:t>
            </a:r>
            <a:r>
              <a:rPr lang="zh-tw" sz="95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資訊</a:t>
            </a:r>
            <a:r>
              <a:rPr lang="zh-tw" sz="95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，請前往厚生勞動省網站。</a:t>
            </a:r>
            <a:endParaRPr sz="95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74" name="object 3"/>
          <p:cNvSpPr txBox="1"/>
          <p:nvPr/>
        </p:nvSpPr>
        <p:spPr>
          <a:xfrm>
            <a:off x="761298" y="2356418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zh-tw" sz="1100" b="1" kern="0" dirty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◎接種疫苗當天，請</a:t>
            </a:r>
            <a:r>
              <a:rPr lang="zh-tw" sz="1100" b="1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儘</a:t>
            </a:r>
            <a:r>
              <a:rPr lang="zh-TW" altLang="en-US" sz="1100" b="1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可能</a:t>
            </a:r>
            <a:r>
              <a:rPr lang="zh-tw" sz="1100" b="1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攜帶</a:t>
            </a:r>
            <a:r>
              <a:rPr lang="zh-tw" sz="1100" b="1" kern="0" dirty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母子健康手帳。</a:t>
            </a:r>
            <a:endParaRPr sz="11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75" name="object 3"/>
          <p:cNvSpPr txBox="1"/>
          <p:nvPr/>
        </p:nvSpPr>
        <p:spPr>
          <a:xfrm>
            <a:off x="750622" y="1384300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tw" sz="1100" b="1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◎</a:t>
            </a:r>
            <a:r>
              <a:rPr lang="zh-TW" altLang="en-US" sz="1100" b="1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兒童接種疫苗時</a:t>
            </a:r>
            <a:r>
              <a:rPr lang="zh-tw" altLang="ja-JP" sz="1100" b="1" kern="0" dirty="0" smtClean="0">
                <a:solidFill>
                  <a:srgbClr val="3E3A39"/>
                </a:solidFill>
                <a:latin typeface="+mj-ea"/>
                <a:cs typeface="HGPGothicE"/>
              </a:rPr>
              <a:t>，</a:t>
            </a:r>
            <a:r>
              <a:rPr lang="zh-TW" altLang="en-US" sz="1100" b="1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 須有家長的同意及陪同</a:t>
            </a:r>
            <a:r>
              <a:rPr lang="zh-tw" altLang="ja-JP" sz="1100" b="1" kern="0" dirty="0">
                <a:solidFill>
                  <a:srgbClr val="3E3A39"/>
                </a:solidFill>
                <a:latin typeface="+mj-ea"/>
                <a:cs typeface="HGPGothicE"/>
              </a:rPr>
              <a:t>。</a:t>
            </a:r>
            <a:endParaRPr sz="11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76" name="object 3"/>
          <p:cNvSpPr txBox="1"/>
          <p:nvPr/>
        </p:nvSpPr>
        <p:spPr>
          <a:xfrm>
            <a:off x="916422" y="1612900"/>
            <a:ext cx="5967545" cy="49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345"/>
              </a:spcBef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接種疫苗之際，請同時掌握預防感染效果及不良反應風險的正確知識，再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根據</a:t>
            </a:r>
            <a:r>
              <a:rPr lang="zh-TW" altLang="en-US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家長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的</a:t>
            </a: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意願來判斷是否接種。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未經</a:t>
            </a:r>
            <a:r>
              <a:rPr lang="zh-TW" altLang="en-US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家長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同意</a:t>
            </a: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不會進行疫苗接種。</a:t>
            </a:r>
            <a:endParaRPr sz="900" kern="0" dirty="0">
              <a:latin typeface="+mj-ea"/>
              <a:ea typeface="+mj-ea"/>
              <a:cs typeface="YuGothic"/>
            </a:endParaRPr>
          </a:p>
          <a:p>
            <a:pPr marL="9525" rtl="0">
              <a:lnSpc>
                <a:spcPct val="100000"/>
              </a:lnSpc>
              <a:spcBef>
                <a:spcPts val="195"/>
              </a:spcBef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不可強迫周遭的人接種，或歧視未接種的人。</a:t>
            </a:r>
            <a:endParaRPr sz="9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77" name="object 3"/>
          <p:cNvSpPr txBox="1"/>
          <p:nvPr/>
        </p:nvSpPr>
        <p:spPr>
          <a:xfrm>
            <a:off x="761298" y="3327347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zh-tw" sz="1100" b="1" kern="0" dirty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◎對疫苗有任何疑慮或擔心，請</a:t>
            </a:r>
            <a:r>
              <a:rPr lang="zh-tw" sz="1100" b="1" kern="0" dirty="0" smtClean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諮詢經常</a:t>
            </a:r>
            <a:r>
              <a:rPr lang="zh-tw" sz="1100" b="1" kern="0" dirty="0">
                <a:solidFill>
                  <a:srgbClr val="3E3A39"/>
                </a:solidFill>
                <a:latin typeface="+mj-ea"/>
                <a:ea typeface="+mj-ea"/>
                <a:cs typeface="HGPGothicE"/>
              </a:rPr>
              <a:t>就診的醫師。</a:t>
            </a:r>
            <a:endParaRPr sz="11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78" name="object 3"/>
          <p:cNvSpPr txBox="1"/>
          <p:nvPr/>
        </p:nvSpPr>
        <p:spPr>
          <a:xfrm>
            <a:off x="919233" y="2574048"/>
            <a:ext cx="5964735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766445" rtl="0">
              <a:lnSpc>
                <a:spcPct val="118100"/>
              </a:lnSpc>
              <a:spcBef>
                <a:spcPts val="350"/>
              </a:spcBef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兒童接種疫苗的接種紀錄會透過母子健康手帳來管理，因此接種當天，請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儘</a:t>
            </a:r>
            <a:r>
              <a:rPr lang="zh-TW" altLang="en-US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可能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攜帶</a:t>
            </a: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母子健康手帳。</a:t>
            </a:r>
            <a:endParaRPr sz="900" kern="0" dirty="0">
              <a:latin typeface="+mj-ea"/>
              <a:ea typeface="+mj-ea"/>
              <a:cs typeface="YuGothic"/>
            </a:endParaRPr>
          </a:p>
          <a:p>
            <a:pPr marL="9525" marR="772795" rtl="0">
              <a:lnSpc>
                <a:spcPct val="118100"/>
              </a:lnSpc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此外，請記得攜帶裝有本說明書的信封內一併附上的所有文件、本人身分證明文件（個人編號卡、健保卡等）。</a:t>
            </a:r>
            <a:endParaRPr sz="9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79" name="object 3"/>
          <p:cNvSpPr txBox="1"/>
          <p:nvPr/>
        </p:nvSpPr>
        <p:spPr>
          <a:xfrm>
            <a:off x="916420" y="3571762"/>
            <a:ext cx="5967547" cy="32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24460" algn="just" rtl="0">
              <a:lnSpc>
                <a:spcPct val="118100"/>
              </a:lnSpc>
              <a:spcBef>
                <a:spcPts val="345"/>
              </a:spcBef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關於新冠疫苗與其他疫苗的接種間隔等問題，請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諮詢經常</a:t>
            </a: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就診的醫師。原則上，不能同時或前後2週內接種其他疫苗。此外，如果家中兒童患有基礎疾病，或對疫苗有任何疑慮或擔心，請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諮詢經常</a:t>
            </a: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就診的醫師。</a:t>
            </a:r>
            <a:endParaRPr sz="9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80" name="object 3"/>
          <p:cNvSpPr txBox="1"/>
          <p:nvPr/>
        </p:nvSpPr>
        <p:spPr>
          <a:xfrm>
            <a:off x="3025039" y="4316065"/>
            <a:ext cx="170458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ctr" rtl="0">
              <a:lnSpc>
                <a:spcPct val="100000"/>
              </a:lnSpc>
            </a:pPr>
            <a:r>
              <a:rPr lang="zh-tw" sz="14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諮詢窗口</a:t>
            </a:r>
            <a:endParaRPr sz="14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81" name="object 3"/>
          <p:cNvSpPr txBox="1"/>
          <p:nvPr/>
        </p:nvSpPr>
        <p:spPr>
          <a:xfrm>
            <a:off x="761298" y="4673324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zh-tw" sz="11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◎</a:t>
            </a:r>
            <a:r>
              <a:rPr lang="zh-tw" sz="11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新冠疫苗相關諮詢窗</a:t>
            </a:r>
            <a:r>
              <a:rPr lang="zh-tw" sz="11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口</a:t>
            </a:r>
            <a:endParaRPr sz="11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82" name="object 8"/>
          <p:cNvSpPr txBox="1"/>
          <p:nvPr/>
        </p:nvSpPr>
        <p:spPr>
          <a:xfrm>
            <a:off x="985796" y="7650982"/>
            <a:ext cx="5828794" cy="35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253365" rtl="0">
              <a:lnSpc>
                <a:spcPct val="111800"/>
              </a:lnSpc>
            </a:pP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有人已經接種疫苗，也有人還沒接種疫苗。接種疫苗後，也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要</a:t>
            </a:r>
            <a:r>
              <a:rPr lang="zh-TW" altLang="en-US" sz="100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持續</a:t>
            </a:r>
            <a:r>
              <a:rPr lang="zh-tw" sz="100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採取</a:t>
            </a:r>
            <a:r>
              <a:rPr lang="zh-tw" sz="10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勤洗手、消毒、戴口罩等防疫措施。</a:t>
            </a:r>
            <a:endParaRPr sz="10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83" name="object 8"/>
          <p:cNvSpPr txBox="1"/>
          <p:nvPr/>
        </p:nvSpPr>
        <p:spPr>
          <a:xfrm>
            <a:off x="916420" y="6238785"/>
            <a:ext cx="6003925" cy="666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459"/>
              </a:spcBef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接種疫苗可能引發一些健康損害（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例如</a:t>
            </a:r>
            <a:r>
              <a:rPr lang="zh-TW" altLang="en-US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罹患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疾病或</a:t>
            </a:r>
            <a:r>
              <a:rPr lang="zh-TW" altLang="en-US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造成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身體</a:t>
            </a: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障礙） 。儘管屬於罕見個案，但由於無法完全避免，所以設有救濟機制。</a:t>
            </a:r>
            <a:endParaRPr sz="900" kern="0" dirty="0">
              <a:latin typeface="+mj-ea"/>
              <a:ea typeface="+mj-ea"/>
              <a:cs typeface="YuGothic"/>
            </a:endParaRPr>
          </a:p>
          <a:p>
            <a:pPr marL="9525" marR="5715" rtl="0">
              <a:lnSpc>
                <a:spcPct val="118100"/>
              </a:lnSpc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如果因接種新冠疫苗而引起健康損害，也可根據「預防接種法」的規定獲得救濟（領取醫療費、傷殘年金等）</a:t>
            </a:r>
            <a:endParaRPr lang="en-US" altLang="zh-TW" sz="900" kern="0" dirty="0">
              <a:solidFill>
                <a:srgbClr val="221815"/>
              </a:solidFill>
              <a:latin typeface="+mj-ea"/>
              <a:ea typeface="+mj-ea"/>
              <a:cs typeface="YuGothic"/>
            </a:endParaRPr>
          </a:p>
          <a:p>
            <a:pPr marL="9525" marR="5715" rtl="0">
              <a:lnSpc>
                <a:spcPct val="118100"/>
              </a:lnSpc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（※）。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關於申請</a:t>
            </a:r>
            <a:r>
              <a:rPr lang="zh-TW" altLang="en-US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所需的手續</a:t>
            </a:r>
            <a:r>
              <a:rPr lang="zh-tw" sz="9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，</a:t>
            </a: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請洽住民票所在地的地方政府。</a:t>
            </a:r>
            <a:endParaRPr sz="900" kern="0" dirty="0">
              <a:latin typeface="+mj-ea"/>
              <a:ea typeface="+mj-ea"/>
              <a:cs typeface="YuGothic"/>
            </a:endParaRPr>
          </a:p>
        </p:txBody>
      </p:sp>
      <p:sp>
        <p:nvSpPr>
          <p:cNvPr id="1184" name="object 8"/>
          <p:cNvSpPr txBox="1"/>
          <p:nvPr/>
        </p:nvSpPr>
        <p:spPr>
          <a:xfrm>
            <a:off x="855752" y="6966623"/>
            <a:ext cx="5848804" cy="303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60350" algn="just" rtl="0">
              <a:lnSpc>
                <a:spcPct val="118100"/>
              </a:lnSpc>
              <a:spcBef>
                <a:spcPts val="405"/>
              </a:spcBef>
            </a:pP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（※）如果厚生勞動大臣認定該健康損害乃由於接種疫苗所致，將由地方政府發放救濟金。認定流程會由預防接種、感染症、醫療</a:t>
            </a:r>
            <a:r>
              <a:rPr lang="zh-tw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、</a:t>
            </a:r>
            <a:r>
              <a:rPr lang="en-US" altLang="zh-TW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    </a:t>
            </a:r>
            <a:r>
              <a:rPr lang="zh-tw" sz="800" kern="0" dirty="0" smtClea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法律</a:t>
            </a:r>
            <a:r>
              <a:rPr lang="zh-tw" sz="800" kern="0" dirty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方面的專家組成的國家疾病、障礙認定審查會進行審查，判斷是否存在因果關係。</a:t>
            </a:r>
            <a:endParaRPr sz="1000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185" name="object 15"/>
          <p:cNvSpPr txBox="1"/>
          <p:nvPr/>
        </p:nvSpPr>
        <p:spPr>
          <a:xfrm>
            <a:off x="3412864" y="9626898"/>
            <a:ext cx="2501900" cy="141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 rtl="0">
              <a:lnSpc>
                <a:spcPct val="112700"/>
              </a:lnSpc>
              <a:spcBef>
                <a:spcPts val="605"/>
              </a:spcBef>
            </a:pPr>
            <a:r>
              <a:rPr lang="zh-tw" sz="800" b="1" kern="0">
                <a:solidFill>
                  <a:srgbClr val="221815"/>
                </a:solidFill>
                <a:latin typeface="+mj-ea"/>
                <a:ea typeface="+mj-ea"/>
                <a:cs typeface="YuGothic"/>
              </a:rPr>
              <a:t>如果無法瀏覽該網站，請諮詢所在地的地方政府。</a:t>
            </a:r>
            <a:endParaRPr lang="ja-JP" altLang="en-US" sz="800" kern="0" dirty="0">
              <a:latin typeface="+mj-ea"/>
              <a:ea typeface="+mj-ea"/>
              <a:cs typeface="YuGothic"/>
            </a:endParaRPr>
          </a:p>
        </p:txBody>
      </p:sp>
      <p:pic>
        <p:nvPicPr>
          <p:cNvPr id="1186" name="図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465" y="9253206"/>
            <a:ext cx="711200" cy="711200"/>
          </a:xfrm>
          <a:prstGeom prst="rect">
            <a:avLst/>
          </a:prstGeom>
        </p:spPr>
      </p:pic>
      <p:pic>
        <p:nvPicPr>
          <p:cNvPr id="1187" name="図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261" y="2574048"/>
            <a:ext cx="482600" cy="622300"/>
          </a:xfrm>
          <a:prstGeom prst="rect">
            <a:avLst/>
          </a:prstGeom>
        </p:spPr>
      </p:pic>
      <p:pic>
        <p:nvPicPr>
          <p:cNvPr id="1188" name="図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38" y="8028903"/>
            <a:ext cx="2527300" cy="762000"/>
          </a:xfrm>
          <a:prstGeom prst="rect">
            <a:avLst/>
          </a:prstGeom>
        </p:spPr>
      </p:pic>
      <p:pic>
        <p:nvPicPr>
          <p:cNvPr id="1189" name="図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561" y="8062798"/>
            <a:ext cx="2413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" y="5080"/>
            <a:ext cx="7556500" cy="10680700"/>
          </a:xfrm>
          <a:prstGeom prst="rect">
            <a:avLst/>
          </a:prstGeom>
        </p:spPr>
      </p:pic>
      <p:sp>
        <p:nvSpPr>
          <p:cNvPr id="1067" name="object 2"/>
          <p:cNvSpPr txBox="1"/>
          <p:nvPr/>
        </p:nvSpPr>
        <p:spPr>
          <a:xfrm>
            <a:off x="2449604" y="444157"/>
            <a:ext cx="26572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 rtl="0">
              <a:lnSpc>
                <a:spcPct val="100000"/>
              </a:lnSpc>
              <a:spcBef>
                <a:spcPts val="100"/>
              </a:spcBef>
            </a:pPr>
            <a:r>
              <a:rPr lang="zh-tw" sz="1600" b="1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給　5歲～11歲的兒童</a:t>
            </a:r>
          </a:p>
        </p:txBody>
      </p:sp>
      <p:sp>
        <p:nvSpPr>
          <p:cNvPr id="1068" name="object 4"/>
          <p:cNvSpPr txBox="1"/>
          <p:nvPr/>
        </p:nvSpPr>
        <p:spPr>
          <a:xfrm>
            <a:off x="725187" y="1616430"/>
            <a:ext cx="312850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rtl="0">
              <a:lnSpc>
                <a:spcPct val="100000"/>
              </a:lnSpc>
              <a:spcBef>
                <a:spcPts val="100"/>
              </a:spcBef>
            </a:pPr>
            <a:r>
              <a:rPr lang="zh-tw" sz="1300" b="1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為什麼要打新冠疫苗？</a:t>
            </a:r>
          </a:p>
        </p:txBody>
      </p:sp>
      <p:sp>
        <p:nvSpPr>
          <p:cNvPr id="1069" name="object 5"/>
          <p:cNvSpPr txBox="1"/>
          <p:nvPr/>
        </p:nvSpPr>
        <p:spPr>
          <a:xfrm>
            <a:off x="1713525" y="4286242"/>
            <a:ext cx="2440940" cy="374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9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疫苗會打在肩膀附近。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15875" rtl="0">
              <a:lnSpc>
                <a:spcPct val="100000"/>
              </a:lnSpc>
              <a:spcBef>
                <a:spcPts val="355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打疫苗時，要穿容易露出肩膀的衣服喔。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70" name="object 6"/>
          <p:cNvSpPr txBox="1"/>
          <p:nvPr/>
        </p:nvSpPr>
        <p:spPr>
          <a:xfrm>
            <a:off x="1700566" y="4893827"/>
            <a:ext cx="1824000" cy="1539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 rtl="0">
              <a:lnSpc>
                <a:spcPct val="129900"/>
              </a:lnSpc>
              <a:spcBef>
                <a:spcPts val="100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◎打完疫苗後，要坐著觀察15分鐘以上，看看身體會不會不舒服喔。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77470" rtl="0">
              <a:lnSpc>
                <a:spcPct val="100000"/>
              </a:lnSpc>
              <a:spcBef>
                <a:spcPts val="370"/>
              </a:spcBef>
            </a:pPr>
            <a:r>
              <a:rPr lang="zh-tw" sz="90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（也有可能要觀察30分鐘）</a:t>
            </a:r>
            <a:endParaRPr sz="900" kern="0" dirty="0">
              <a:latin typeface="+mj-ea"/>
              <a:ea typeface="+mj-ea"/>
              <a:cs typeface="A-OTF UD Shin Maru Go Pr6N"/>
            </a:endParaRPr>
          </a:p>
          <a:p>
            <a:pPr marL="127635" marR="48260" indent="-115570" algn="just" rtl="0">
              <a:lnSpc>
                <a:spcPct val="129900"/>
              </a:lnSpc>
              <a:spcBef>
                <a:spcPts val="695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◎打完當天可以洗澡、照平常生活，但是不可以做劇烈運動喔。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71" name="object 7"/>
          <p:cNvSpPr txBox="1"/>
          <p:nvPr/>
        </p:nvSpPr>
        <p:spPr>
          <a:xfrm>
            <a:off x="4310288" y="4893777"/>
            <a:ext cx="2354580" cy="396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 algn="just" rtl="0">
              <a:lnSpc>
                <a:spcPct val="129900"/>
              </a:lnSpc>
              <a:spcBef>
                <a:spcPts val="100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◎打疫苗後，可能會出現下面這些症狀，不過2～3天後就會自然恢復了。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72" name="object 8"/>
          <p:cNvSpPr txBox="1"/>
          <p:nvPr/>
        </p:nvSpPr>
        <p:spPr>
          <a:xfrm>
            <a:off x="1713392" y="3676824"/>
            <a:ext cx="3895090" cy="374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459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如果發燒37.5℃以上，或是身體不舒服，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12700" rtl="0">
              <a:lnSpc>
                <a:spcPct val="100000"/>
              </a:lnSpc>
              <a:spcBef>
                <a:spcPts val="355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就不能打疫苗了，所以一定要告訴家人喔。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73" name="object 9"/>
          <p:cNvSpPr txBox="1"/>
          <p:nvPr/>
        </p:nvSpPr>
        <p:spPr>
          <a:xfrm>
            <a:off x="768541" y="3743951"/>
            <a:ext cx="636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200" kern="0">
                <a:solidFill>
                  <a:srgbClr val="DE6B37"/>
                </a:solidFill>
                <a:latin typeface="+mj-ea"/>
                <a:ea typeface="+mj-ea"/>
                <a:cs typeface="HGPGothicE"/>
              </a:rPr>
              <a:t>打疫苗前</a:t>
            </a:r>
            <a:endParaRPr sz="1200" kern="0">
              <a:latin typeface="+mj-ea"/>
              <a:ea typeface="+mj-ea"/>
              <a:cs typeface="HGPGothicE"/>
            </a:endParaRPr>
          </a:p>
        </p:txBody>
      </p:sp>
      <p:sp>
        <p:nvSpPr>
          <p:cNvPr id="1074" name="object 10"/>
          <p:cNvSpPr txBox="1"/>
          <p:nvPr/>
        </p:nvSpPr>
        <p:spPr>
          <a:xfrm>
            <a:off x="768574" y="4380834"/>
            <a:ext cx="636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200" kern="0">
                <a:solidFill>
                  <a:srgbClr val="DE6B37"/>
                </a:solidFill>
                <a:latin typeface="+mj-ea"/>
                <a:ea typeface="+mj-ea"/>
                <a:cs typeface="HGPGothicE"/>
              </a:rPr>
              <a:t>打疫苗時</a:t>
            </a:r>
            <a:endParaRPr sz="1200" kern="0">
              <a:latin typeface="+mj-ea"/>
              <a:ea typeface="+mj-ea"/>
              <a:cs typeface="HGPGothicE"/>
            </a:endParaRPr>
          </a:p>
        </p:txBody>
      </p:sp>
      <p:sp>
        <p:nvSpPr>
          <p:cNvPr id="1075" name="object 11"/>
          <p:cNvSpPr txBox="1"/>
          <p:nvPr/>
        </p:nvSpPr>
        <p:spPr>
          <a:xfrm>
            <a:off x="768602" y="5434837"/>
            <a:ext cx="6464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200" kern="0">
                <a:solidFill>
                  <a:srgbClr val="DE6B37"/>
                </a:solidFill>
                <a:latin typeface="+mj-ea"/>
                <a:ea typeface="+mj-ea"/>
                <a:cs typeface="HGPGothicE"/>
              </a:rPr>
              <a:t>打完疫苗後</a:t>
            </a:r>
            <a:endParaRPr sz="1200" kern="0">
              <a:latin typeface="+mj-ea"/>
              <a:ea typeface="+mj-ea"/>
              <a:cs typeface="HGPGothicE"/>
            </a:endParaRPr>
          </a:p>
        </p:txBody>
      </p:sp>
      <p:sp>
        <p:nvSpPr>
          <p:cNvPr id="1076" name="object 12"/>
          <p:cNvSpPr txBox="1"/>
          <p:nvPr/>
        </p:nvSpPr>
        <p:spPr>
          <a:xfrm>
            <a:off x="803540" y="6774541"/>
            <a:ext cx="610030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95"/>
              </a:spcBef>
            </a:pPr>
            <a:r>
              <a:rPr lang="zh-tw" sz="15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如果出現這樣的症狀，要告訴家人或身邊的大人喔。</a:t>
            </a:r>
            <a:endParaRPr sz="15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077" name="object 13"/>
          <p:cNvSpPr txBox="1"/>
          <p:nvPr/>
        </p:nvSpPr>
        <p:spPr>
          <a:xfrm>
            <a:off x="670308" y="7235813"/>
            <a:ext cx="13553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785"/>
              </a:spcBef>
            </a:pPr>
            <a:r>
              <a:rPr lang="zh-tw" sz="1200" b="1" kern="0">
                <a:solidFill>
                  <a:srgbClr val="DE6B37"/>
                </a:solidFill>
                <a:latin typeface="+mj-ea"/>
                <a:ea typeface="+mj-ea"/>
                <a:cs typeface="HGPGothicE"/>
              </a:rPr>
              <a:t>●剛打完疫苗後</a:t>
            </a:r>
            <a:endParaRPr sz="12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078" name="object 14"/>
          <p:cNvSpPr txBox="1"/>
          <p:nvPr/>
        </p:nvSpPr>
        <p:spPr>
          <a:xfrm>
            <a:off x="2775049" y="7510967"/>
            <a:ext cx="321627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635635" algn="l"/>
                <a:tab pos="1555115" algn="l"/>
                <a:tab pos="2483485" algn="l"/>
              </a:tabLst>
            </a:pPr>
            <a:r>
              <a:rPr lang="zh-tw" sz="1000" ker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◯發燒	◯頭痛	◯胸口痛</a:t>
            </a:r>
            <a:r>
              <a:rPr lang="en-US" altLang="zh-TW" sz="1000" ker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     </a:t>
            </a:r>
            <a:r>
              <a:rPr lang="zh-tw" sz="1000" ker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◯呼吸不舒服</a:t>
            </a:r>
            <a:endParaRPr sz="1000" kern="0" dirty="0">
              <a:latin typeface="+mj-ea"/>
              <a:ea typeface="+mj-ea"/>
              <a:cs typeface="A-OTF UD Shin Maru Go Pr6N"/>
            </a:endParaRPr>
          </a:p>
          <a:p>
            <a:pPr marL="12700" rtl="0">
              <a:lnSpc>
                <a:spcPct val="100000"/>
              </a:lnSpc>
              <a:spcBef>
                <a:spcPts val="500"/>
              </a:spcBef>
              <a:tabLst>
                <a:tab pos="635635" algn="l"/>
                <a:tab pos="1555115" algn="l"/>
              </a:tabLst>
            </a:pPr>
            <a:r>
              <a:rPr lang="zh-tw" sz="1000" ker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◯覺得累	◯覺得冷	◯心臟撲通撲通跳</a:t>
            </a:r>
            <a:endParaRPr sz="100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79" name="object 15"/>
          <p:cNvSpPr txBox="1"/>
          <p:nvPr/>
        </p:nvSpPr>
        <p:spPr>
          <a:xfrm>
            <a:off x="2769752" y="7230487"/>
            <a:ext cx="22276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1200" b="1" kern="0">
                <a:solidFill>
                  <a:srgbClr val="DE6B37"/>
                </a:solidFill>
                <a:latin typeface="+mj-ea"/>
                <a:ea typeface="+mj-ea"/>
                <a:cs typeface="HGPGothicE"/>
              </a:rPr>
              <a:t>●打完疫苗當天或約4天以內</a:t>
            </a:r>
            <a:endParaRPr sz="1200" b="1" kern="0" dirty="0">
              <a:latin typeface="+mj-ea"/>
              <a:ea typeface="+mj-ea"/>
              <a:cs typeface="HGPGothicE"/>
            </a:endParaRPr>
          </a:p>
        </p:txBody>
      </p:sp>
      <p:grpSp>
        <p:nvGrpSpPr>
          <p:cNvPr id="1080" name="object 16"/>
          <p:cNvGrpSpPr/>
          <p:nvPr/>
        </p:nvGrpSpPr>
        <p:grpSpPr>
          <a:xfrm>
            <a:off x="1020984" y="8166458"/>
            <a:ext cx="5560060" cy="378460"/>
            <a:chOff x="1020984" y="8166458"/>
            <a:chExt cx="5560060" cy="378460"/>
          </a:xfrm>
        </p:grpSpPr>
        <p:sp>
          <p:nvSpPr>
            <p:cNvPr id="1081" name="object 17"/>
            <p:cNvSpPr/>
            <p:nvPr/>
          </p:nvSpPr>
          <p:spPr>
            <a:xfrm>
              <a:off x="1020984" y="8166458"/>
              <a:ext cx="5559545" cy="37794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  <p:sp>
          <p:nvSpPr>
            <p:cNvPr id="1082" name="object 18"/>
            <p:cNvSpPr/>
            <p:nvPr/>
          </p:nvSpPr>
          <p:spPr>
            <a:xfrm>
              <a:off x="1059143" y="8205361"/>
              <a:ext cx="5446344" cy="26274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+mj-ea"/>
                <a:ea typeface="+mj-ea"/>
              </a:endParaRPr>
            </a:p>
          </p:txBody>
        </p:sp>
      </p:grpSp>
      <p:sp>
        <p:nvSpPr>
          <p:cNvPr id="1083" name="object 19"/>
          <p:cNvSpPr txBox="1"/>
          <p:nvPr/>
        </p:nvSpPr>
        <p:spPr>
          <a:xfrm>
            <a:off x="2449604" y="8851900"/>
            <a:ext cx="286014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  <a:spcBef>
                <a:spcPts val="115"/>
              </a:spcBef>
            </a:pPr>
            <a:r>
              <a:rPr lang="zh-tw" sz="1450" b="1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這裡很重要，希望大家遵守。</a:t>
            </a:r>
          </a:p>
        </p:txBody>
      </p:sp>
      <p:sp>
        <p:nvSpPr>
          <p:cNvPr id="1084" name="object 2"/>
          <p:cNvSpPr txBox="1"/>
          <p:nvPr/>
        </p:nvSpPr>
        <p:spPr>
          <a:xfrm>
            <a:off x="6231936" y="261997"/>
            <a:ext cx="982344" cy="196662"/>
          </a:xfrm>
          <a:prstGeom prst="rect">
            <a:avLst/>
          </a:prstGeom>
          <a:ln w="4445">
            <a:solidFill>
              <a:schemeClr val="bg1"/>
            </a:solidFill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zh-tw" sz="900" kern="0">
                <a:solidFill>
                  <a:schemeClr val="bg1"/>
                </a:solidFill>
                <a:latin typeface="+mj-ea"/>
                <a:ea typeface="+mj-ea"/>
                <a:cs typeface="ＭＳ ゴシック"/>
              </a:rPr>
              <a:t>2022年2月10日</a:t>
            </a:r>
          </a:p>
        </p:txBody>
      </p:sp>
      <p:sp>
        <p:nvSpPr>
          <p:cNvPr id="1085" name="object 2"/>
          <p:cNvSpPr txBox="1"/>
          <p:nvPr/>
        </p:nvSpPr>
        <p:spPr>
          <a:xfrm>
            <a:off x="1488780" y="979080"/>
            <a:ext cx="457894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zh-tw" sz="1700" b="1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新冠疫苗接種說明書</a:t>
            </a:r>
            <a:endParaRPr sz="1700" b="1" kern="0" dirty="0">
              <a:latin typeface="+mj-ea"/>
              <a:ea typeface="+mj-ea"/>
              <a:cs typeface="HGPGothicE"/>
            </a:endParaRPr>
          </a:p>
        </p:txBody>
      </p:sp>
      <p:sp>
        <p:nvSpPr>
          <p:cNvPr id="1086" name="object 4"/>
          <p:cNvSpPr txBox="1"/>
          <p:nvPr/>
        </p:nvSpPr>
        <p:spPr>
          <a:xfrm>
            <a:off x="649743" y="1976044"/>
            <a:ext cx="5512435" cy="1064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spcBef>
                <a:spcPts val="1240"/>
              </a:spcBef>
            </a:pPr>
            <a:r>
              <a:rPr lang="zh-tw" sz="1050" kern="0" dirty="0" smtClea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如果跑</a:t>
            </a: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進</a:t>
            </a:r>
            <a:r>
              <a:rPr lang="zh-tw" sz="1050" kern="0" dirty="0" smtClea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我們身體裡</a:t>
            </a:r>
            <a:r>
              <a:rPr lang="zh-TW" altLang="en-US" sz="1050" kern="0" dirty="0" smtClea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的</a:t>
            </a:r>
            <a:r>
              <a:rPr lang="zh-tw" altLang="ja-JP" sz="1050" kern="0" dirty="0" smtClean="0">
                <a:solidFill>
                  <a:srgbClr val="221815"/>
                </a:solidFill>
                <a:latin typeface="+mj-ea"/>
                <a:cs typeface="A-OTF UD Shin Maru Go Pr6N"/>
              </a:rPr>
              <a:t>新</a:t>
            </a:r>
            <a:r>
              <a:rPr lang="zh-tw" altLang="ja-JP" sz="1050" kern="0" dirty="0">
                <a:solidFill>
                  <a:srgbClr val="221815"/>
                </a:solidFill>
                <a:latin typeface="+mj-ea"/>
                <a:cs typeface="A-OTF UD Shin Maru Go Pr6N"/>
              </a:rPr>
              <a:t>冠</a:t>
            </a:r>
            <a:r>
              <a:rPr lang="zh-tw" altLang="ja-JP" sz="1050" kern="0" dirty="0" smtClean="0">
                <a:solidFill>
                  <a:srgbClr val="221815"/>
                </a:solidFill>
                <a:latin typeface="+mj-ea"/>
                <a:cs typeface="A-OTF UD Shin Maru Go Pr6N"/>
              </a:rPr>
              <a:t>病毒</a:t>
            </a:r>
            <a:r>
              <a:rPr lang="zh-tw" sz="1050" kern="0" dirty="0" smtClea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變多</a:t>
            </a: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，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15875" marR="1478280" indent="-1270" rtl="0">
              <a:lnSpc>
                <a:spcPct val="141800"/>
              </a:lnSpc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我們就會發燒、</a:t>
            </a:r>
            <a:r>
              <a:rPr lang="zh-tw" sz="1050" kern="0" dirty="0" smtClea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覺得</a:t>
            </a:r>
            <a:r>
              <a:rPr lang="zh-TW" altLang="en-US" sz="1050" kern="0" dirty="0" smtClea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很</a:t>
            </a:r>
            <a:r>
              <a:rPr lang="zh-tw" sz="1050" kern="0" dirty="0" smtClea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累</a:t>
            </a: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、咳嗽、呼吸不舒服、頭痛、吃東西的味道變了等，身體會變得很不舒服。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14604" marR="1299845" indent="-2540" rtl="0">
              <a:lnSpc>
                <a:spcPct val="141800"/>
              </a:lnSpc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打疫苗可以讓我們的身體做好準備跟新冠病毒戰鬥，就算病毒跑進身體裡，身體也比較不會覺得不舒服。</a:t>
            </a:r>
            <a:endParaRPr sz="105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87" name="object 4"/>
          <p:cNvSpPr txBox="1"/>
          <p:nvPr/>
        </p:nvSpPr>
        <p:spPr>
          <a:xfrm>
            <a:off x="728096" y="3265305"/>
            <a:ext cx="610030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zh-tw" sz="1300" b="1" kern="0" dirty="0">
                <a:solidFill>
                  <a:schemeClr val="bg1"/>
                </a:solidFill>
                <a:latin typeface="+mj-ea"/>
                <a:ea typeface="+mj-ea"/>
                <a:cs typeface="HGPGothicE"/>
              </a:rPr>
              <a:t>打新冠疫苗的時候，要注意什麼？</a:t>
            </a:r>
          </a:p>
        </p:txBody>
      </p:sp>
      <p:sp>
        <p:nvSpPr>
          <p:cNvPr id="1088" name="object 7"/>
          <p:cNvSpPr txBox="1"/>
          <p:nvPr/>
        </p:nvSpPr>
        <p:spPr>
          <a:xfrm>
            <a:off x="4377766" y="5559822"/>
            <a:ext cx="2354580" cy="838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rtl="0">
              <a:lnSpc>
                <a:spcPct val="100000"/>
              </a:lnSpc>
              <a:spcBef>
                <a:spcPts val="830"/>
              </a:spcBef>
              <a:tabLst>
                <a:tab pos="609600" algn="l"/>
              </a:tabLst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◯發燒	◯噁心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◯覺得累 ◯拉肚子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◯頭痛</a:t>
            </a:r>
            <a:endParaRPr sz="1050" kern="0" dirty="0">
              <a:latin typeface="+mj-ea"/>
              <a:ea typeface="+mj-ea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zh-tw" sz="1050" kern="0" dirty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◯覺得冷</a:t>
            </a:r>
            <a:endParaRPr sz="105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89" name="object 13"/>
          <p:cNvSpPr txBox="1"/>
          <p:nvPr/>
        </p:nvSpPr>
        <p:spPr>
          <a:xfrm>
            <a:off x="670309" y="7510377"/>
            <a:ext cx="108458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rtl="0">
              <a:lnSpc>
                <a:spcPct val="100000"/>
              </a:lnSpc>
              <a:spcBef>
                <a:spcPts val="570"/>
              </a:spcBef>
            </a:pPr>
            <a:r>
              <a:rPr lang="zh-tw" sz="1000" ker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◯身體發癢</a:t>
            </a:r>
            <a:endParaRPr lang="ja-JP" altLang="en-US" sz="1000" kern="0">
              <a:latin typeface="+mj-ea"/>
              <a:ea typeface="+mj-ea"/>
              <a:cs typeface="A-OTF UD Shin Maru Go Pr6N"/>
            </a:endParaRPr>
          </a:p>
          <a:p>
            <a:pPr marL="22225" rtl="0">
              <a:lnSpc>
                <a:spcPct val="100000"/>
              </a:lnSpc>
              <a:spcBef>
                <a:spcPts val="355"/>
              </a:spcBef>
            </a:pPr>
            <a:r>
              <a:rPr lang="zh-tw" sz="1000" kern="0">
                <a:solidFill>
                  <a:srgbClr val="221815"/>
                </a:solidFill>
                <a:latin typeface="+mj-ea"/>
                <a:ea typeface="+mj-ea"/>
                <a:cs typeface="A-OTF UD Shin Maru Go Pr6N"/>
              </a:rPr>
              <a:t>◯咳嗽</a:t>
            </a:r>
            <a:endParaRPr sz="1000" kern="0" dirty="0">
              <a:latin typeface="+mj-ea"/>
              <a:ea typeface="+mj-ea"/>
              <a:cs typeface="A-OTF UD Shin Maru Go Pr6N"/>
            </a:endParaRPr>
          </a:p>
        </p:txBody>
      </p:sp>
      <p:sp>
        <p:nvSpPr>
          <p:cNvPr id="1090" name="object 19"/>
          <p:cNvSpPr txBox="1"/>
          <p:nvPr/>
        </p:nvSpPr>
        <p:spPr>
          <a:xfrm>
            <a:off x="578485" y="9296675"/>
            <a:ext cx="4342766" cy="71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algn="just" rtl="0">
              <a:lnSpc>
                <a:spcPct val="139600"/>
              </a:lnSpc>
              <a:spcBef>
                <a:spcPts val="655"/>
              </a:spcBef>
            </a:pPr>
            <a:r>
              <a:rPr lang="zh-TW" altLang="en-US" sz="11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社會</a:t>
            </a:r>
            <a:r>
              <a:rPr lang="zh-tw" sz="1100" kern="0" dirty="0" smtClean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上</a:t>
            </a:r>
            <a:r>
              <a:rPr lang="zh-tw" sz="1100" kern="0" dirty="0">
                <a:solidFill>
                  <a:srgbClr val="221815"/>
                </a:solidFill>
                <a:latin typeface="+mj-ea"/>
                <a:ea typeface="+mj-ea"/>
                <a:cs typeface="HGPGothicE"/>
              </a:rPr>
              <a:t>有各式各樣的人，有的人很早就打疫苗了，也有人因為一些原因不能打疫苗。我們絕對不可以因為打了疫苗或沒打疫苗，去説身邊的人壞話，或是欺負他們。</a:t>
            </a:r>
            <a:endParaRPr lang="ja-JP" altLang="en-US" sz="1100" kern="0" dirty="0">
              <a:latin typeface="+mj-ea"/>
              <a:ea typeface="+mj-ea"/>
              <a:cs typeface="HGPGothicE"/>
            </a:endParaRPr>
          </a:p>
        </p:txBody>
      </p:sp>
      <p:pic>
        <p:nvPicPr>
          <p:cNvPr id="1091" name="図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43" y="771479"/>
            <a:ext cx="850900" cy="609600"/>
          </a:xfrm>
          <a:prstGeom prst="rect">
            <a:avLst/>
          </a:prstGeom>
        </p:spPr>
      </p:pic>
      <p:pic>
        <p:nvPicPr>
          <p:cNvPr id="1092" name="図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720" y="795538"/>
            <a:ext cx="495300" cy="596900"/>
          </a:xfrm>
          <a:prstGeom prst="rect">
            <a:avLst/>
          </a:prstGeom>
        </p:spPr>
      </p:pic>
      <p:pic>
        <p:nvPicPr>
          <p:cNvPr id="1093" name="図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730" y="1450779"/>
            <a:ext cx="1905000" cy="1625600"/>
          </a:xfrm>
          <a:prstGeom prst="rect">
            <a:avLst/>
          </a:prstGeom>
        </p:spPr>
      </p:pic>
      <p:pic>
        <p:nvPicPr>
          <p:cNvPr id="1094" name="図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482" y="3626637"/>
            <a:ext cx="1155700" cy="838200"/>
          </a:xfrm>
          <a:prstGeom prst="rect">
            <a:avLst/>
          </a:prstGeom>
        </p:spPr>
      </p:pic>
      <p:pic>
        <p:nvPicPr>
          <p:cNvPr id="1095" name="図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1801" y="4128287"/>
            <a:ext cx="647700" cy="673100"/>
          </a:xfrm>
          <a:prstGeom prst="rect">
            <a:avLst/>
          </a:prstGeom>
        </p:spPr>
      </p:pic>
      <p:pic>
        <p:nvPicPr>
          <p:cNvPr id="1096" name="図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1816" y="4883735"/>
            <a:ext cx="406400" cy="698500"/>
          </a:xfrm>
          <a:prstGeom prst="rect">
            <a:avLst/>
          </a:prstGeom>
        </p:spPr>
      </p:pic>
      <p:pic>
        <p:nvPicPr>
          <p:cNvPr id="1097" name="図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0433" y="5687623"/>
            <a:ext cx="635000" cy="673100"/>
          </a:xfrm>
          <a:prstGeom prst="rect">
            <a:avLst/>
          </a:prstGeom>
        </p:spPr>
      </p:pic>
      <p:pic>
        <p:nvPicPr>
          <p:cNvPr id="1098" name="図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3136" y="5538976"/>
            <a:ext cx="1117600" cy="901700"/>
          </a:xfrm>
          <a:prstGeom prst="rect">
            <a:avLst/>
          </a:prstGeom>
        </p:spPr>
      </p:pic>
      <p:pic>
        <p:nvPicPr>
          <p:cNvPr id="1099" name="図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4604" y="7180177"/>
            <a:ext cx="635000" cy="660400"/>
          </a:xfrm>
          <a:prstGeom prst="rect">
            <a:avLst/>
          </a:prstGeom>
        </p:spPr>
      </p:pic>
      <p:pic>
        <p:nvPicPr>
          <p:cNvPr id="1100" name="図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7140" y="7235164"/>
            <a:ext cx="914400" cy="647700"/>
          </a:xfrm>
          <a:prstGeom prst="rect">
            <a:avLst/>
          </a:prstGeom>
        </p:spPr>
      </p:pic>
      <p:pic>
        <p:nvPicPr>
          <p:cNvPr id="1101" name="図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3556" y="8676940"/>
            <a:ext cx="406400" cy="495300"/>
          </a:xfrm>
          <a:prstGeom prst="rect">
            <a:avLst/>
          </a:prstGeom>
        </p:spPr>
      </p:pic>
      <p:pic>
        <p:nvPicPr>
          <p:cNvPr id="1102" name="図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5982" y="9059479"/>
            <a:ext cx="2082800" cy="1066800"/>
          </a:xfrm>
          <a:prstGeom prst="rect">
            <a:avLst/>
          </a:prstGeom>
        </p:spPr>
      </p:pic>
      <p:sp>
        <p:nvSpPr>
          <p:cNvPr id="1103" name="object 36"/>
          <p:cNvSpPr txBox="1"/>
          <p:nvPr/>
        </p:nvSpPr>
        <p:spPr>
          <a:xfrm>
            <a:off x="4506347" y="3812898"/>
            <a:ext cx="130175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400" kern="0">
                <a:solidFill>
                  <a:srgbClr val="221815"/>
                </a:solidFill>
                <a:latin typeface="+mj-ea"/>
                <a:ea typeface="+mj-ea"/>
                <a:cs typeface="ＭＳ ゴシック"/>
              </a:rPr>
              <a:t> </a:t>
            </a:r>
            <a:endParaRPr sz="400" kern="0">
              <a:latin typeface="+mj-ea"/>
              <a:ea typeface="+mj-ea"/>
              <a:cs typeface="ＭＳ ゴシック"/>
            </a:endParaRPr>
          </a:p>
        </p:txBody>
      </p:sp>
      <p:sp>
        <p:nvSpPr>
          <p:cNvPr id="1104" name="object 37"/>
          <p:cNvSpPr txBox="1"/>
          <p:nvPr/>
        </p:nvSpPr>
        <p:spPr>
          <a:xfrm>
            <a:off x="4761058" y="3812898"/>
            <a:ext cx="130175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sz="400" kern="0">
                <a:solidFill>
                  <a:srgbClr val="221815"/>
                </a:solidFill>
                <a:latin typeface="+mj-ea"/>
                <a:ea typeface="+mj-ea"/>
                <a:cs typeface="ＭＳ ゴシック"/>
              </a:rPr>
              <a:t> </a:t>
            </a:r>
            <a:endParaRPr sz="400" kern="0">
              <a:latin typeface="+mj-ea"/>
              <a:ea typeface="+mj-ea"/>
              <a:cs typeface="ＭＳ ゴシック"/>
            </a:endParaRPr>
          </a:p>
        </p:txBody>
      </p:sp>
      <p:sp>
        <p:nvSpPr>
          <p:cNvPr id="1105" name="テキスト ボックス 2"/>
          <p:cNvSpPr txBox="1"/>
          <p:nvPr/>
        </p:nvSpPr>
        <p:spPr>
          <a:xfrm>
            <a:off x="1059143" y="8152069"/>
            <a:ext cx="5476373" cy="369332"/>
          </a:xfrm>
          <a:prstGeom prst="rect">
            <a:avLst/>
          </a:prstGeom>
          <a:solidFill>
            <a:srgbClr val="EEC8AB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kern="0">
                <a:solidFill>
                  <a:srgbClr val="DE6B37"/>
                </a:solidFill>
                <a:latin typeface="+mj-ea"/>
                <a:ea typeface="+mj-ea"/>
              </a:rPr>
              <a:t>疫苗要間隔3週之後再接種第2劑。</a:t>
            </a:r>
            <a:endParaRPr lang="th-TH" kern="0">
              <a:solidFill>
                <a:srgbClr val="DE6B37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8092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1119</Words>
  <PresentationFormat>ユーザー設定</PresentationFormat>
  <Paragraphs>120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7" baseType="lpstr">
      <vt:lpstr>A-OTF UD Shin Maru Go Pr6N</vt:lpstr>
      <vt:lpstr>Cordia New</vt:lpstr>
      <vt:lpstr>HGPGothicE</vt:lpstr>
      <vt:lpstr>ＭＳ Ｐゴシック</vt:lpstr>
      <vt:lpstr>ＭＳ ゴシック</vt:lpstr>
      <vt:lpstr>新細明體</vt:lpstr>
      <vt:lpstr>YuGothic</vt:lpstr>
      <vt:lpstr>メイリオ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2022-02-13T08:34:01Z</dcterms:created>
  <dcterms:modified xsi:type="dcterms:W3CDTF">2022-04-14T09:47:24Z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2022-02-13T00:00:00Z</vt:filetime>
  </property>
</Properties>
</file>