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62" r:id="rId4"/>
    <p:sldId id="263" r:id="rId5"/>
  </p:sldIdLst>
  <p:sldSz cx="7556500" cy="10693400"/>
  <p:notesSz cx="7556500" cy="10693400"/>
  <p:defaultTextStyle>
    <a:defPPr rtl="0">
      <a:defRPr lang="pt-PT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4679"/>
  </p:normalViewPr>
  <p:slideViewPr>
    <p:cSldViewPr>
      <p:cViewPr>
        <p:scale>
          <a:sx n="150" d="100"/>
          <a:sy n="150" d="100"/>
        </p:scale>
        <p:origin x="-120" y="-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A55638-820B-5B44-92E6-92DE025D1F07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"/>
              <a:t>マスター テキストの書式設定</a:t>
            </a:r>
          </a:p>
          <a:p>
            <a:pPr lvl="1" rtl="0"/>
            <a:r>
              <a:rPr lang="pt"/>
              <a:t>第 2 レベル</a:t>
            </a:r>
          </a:p>
          <a:p>
            <a:pPr lvl="2" rtl="0"/>
            <a:r>
              <a:rPr lang="pt"/>
              <a:t>第 3 レベル</a:t>
            </a:r>
          </a:p>
          <a:p>
            <a:pPr lvl="3" rtl="0"/>
            <a:r>
              <a:rPr lang="pt"/>
              <a:t>第 4 レベル</a:t>
            </a:r>
          </a:p>
          <a:p>
            <a:pPr lvl="4" rtl="0"/>
            <a:r>
              <a:rPr lang="pt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C9A31C6-52EB-2F42-BAEA-0A07B6EC6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12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7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37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jpeds.or.jp/modules/activity/index.php?content_id=3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>
            <a:extLst>
              <a:ext uri="{FF2B5EF4-FFF2-40B4-BE49-F238E27FC236}">
                <a16:creationId xmlns:a16="http://schemas.microsoft.com/office/drawing/2014/main" id="{E6C3368F-E1EE-8948-BC8F-B5F435B1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8" y="7937"/>
            <a:ext cx="7556500" cy="10680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835650" y="507009"/>
            <a:ext cx="1266480" cy="324000"/>
          </a:xfrm>
          <a:prstGeom prst="rect">
            <a:avLst/>
          </a:prstGeom>
          <a:ln w="5397">
            <a:solidFill>
              <a:srgbClr val="221815"/>
            </a:solidFill>
          </a:ln>
        </p:spPr>
        <p:txBody>
          <a:bodyPr vert="horz" wrap="square" lIns="0" tIns="36000" rIns="0" bIns="36000" rtlCol="0" anchor="ctr">
            <a:noAutofit/>
          </a:bodyPr>
          <a:lstStyle/>
          <a:p>
            <a:pPr marL="110489" rtl="0">
              <a:lnSpc>
                <a:spcPct val="100000"/>
              </a:lnSpc>
              <a:spcBef>
                <a:spcPts val="220"/>
              </a:spcBef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10 de fevereiro de 2022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11850" y="7367918"/>
            <a:ext cx="914399" cy="655307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pt" sz="80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Custo da vacina:</a:t>
            </a:r>
          </a:p>
          <a:p>
            <a:pPr algn="ctr" rtl="0">
              <a:lnSpc>
                <a:spcPct val="100000"/>
              </a:lnSpc>
            </a:pPr>
            <a:r>
              <a:rPr lang="pt" sz="160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Gratuito</a:t>
            </a:r>
          </a:p>
          <a:p>
            <a:pPr algn="ctr" rtl="0">
              <a:lnSpc>
                <a:spcPct val="100000"/>
              </a:lnSpc>
            </a:pPr>
            <a:r>
              <a:rPr lang="pt" sz="80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(Totalmente custeado por recursos públicos)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0008" y="9093688"/>
            <a:ext cx="5247232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30"/>
              </a:spcBef>
            </a:pPr>
            <a:r>
              <a:rPr lang="pt" sz="12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Leia estas instruções junto com a sua família para discutir se vai tomar a vacina.</a:t>
            </a:r>
            <a:endParaRPr sz="12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7450" y="9535172"/>
            <a:ext cx="52897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pt" sz="2000" b="1" kern="0" dirty="0">
                <a:solidFill>
                  <a:srgbClr val="FFF1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No dia da vacinação, traga também a Caderneta de Saúde da Mãe e da Criança</a:t>
            </a:r>
            <a:endParaRPr sz="20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7744" y="3079346"/>
            <a:ext cx="4014210" cy="1088132"/>
            <a:chOff x="1767744" y="3079346"/>
            <a:chExt cx="4014210" cy="1088132"/>
          </a:xfrm>
        </p:grpSpPr>
        <p:sp>
          <p:nvSpPr>
            <p:cNvPr id="7" name="object 7"/>
            <p:cNvSpPr/>
            <p:nvPr/>
          </p:nvSpPr>
          <p:spPr>
            <a:xfrm>
              <a:off x="1767744" y="3079346"/>
              <a:ext cx="4014210" cy="1088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805840" y="3117079"/>
              <a:ext cx="3901762" cy="4360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165360" y="3657076"/>
              <a:ext cx="3198864" cy="4350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object 2">
            <a:extLst>
              <a:ext uri="{FF2B5EF4-FFF2-40B4-BE49-F238E27FC236}">
                <a16:creationId xmlns:a16="http://schemas.microsoft.com/office/drawing/2014/main" id="{0DCCC9BB-A527-3E45-9680-A3275A489F89}"/>
              </a:ext>
            </a:extLst>
          </p:cNvPr>
          <p:cNvSpPr txBox="1"/>
          <p:nvPr/>
        </p:nvSpPr>
        <p:spPr>
          <a:xfrm>
            <a:off x="4427028" y="3557372"/>
            <a:ext cx="114300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pt" sz="700" kern="0">
                <a:solidFill>
                  <a:srgbClr val="DE6B3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削除お願いいたします。</a:t>
            </a:r>
            <a:endParaRPr sz="7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5F1ABCA4-FBDD-1B42-9487-6492FFEBD3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39" y="1891152"/>
            <a:ext cx="838200" cy="7747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A137CE3D-BEE4-184A-8317-7EDAF2A770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08" y="2395954"/>
            <a:ext cx="698500" cy="393700"/>
          </a:xfrm>
          <a:prstGeom prst="rect">
            <a:avLst/>
          </a:prstGeom>
        </p:spPr>
      </p:pic>
      <p:sp>
        <p:nvSpPr>
          <p:cNvPr id="58" name="object 3">
            <a:extLst>
              <a:ext uri="{FF2B5EF4-FFF2-40B4-BE49-F238E27FC236}">
                <a16:creationId xmlns:a16="http://schemas.microsoft.com/office/drawing/2014/main" id="{C9B4DEAB-2846-8D41-981C-D86476D9983A}"/>
              </a:ext>
            </a:extLst>
          </p:cNvPr>
          <p:cNvSpPr txBox="1"/>
          <p:nvPr/>
        </p:nvSpPr>
        <p:spPr>
          <a:xfrm>
            <a:off x="1272854" y="8210568"/>
            <a:ext cx="5524902" cy="643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8780" algn="ctr" rtl="0">
              <a:lnSpc>
                <a:spcPct val="100000"/>
              </a:lnSpc>
              <a:spcBef>
                <a:spcPts val="700"/>
              </a:spcBef>
            </a:pPr>
            <a:r>
              <a:rPr lang="pt" b="1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Crianças com 5 anos de idade ou mais também</a:t>
            </a:r>
          </a:p>
          <a:p>
            <a:pPr marR="399415" algn="ctr" rtl="0">
              <a:lnSpc>
                <a:spcPct val="100000"/>
              </a:lnSpc>
              <a:spcBef>
                <a:spcPts val="725"/>
              </a:spcBef>
            </a:pPr>
            <a:r>
              <a:rPr lang="pt" b="1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poderão tomar a vacina contra o novo coronavírus.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2F16F039-764D-5144-A123-AF848157FC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75" y="4341842"/>
            <a:ext cx="4978400" cy="21463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3FD6E24-6959-0441-87B6-0698B679DF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07" y="6238148"/>
            <a:ext cx="3327400" cy="1651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CFE6390-C7AC-4EEC-8635-F0F3827D3763}"/>
              </a:ext>
            </a:extLst>
          </p:cNvPr>
          <p:cNvSpPr txBox="1"/>
          <p:nvPr/>
        </p:nvSpPr>
        <p:spPr>
          <a:xfrm>
            <a:off x="1699282" y="2734739"/>
            <a:ext cx="437304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pt" sz="3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sobre a vacina contra o novo coronavírus</a:t>
            </a:r>
            <a:endParaRPr lang="th-TH" sz="32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2343681" y="2043292"/>
            <a:ext cx="3060690" cy="629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marR="5080" indent="-480059" rtl="0">
              <a:lnSpc>
                <a:spcPct val="132300"/>
              </a:lnSpc>
              <a:spcBef>
                <a:spcPts val="100"/>
              </a:spcBef>
            </a:pPr>
            <a:r>
              <a:rPr lang="pt" sz="16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Aos pais/responsáveis e crianças de 5 a 11 anos de idade</a:t>
            </a:r>
            <a:endParaRPr sz="16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6332505" y="345571"/>
            <a:ext cx="769625" cy="174003"/>
          </a:xfrm>
          <a:prstGeom prst="rect">
            <a:avLst/>
          </a:prstGeom>
          <a:ln w="4445">
            <a:noFill/>
          </a:ln>
        </p:spPr>
        <p:txBody>
          <a:bodyPr vert="horz" wrap="square" lIns="0" tIns="28800" rIns="0" bIns="21600" rtlCol="0">
            <a:spAutoFit/>
          </a:bodyPr>
          <a:lstStyle/>
          <a:p>
            <a:pPr marL="110489" algn="r" rtl="0">
              <a:lnSpc>
                <a:spcPct val="100000"/>
              </a:lnSpc>
              <a:spcBef>
                <a:spcPts val="220"/>
              </a:spcBef>
            </a:pPr>
            <a:r>
              <a:rPr lang="ja-JP" altLang="en-US" sz="800" kern="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ポルトガル語</a:t>
            </a:r>
            <a:endParaRPr lang="en" sz="800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6" y="1431937"/>
            <a:ext cx="6840220" cy="8865235"/>
          </a:xfrm>
          <a:custGeom>
            <a:avLst/>
            <a:gdLst/>
            <a:ahLst/>
            <a:cxnLst/>
            <a:rect l="l" t="t" r="r" b="b"/>
            <a:pathLst>
              <a:path w="6840220" h="8865235">
                <a:moveTo>
                  <a:pt x="0" y="8864612"/>
                </a:moveTo>
                <a:lnTo>
                  <a:pt x="6840004" y="8864612"/>
                </a:lnTo>
                <a:lnTo>
                  <a:pt x="6840004" y="0"/>
                </a:lnTo>
                <a:lnTo>
                  <a:pt x="0" y="0"/>
                </a:lnTo>
                <a:lnTo>
                  <a:pt x="0" y="8864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6001" y="324002"/>
            <a:ext cx="6984225" cy="1107935"/>
            <a:chOff x="216001" y="324002"/>
            <a:chExt cx="6984225" cy="1107935"/>
          </a:xfrm>
        </p:grpSpPr>
        <p:sp>
          <p:nvSpPr>
            <p:cNvPr id="5" name="object 5"/>
            <p:cNvSpPr/>
            <p:nvPr/>
          </p:nvSpPr>
          <p:spPr>
            <a:xfrm>
              <a:off x="360006" y="468007"/>
              <a:ext cx="6840220" cy="963930"/>
            </a:xfrm>
            <a:custGeom>
              <a:avLst/>
              <a:gdLst/>
              <a:ahLst/>
              <a:cxnLst/>
              <a:rect l="l" t="t" r="r" b="b"/>
              <a:pathLst>
                <a:path w="6840220" h="9639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63383"/>
                  </a:lnTo>
                  <a:lnTo>
                    <a:pt x="6840004" y="963383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pPr rtl="0"/>
              <a:endParaRPr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16001" y="324002"/>
              <a:ext cx="1581050" cy="264795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88400" y="3594100"/>
            <a:ext cx="5983605" cy="280670"/>
            <a:chOff x="788400" y="3781721"/>
            <a:chExt cx="5983605" cy="280670"/>
          </a:xfrm>
        </p:grpSpPr>
        <p:sp>
          <p:nvSpPr>
            <p:cNvPr id="8" name="object 8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811638" y="4114800"/>
            <a:ext cx="1627761" cy="0"/>
          </a:xfrm>
          <a:custGeom>
            <a:avLst/>
            <a:gdLst/>
            <a:ahLst/>
            <a:cxnLst/>
            <a:rect l="l" t="t" r="r" b="b"/>
            <a:pathLst>
              <a:path w="3630929">
                <a:moveTo>
                  <a:pt x="0" y="0"/>
                </a:moveTo>
                <a:lnTo>
                  <a:pt x="3630409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4174" y="8513157"/>
            <a:ext cx="5713476" cy="0"/>
          </a:xfrm>
          <a:custGeom>
            <a:avLst/>
            <a:gdLst/>
            <a:ahLst/>
            <a:cxnLst/>
            <a:rect l="l" t="t" r="r" b="b"/>
            <a:pathLst>
              <a:path w="5979795">
                <a:moveTo>
                  <a:pt x="0" y="0"/>
                </a:moveTo>
                <a:lnTo>
                  <a:pt x="5979248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335329"/>
              </p:ext>
            </p:extLst>
          </p:nvPr>
        </p:nvGraphicFramePr>
        <p:xfrm>
          <a:off x="1014600" y="7099300"/>
          <a:ext cx="5583050" cy="891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3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3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0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788400" y="5270500"/>
            <a:ext cx="5983605" cy="280670"/>
            <a:chOff x="788400" y="5407878"/>
            <a:chExt cx="5983605" cy="280670"/>
          </a:xfrm>
        </p:grpSpPr>
        <p:sp>
          <p:nvSpPr>
            <p:cNvPr id="14" name="object 14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>
            <a:off x="845891" y="5803900"/>
            <a:ext cx="4542346" cy="0"/>
          </a:xfrm>
          <a:custGeom>
            <a:avLst/>
            <a:gdLst/>
            <a:ahLst/>
            <a:cxnLst/>
            <a:rect l="l" t="t" r="r" b="b"/>
            <a:pathLst>
              <a:path w="4918710">
                <a:moveTo>
                  <a:pt x="0" y="0"/>
                </a:moveTo>
                <a:lnTo>
                  <a:pt x="4918684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1690" y="1638300"/>
            <a:ext cx="1470079" cy="66040"/>
          </a:xfrm>
          <a:custGeom>
            <a:avLst/>
            <a:gdLst/>
            <a:ahLst/>
            <a:cxnLst/>
            <a:rect l="l" t="t" r="r" b="b"/>
            <a:pathLst>
              <a:path w="1426845" h="66039">
                <a:moveTo>
                  <a:pt x="1426540" y="0"/>
                </a:moveTo>
                <a:lnTo>
                  <a:pt x="0" y="0"/>
                </a:lnTo>
                <a:lnTo>
                  <a:pt x="0" y="65417"/>
                </a:lnTo>
                <a:lnTo>
                  <a:pt x="1426540" y="65417"/>
                </a:lnTo>
                <a:lnTo>
                  <a:pt x="1426540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4554" y="2394578"/>
            <a:ext cx="1148722" cy="66040"/>
          </a:xfrm>
          <a:custGeom>
            <a:avLst/>
            <a:gdLst/>
            <a:ahLst/>
            <a:cxnLst/>
            <a:rect l="l" t="t" r="r" b="b"/>
            <a:pathLst>
              <a:path w="958850" h="66039">
                <a:moveTo>
                  <a:pt x="958545" y="0"/>
                </a:moveTo>
                <a:lnTo>
                  <a:pt x="0" y="0"/>
                </a:lnTo>
                <a:lnTo>
                  <a:pt x="0" y="65417"/>
                </a:lnTo>
                <a:lnTo>
                  <a:pt x="958545" y="65417"/>
                </a:lnTo>
                <a:lnTo>
                  <a:pt x="958545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D85F96A8-45DB-6947-B5D3-587FD5F25ACB}"/>
              </a:ext>
            </a:extLst>
          </p:cNvPr>
          <p:cNvSpPr txBox="1"/>
          <p:nvPr/>
        </p:nvSpPr>
        <p:spPr>
          <a:xfrm>
            <a:off x="347854" y="367463"/>
            <a:ext cx="144919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44"/>
              </a:spcBef>
            </a:pPr>
            <a:r>
              <a:rPr lang="pt" sz="110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Aos pais e responsáveis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82D7ADC0-8724-9B4A-B1B7-CD5286A55873}"/>
              </a:ext>
            </a:extLst>
          </p:cNvPr>
          <p:cNvSpPr txBox="1"/>
          <p:nvPr/>
        </p:nvSpPr>
        <p:spPr>
          <a:xfrm>
            <a:off x="918958" y="5048250"/>
            <a:ext cx="381814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pt" sz="8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(*) Dados anteriores ao aparecimento da variante Ômicron.</a:t>
            </a:r>
            <a:endParaRPr sz="8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FD973C7E-F8A3-2645-BE42-8B02C51BEBE9}"/>
              </a:ext>
            </a:extLst>
          </p:cNvPr>
          <p:cNvSpPr txBox="1"/>
          <p:nvPr/>
        </p:nvSpPr>
        <p:spPr>
          <a:xfrm>
            <a:off x="4431766" y="5048250"/>
            <a:ext cx="234341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lang="pt" sz="7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Fonte: relatórios referente a aprovação rápida.</a:t>
            </a:r>
            <a:endParaRPr sz="7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C3B003BD-3F9F-3E4E-BE01-861B89E96CA7}"/>
              </a:ext>
            </a:extLst>
          </p:cNvPr>
          <p:cNvSpPr txBox="1"/>
          <p:nvPr/>
        </p:nvSpPr>
        <p:spPr>
          <a:xfrm>
            <a:off x="730250" y="5276850"/>
            <a:ext cx="60229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0180" algn="ctr" rtl="0">
              <a:lnSpc>
                <a:spcPct val="100000"/>
              </a:lnSpc>
              <a:spcBef>
                <a:spcPts val="100"/>
              </a:spcBef>
            </a:pPr>
            <a:r>
              <a:rPr sz="1600" dirty="0" err="1">
                <a:solidFill>
                  <a:srgbClr val="E55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Segurança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vacina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contra o novo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coronavírus</a:t>
            </a:r>
            <a:endParaRPr sz="2000" kern="0" baseline="1851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1D458E5C-3536-3846-973C-25B1FA85242B}"/>
              </a:ext>
            </a:extLst>
          </p:cNvPr>
          <p:cNvSpPr txBox="1"/>
          <p:nvPr/>
        </p:nvSpPr>
        <p:spPr>
          <a:xfrm>
            <a:off x="3284468" y="7149186"/>
            <a:ext cx="23247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 algn="ctr" rtl="0">
              <a:lnSpc>
                <a:spcPct val="100000"/>
              </a:lnSpc>
              <a:spcBef>
                <a:spcPts val="445"/>
              </a:spcBef>
              <a:tabLst>
                <a:tab pos="578485" algn="l"/>
              </a:tabLst>
            </a:pPr>
            <a:r>
              <a:rPr lang="pt" sz="9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Sintomas</a:t>
            </a:r>
            <a:endParaRPr sz="9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2460E5CE-7432-E74D-BE52-DED87962EFB7}"/>
              </a:ext>
            </a:extLst>
          </p:cNvPr>
          <p:cNvSpPr txBox="1"/>
          <p:nvPr/>
        </p:nvSpPr>
        <p:spPr>
          <a:xfrm>
            <a:off x="2851240" y="7834658"/>
            <a:ext cx="299609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Diarreia, febre, dor nas articulações, vômito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5CCD37BF-9DBF-394F-951F-C91044A2B359}"/>
              </a:ext>
            </a:extLst>
          </p:cNvPr>
          <p:cNvSpPr txBox="1"/>
          <p:nvPr/>
        </p:nvSpPr>
        <p:spPr>
          <a:xfrm>
            <a:off x="1070210" y="7099300"/>
            <a:ext cx="155966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400"/>
              </a:spcBef>
            </a:pPr>
            <a:r>
              <a:rPr lang="pt" sz="9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Proporção de pessoas que apresentaram os sintomas</a:t>
            </a:r>
            <a:endParaRPr sz="9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DBB5035C-71CF-7544-AE4E-0D024F5102B2}"/>
              </a:ext>
            </a:extLst>
          </p:cNvPr>
          <p:cNvSpPr txBox="1"/>
          <p:nvPr/>
        </p:nvSpPr>
        <p:spPr>
          <a:xfrm>
            <a:off x="812150" y="8147288"/>
            <a:ext cx="60121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pt" sz="12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P. </a:t>
            </a:r>
            <a:r>
              <a:rPr lang="pt" sz="12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Há relatos de </a:t>
            </a:r>
            <a:r>
              <a:rPr lang="pt" sz="12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que jovens do sexo masculino são mais propensos </a:t>
            </a:r>
            <a:r>
              <a:rPr lang="pt" sz="12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 desenvolverem </a:t>
            </a:r>
            <a:r>
              <a:rPr lang="pt" sz="12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miocardite </a:t>
            </a:r>
            <a:r>
              <a:rPr lang="pt" sz="12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/>
            </a:r>
            <a:br>
              <a:rPr lang="pt" sz="12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lang="pt" sz="12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após </a:t>
            </a:r>
            <a:r>
              <a:rPr lang="pt" sz="12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tomarem a vacina. O que acontece quanto às crianças?</a:t>
            </a:r>
            <a:endParaRPr sz="12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B8E6F0D2-6DA9-9A4D-990A-585919F79A8F}"/>
              </a:ext>
            </a:extLst>
          </p:cNvPr>
          <p:cNvSpPr txBox="1"/>
          <p:nvPr/>
        </p:nvSpPr>
        <p:spPr>
          <a:xfrm>
            <a:off x="804377" y="2479678"/>
            <a:ext cx="596424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545"/>
              </a:spcBef>
              <a:buChar char="●"/>
              <a:tabLst>
                <a:tab pos="715963" algn="l"/>
              </a:tabLst>
            </a:pPr>
            <a: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Crianças </a:t>
            </a: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de 5 a 11 anos de </a:t>
            </a:r>
            <a: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idade</a:t>
            </a:r>
            <a:b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lang="ja-JP" altLang="en-US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●  </a:t>
            </a:r>
            <a: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 </a:t>
            </a: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vacinação é especialmente recomendada para crianças com condições médicas subjacentes (*) </a:t>
            </a:r>
            <a: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/>
            </a:r>
            <a:b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 com </a:t>
            </a: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alto risco de agravamento, como doenças respiratórias crônicas e doenças cardíacas congênitas. </a:t>
            </a:r>
            <a: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/>
            </a:r>
            <a:b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 Consulte </a:t>
            </a: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 médico da família etc, para melhor esclarecimento antes da vacinação.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3EFE5460-E3A2-FC49-B0B6-7EBC0B84D628}"/>
              </a:ext>
            </a:extLst>
          </p:cNvPr>
          <p:cNvSpPr txBox="1"/>
          <p:nvPr/>
        </p:nvSpPr>
        <p:spPr>
          <a:xfrm>
            <a:off x="802412" y="588872"/>
            <a:ext cx="675408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77215" rtl="0"/>
            <a:r>
              <a:rPr lang="pt" sz="12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Apartir de agora</a:t>
            </a:r>
            <a:r>
              <a:rPr lang="pt" sz="12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as crianças de 5 a 11 anos de idade também poderão tomar a vacina contra o novo coronavírus</a:t>
            </a:r>
            <a:r>
              <a:rPr lang="pt" sz="12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 A </a:t>
            </a:r>
            <a:r>
              <a:rPr lang="pt" sz="12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proporção de crianças entre o número total de pessoas infectadas pelo novo coronavírus no país está aumentando.</a:t>
            </a:r>
            <a:endParaRPr sz="12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525" rtl="0"/>
            <a:r>
              <a:rPr lang="pt" sz="12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Leia estas instruções e avalie junto com seu(sua) filho(a) se tomará a vacina.</a:t>
            </a:r>
            <a:endParaRPr sz="12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706BAFD6-EE88-AF44-A4DF-9A9FAC8574C2}"/>
              </a:ext>
            </a:extLst>
          </p:cNvPr>
          <p:cNvSpPr txBox="1"/>
          <p:nvPr/>
        </p:nvSpPr>
        <p:spPr>
          <a:xfrm>
            <a:off x="770458" y="1499720"/>
            <a:ext cx="16361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</a:pPr>
            <a:r>
              <a:rPr lang="pt" sz="12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◎ Vacina </a:t>
            </a:r>
            <a:r>
              <a:rPr lang="pt" sz="12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 ser aplicada</a:t>
            </a:r>
            <a:endParaRPr sz="1200" strike="sngStrike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DD723231-5405-7542-8272-46D433ABBF6C}"/>
              </a:ext>
            </a:extLst>
          </p:cNvPr>
          <p:cNvSpPr txBox="1"/>
          <p:nvPr/>
        </p:nvSpPr>
        <p:spPr>
          <a:xfrm>
            <a:off x="790676" y="1711960"/>
            <a:ext cx="7621344" cy="32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601470" rtl="0">
              <a:lnSpc>
                <a:spcPct val="118100"/>
              </a:lnSpc>
              <a:spcBef>
                <a:spcPts val="350"/>
              </a:spcBef>
            </a:pP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Será utilizada a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vacina da Pfizer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para as crianças de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 a 11 anos de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idade (Própria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para crianças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(*)). Geralmente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toma-se </a:t>
            </a:r>
            <a:r>
              <a:rPr lang="pt" sz="900" b="1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 doses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no total, com um </a:t>
            </a:r>
            <a:r>
              <a:rPr lang="pt" sz="900" b="1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intervalo de 3 semanas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entre as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aplicações.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DA936D7B-EC48-E249-9FC3-75DCAABF547A}"/>
              </a:ext>
            </a:extLst>
          </p:cNvPr>
          <p:cNvSpPr txBox="1"/>
          <p:nvPr/>
        </p:nvSpPr>
        <p:spPr>
          <a:xfrm>
            <a:off x="795437" y="2049538"/>
            <a:ext cx="6249743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470"/>
              </a:spcBef>
            </a:pPr>
            <a:r>
              <a:rPr lang="pt" sz="8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(*) </a:t>
            </a:r>
            <a:r>
              <a:rPr lang="pt" sz="8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Esta vacina </a:t>
            </a:r>
            <a:r>
              <a:rPr lang="pt" sz="8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pt" sz="8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ontém </a:t>
            </a:r>
            <a:r>
              <a:rPr lang="pt" sz="8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1/3 da quantidade do princípio ativo em comparação </a:t>
            </a:r>
            <a:r>
              <a:rPr lang="pt" sz="8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 </a:t>
            </a:r>
            <a:r>
              <a:rPr lang="pt" sz="8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vacina da Pfizer </a:t>
            </a:r>
            <a:r>
              <a:rPr lang="pt" sz="8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destinada às pessoas </a:t>
            </a:r>
            <a:r>
              <a:rPr lang="pt" sz="8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com 12 anos de idade ou mais.</a:t>
            </a:r>
            <a:endParaRPr sz="8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71F1F63C-4629-824E-92A4-3E25965C9B34}"/>
              </a:ext>
            </a:extLst>
          </p:cNvPr>
          <p:cNvSpPr txBox="1"/>
          <p:nvPr/>
        </p:nvSpPr>
        <p:spPr>
          <a:xfrm>
            <a:off x="772954" y="2266434"/>
            <a:ext cx="125269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905"/>
              </a:spcBef>
            </a:pPr>
            <a:r>
              <a:rPr lang="pt" sz="12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◎ </a:t>
            </a:r>
            <a:r>
              <a:rPr lang="pt" sz="12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Público elegível </a:t>
            </a:r>
            <a:endParaRPr sz="1200" strike="sngStrike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F1FF40C3-FCAB-D747-80CF-49026A901103}"/>
              </a:ext>
            </a:extLst>
          </p:cNvPr>
          <p:cNvSpPr txBox="1"/>
          <p:nvPr/>
        </p:nvSpPr>
        <p:spPr>
          <a:xfrm>
            <a:off x="974472" y="3048703"/>
            <a:ext cx="5744149" cy="278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marR="840105" indent="-269875" rtl="0">
              <a:lnSpc>
                <a:spcPct val="118100"/>
              </a:lnSpc>
              <a:spcBef>
                <a:spcPts val="345"/>
              </a:spcBef>
            </a:pPr>
            <a:r>
              <a:rPr lang="pt" sz="8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(*) A Sociedade Japonesa de Pediatria publicou a lista etc. de doenças com alto risco de agravamento devido a infecção pelo novo coronavírus. "Informações relacionadas ao novo coronavírus", Sociedade Japonesa de Pediatria </a:t>
            </a:r>
            <a:endParaRPr sz="8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34453545-338E-7047-821F-1A9853C10BCE}"/>
              </a:ext>
            </a:extLst>
          </p:cNvPr>
          <p:cNvSpPr txBox="1"/>
          <p:nvPr/>
        </p:nvSpPr>
        <p:spPr>
          <a:xfrm>
            <a:off x="795562" y="4166389"/>
            <a:ext cx="599555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735"/>
              </a:spcBef>
            </a:pPr>
            <a:r>
              <a:rPr lang="pt" sz="1050" b="1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R. Ao vacinar-se contra o novo coronavírus, </a:t>
            </a:r>
            <a:r>
              <a:rPr lang="pt" sz="1050" b="1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 </a:t>
            </a:r>
            <a:r>
              <a:rPr lang="pt" sz="1050" b="1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manifestação dos sintomas </a:t>
            </a:r>
            <a:r>
              <a:rPr lang="pt" sz="1050" b="1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será menor, </a:t>
            </a:r>
            <a:br>
              <a:rPr lang="pt" sz="1050" b="1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lang="pt" sz="1050" b="1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mesmo sendo infectado. </a:t>
            </a:r>
            <a:endParaRPr sz="1050" b="1" strike="sngStrike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1499338A-1738-7C40-9ABE-CF2218A9E6B8}"/>
              </a:ext>
            </a:extLst>
          </p:cNvPr>
          <p:cNvSpPr txBox="1"/>
          <p:nvPr/>
        </p:nvSpPr>
        <p:spPr>
          <a:xfrm>
            <a:off x="975411" y="3349026"/>
            <a:ext cx="3945839" cy="145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840105" rtl="0">
              <a:lnSpc>
                <a:spcPct val="118100"/>
              </a:lnSpc>
              <a:spcBef>
                <a:spcPts val="345"/>
              </a:spcBef>
            </a:pPr>
            <a:r>
              <a:rPr lang="pt" sz="8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URL：</a:t>
            </a:r>
            <a:r>
              <a:rPr lang="pt" sz="800" u="sng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  <a:hlinkClick r:id="rId2"/>
              </a:rPr>
              <a:t>https://www.jpeds.or.jp/modules/activity/index.php?content_id=3</a:t>
            </a:r>
            <a:r>
              <a:rPr lang="pt" sz="800" u="sng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33</a:t>
            </a:r>
            <a:endParaRPr sz="800" u="sng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72D444E7-C447-DB4E-BDD7-BFA0E73E06EE}"/>
              </a:ext>
            </a:extLst>
          </p:cNvPr>
          <p:cNvSpPr txBox="1"/>
          <p:nvPr/>
        </p:nvSpPr>
        <p:spPr>
          <a:xfrm>
            <a:off x="1643074" y="3594100"/>
            <a:ext cx="430052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 rtl="0">
              <a:lnSpc>
                <a:spcPct val="100000"/>
              </a:lnSpc>
            </a:pPr>
            <a:r>
              <a:rPr sz="1600" dirty="0" err="1">
                <a:solidFill>
                  <a:srgbClr val="E559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Efeitos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vacina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contra o novo </a:t>
            </a:r>
            <a:r>
              <a:rPr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coronavírus</a:t>
            </a:r>
            <a:endParaRPr sz="2000" kern="0" baseline="1851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48FEC9E3-9AFA-8443-A9F9-F045DDE320B9}"/>
              </a:ext>
            </a:extLst>
          </p:cNvPr>
          <p:cNvSpPr txBox="1"/>
          <p:nvPr/>
        </p:nvSpPr>
        <p:spPr>
          <a:xfrm>
            <a:off x="797024" y="3924300"/>
            <a:ext cx="601820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1005"/>
              </a:spcBef>
            </a:pPr>
            <a:r>
              <a:rPr lang="pt" sz="12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P. Qual o efeito da </a:t>
            </a:r>
            <a:r>
              <a:rPr lang="pt" sz="12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vacina?</a:t>
            </a:r>
            <a:endParaRPr sz="12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AD5145CC-C55D-5A4B-978A-C05463034D81}"/>
              </a:ext>
            </a:extLst>
          </p:cNvPr>
          <p:cNvSpPr txBox="1"/>
          <p:nvPr/>
        </p:nvSpPr>
        <p:spPr>
          <a:xfrm>
            <a:off x="951686" y="4488557"/>
            <a:ext cx="583084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/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Após tomar a vacina, o corpo desenvolverá um sistema de combate (imunidade) contra o novo coronavírus. Com isso, quando o vírus entrar no corpo, este estará pronto para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combatê-lo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imediatamente, dificultando a manifestação dos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sintomas.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Foi relatada que a eficácia de prevenção da manifestação da doença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é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de 90,7%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(*), após 7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dias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da aplicação da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segunda dose em crianças de 5 a 11 anos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de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idade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16B5C306-CC5E-8A49-A523-2FE9221F6226}"/>
              </a:ext>
            </a:extLst>
          </p:cNvPr>
          <p:cNvSpPr txBox="1"/>
          <p:nvPr/>
        </p:nvSpPr>
        <p:spPr>
          <a:xfrm>
            <a:off x="974473" y="6025077"/>
            <a:ext cx="581664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 rtl="0"/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Dentre os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sintomas que surgem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após alguns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dias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da aplicação da vacina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o mais comum é a dor na área injetada, sendo que: 74% sentiram na primeira dose; e 71% na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segunda. Ao invés de sentirem dor logo após a aplicação da vacina, a maioria das pessoas sentem dor a noite ou no dia seguinte. Os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sintomas como cansaço, febre,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entre outros.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são mais comuns depois da segunda dose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em comparação com a primeira, sendo que, 2,5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% apresentaram febre de 38</a:t>
            </a:r>
            <a:r>
              <a:rPr lang="ja" sz="900" kern="0" baseline="300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</a:t>
            </a:r>
            <a:r>
              <a:rPr lang="ja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 ou mais na primeira dose, enquanto 6,5% apresentaram na </a:t>
            </a:r>
            <a:r>
              <a:rPr lang="ja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segunda. </a:t>
            </a:r>
            <a:r>
              <a:rPr lang="ja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Os sintomas </a:t>
            </a:r>
            <a:r>
              <a:rPr lang="ja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em </a:t>
            </a:r>
            <a:r>
              <a:rPr lang="ja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sua </a:t>
            </a:r>
            <a:r>
              <a:rPr lang="ja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maioria</a:t>
            </a:r>
            <a:r>
              <a:rPr lang="pt-BR" altLang="ja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são</a:t>
            </a:r>
            <a:r>
              <a:rPr lang="ja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leves </a:t>
            </a:r>
            <a:r>
              <a:rPr lang="ja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ou moderados, e a julgar pelas informações disponíveis até o momento, não foram identificados preocupações significativas quanto a segurança.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0C4D218E-31B7-E149-ADC6-60BDE933E4F0}"/>
              </a:ext>
            </a:extLst>
          </p:cNvPr>
          <p:cNvSpPr txBox="1"/>
          <p:nvPr/>
        </p:nvSpPr>
        <p:spPr>
          <a:xfrm>
            <a:off x="808838" y="5613237"/>
            <a:ext cx="68402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5"/>
              </a:spcBef>
            </a:pPr>
            <a:r>
              <a:rPr lang="pt" sz="12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P. </a:t>
            </a:r>
            <a:r>
              <a:rPr lang="pt" sz="12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Quais</a:t>
            </a:r>
            <a:r>
              <a:rPr lang="pt" sz="1200" strike="sngStrike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</a:t>
            </a:r>
            <a:r>
              <a:rPr lang="pt" sz="12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pt" sz="12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sintomas as crianças poderão apresentar após tomarem a </a:t>
            </a:r>
            <a:r>
              <a:rPr lang="pt" sz="12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vacina?</a:t>
            </a:r>
            <a:endParaRPr sz="1200" kern="0" dirty="0">
              <a:solidFill>
                <a:srgbClr val="E55927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928A3321-BBFF-7A4D-BC3F-7D5CB84D59C8}"/>
              </a:ext>
            </a:extLst>
          </p:cNvPr>
          <p:cNvSpPr txBox="1"/>
          <p:nvPr/>
        </p:nvSpPr>
        <p:spPr>
          <a:xfrm>
            <a:off x="808838" y="5855477"/>
            <a:ext cx="602297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735"/>
              </a:spcBef>
            </a:pPr>
            <a:r>
              <a:rPr lang="pt" sz="105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R. É mais comum sentirem dor na área injetada.</a:t>
            </a:r>
            <a:endParaRPr sz="10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2F09E25F-A619-6E4F-B1C5-F98F82E9A28B}"/>
              </a:ext>
            </a:extLst>
          </p:cNvPr>
          <p:cNvSpPr txBox="1"/>
          <p:nvPr/>
        </p:nvSpPr>
        <p:spPr>
          <a:xfrm>
            <a:off x="875243" y="6934200"/>
            <a:ext cx="591098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rtl="0">
              <a:lnSpc>
                <a:spcPct val="100000"/>
              </a:lnSpc>
              <a:spcBef>
                <a:spcPts val="835"/>
              </a:spcBef>
              <a:buClr>
                <a:srgbClr val="E55927"/>
              </a:buClr>
              <a:buSzPct val="90000"/>
              <a:buChar char="■"/>
              <a:tabLst>
                <a:tab pos="276225" algn="l"/>
              </a:tabLst>
            </a:pPr>
            <a:r>
              <a:rPr lang="pt" sz="1000" b="1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Os s</a:t>
            </a:r>
            <a:r>
              <a:rPr lang="pt" sz="1000" b="1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intomas </a:t>
            </a:r>
            <a:r>
              <a:rPr lang="pt" sz="10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podem surgir dentro de alguns dias</a:t>
            </a:r>
            <a:endParaRPr sz="10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934E7787-CDCF-584B-B493-AE9356DD708E}"/>
              </a:ext>
            </a:extLst>
          </p:cNvPr>
          <p:cNvSpPr txBox="1"/>
          <p:nvPr/>
        </p:nvSpPr>
        <p:spPr>
          <a:xfrm>
            <a:off x="4631770" y="7999096"/>
            <a:ext cx="199749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lang="pt" sz="7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Fonte: relatórios referente a aprovação rápida.</a:t>
            </a:r>
            <a:endParaRPr sz="7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60708706-F120-1C42-9987-51163A21AE51}"/>
              </a:ext>
            </a:extLst>
          </p:cNvPr>
          <p:cNvSpPr txBox="1"/>
          <p:nvPr/>
        </p:nvSpPr>
        <p:spPr>
          <a:xfrm>
            <a:off x="821040" y="8556419"/>
            <a:ext cx="5970072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735"/>
              </a:spcBef>
            </a:pPr>
            <a:r>
              <a:rPr lang="pt" sz="105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R. Nos EUA, constatou-se uma menor proporção de relatos de miocardite em meninos de 5 a 11 anos </a:t>
            </a:r>
            <a:r>
              <a:rPr lang="pt" sz="1050" b="1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em </a:t>
            </a:r>
            <a:br>
              <a:rPr lang="pt" sz="1050" b="1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lang="pt" sz="1050" b="1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comparação aos de 12 </a:t>
            </a:r>
            <a:r>
              <a:rPr lang="pt" sz="105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 17 anos de idade.</a:t>
            </a:r>
            <a:endParaRPr sz="10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C4AF9AD9-54D6-9947-9201-F45B574A7BEB}"/>
              </a:ext>
            </a:extLst>
          </p:cNvPr>
          <p:cNvSpPr txBox="1"/>
          <p:nvPr/>
        </p:nvSpPr>
        <p:spPr>
          <a:xfrm>
            <a:off x="974472" y="8936851"/>
            <a:ext cx="6012180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rtl="0"/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Apesar de serem muito raros, foram relatados casos de desenvolvimento de sintomas leves de miocardite em crianças no exterior.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6350" marR="5080" rtl="0"/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Nos EUA, a proporção de relatos de miocardite em meninos de 5 a 11 anos </a:t>
            </a:r>
            <a:r>
              <a:rPr lang="pt" sz="900" strike="sngStrike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de idade</a:t>
            </a: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após tomarem a vacina contra o novo coronavírus é menor em comparação com meninos de 12 a 15 ou de 16 a 17 anos de idade.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6350" marR="16510" indent="-6350" rtl="0"/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 aparecer algum sintoma de dor no peito, palpitação, falta de ar, edema etc. durante os primeiros 4 dias após a vacinação, consulte imediatamente uma instituição médica e informe que tomou a vacina.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6350" rtl="0"/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Ainda, se diagnosticada a miocardite, a internação é normalmente necessária, porém a maioria se recupera naturalmente com repouso.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889D00B0-16D3-B640-928F-3F914DB5BE72}"/>
              </a:ext>
            </a:extLst>
          </p:cNvPr>
          <p:cNvSpPr txBox="1"/>
          <p:nvPr/>
        </p:nvSpPr>
        <p:spPr>
          <a:xfrm>
            <a:off x="775704" y="9948208"/>
            <a:ext cx="601218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 rtl="0">
              <a:lnSpc>
                <a:spcPct val="100000"/>
              </a:lnSpc>
              <a:spcBef>
                <a:spcPts val="500"/>
              </a:spcBef>
            </a:pPr>
            <a:r>
              <a:rPr lang="pt" sz="700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Fonte: Reunião da ACIP de 5/1/2022</a:t>
            </a:r>
            <a:endParaRPr sz="7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745B9971-67EB-B84A-AED0-2543DF330809}"/>
              </a:ext>
            </a:extLst>
          </p:cNvPr>
          <p:cNvSpPr txBox="1"/>
          <p:nvPr/>
        </p:nvSpPr>
        <p:spPr>
          <a:xfrm>
            <a:off x="1232589" y="7426108"/>
            <a:ext cx="1097280" cy="543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rtl="0">
              <a:lnSpc>
                <a:spcPct val="100000"/>
              </a:lnSpc>
              <a:spcBef>
                <a:spcPts val="305"/>
              </a:spcBef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Mais de 50%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27025" rtl="0">
              <a:lnSpc>
                <a:spcPct val="100000"/>
              </a:lnSpc>
              <a:spcBef>
                <a:spcPts val="545"/>
              </a:spcBef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10% a 50%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84175" rtl="0">
              <a:lnSpc>
                <a:spcPct val="100000"/>
              </a:lnSpc>
              <a:spcBef>
                <a:spcPts val="505"/>
              </a:spcBef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1% a 10%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8D593D21-FA8A-3540-A1AE-B193BA4887C5}"/>
              </a:ext>
            </a:extLst>
          </p:cNvPr>
          <p:cNvSpPr txBox="1"/>
          <p:nvPr/>
        </p:nvSpPr>
        <p:spPr>
          <a:xfrm>
            <a:off x="2851240" y="7416549"/>
            <a:ext cx="23247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345"/>
              </a:spcBef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Dor na área injetada, cansaço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id="{1BA0EACF-A883-2740-8693-2E3F72120115}"/>
              </a:ext>
            </a:extLst>
          </p:cNvPr>
          <p:cNvSpPr txBox="1"/>
          <p:nvPr/>
        </p:nvSpPr>
        <p:spPr>
          <a:xfrm>
            <a:off x="2851240" y="7630858"/>
            <a:ext cx="436512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90"/>
              </a:spcBef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Dor de cabeça, vermelhidão / inchaço da área injetada, dor muscular, calafrio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671249F-48DD-3244-B8B0-09AA3C208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34" y="2755921"/>
            <a:ext cx="7239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383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1842" y="356031"/>
            <a:ext cx="6984429" cy="9972535"/>
            <a:chOff x="360006" y="324002"/>
            <a:chExt cx="6984429" cy="9972535"/>
          </a:xfrm>
        </p:grpSpPr>
        <p:sp>
          <p:nvSpPr>
            <p:cNvPr id="4" name="object 4"/>
            <p:cNvSpPr/>
            <p:nvPr/>
          </p:nvSpPr>
          <p:spPr>
            <a:xfrm>
              <a:off x="360006" y="468007"/>
              <a:ext cx="6840220" cy="9828530"/>
            </a:xfrm>
            <a:custGeom>
              <a:avLst/>
              <a:gdLst/>
              <a:ahLst/>
              <a:cxnLst/>
              <a:rect l="l" t="t" r="r" b="b"/>
              <a:pathLst>
                <a:path w="6840220" h="98285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827997"/>
                  </a:lnTo>
                  <a:lnTo>
                    <a:pt x="6840004" y="9827997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691414" y="324002"/>
              <a:ext cx="1653021" cy="264795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91997" y="9209112"/>
              <a:ext cx="5976620" cy="720090"/>
            </a:xfrm>
            <a:custGeom>
              <a:avLst/>
              <a:gdLst/>
              <a:ahLst/>
              <a:cxnLst/>
              <a:rect l="l" t="t" r="r" b="b"/>
              <a:pathLst>
                <a:path w="5976620" h="720090">
                  <a:moveTo>
                    <a:pt x="0" y="0"/>
                  </a:moveTo>
                  <a:lnTo>
                    <a:pt x="5976010" y="0"/>
                  </a:lnTo>
                  <a:lnTo>
                    <a:pt x="5976010" y="719988"/>
                  </a:lnTo>
                  <a:lnTo>
                    <a:pt x="0" y="719988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48009" y="9209115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90">
                  <a:moveTo>
                    <a:pt x="0" y="0"/>
                  </a:moveTo>
                  <a:lnTo>
                    <a:pt x="0" y="719988"/>
                  </a:lnTo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430841" y="9321212"/>
              <a:ext cx="2475230" cy="219710"/>
            </a:xfrm>
            <a:custGeom>
              <a:avLst/>
              <a:gdLst/>
              <a:ahLst/>
              <a:cxnLst/>
              <a:rect l="l" t="t" r="r" b="b"/>
              <a:pathLst>
                <a:path w="2475229" h="219709">
                  <a:moveTo>
                    <a:pt x="2441905" y="0"/>
                  </a:moveTo>
                  <a:lnTo>
                    <a:pt x="33020" y="0"/>
                  </a:lnTo>
                  <a:lnTo>
                    <a:pt x="20198" y="2603"/>
                  </a:lnTo>
                  <a:lnTo>
                    <a:pt x="9699" y="9693"/>
                  </a:lnTo>
                  <a:lnTo>
                    <a:pt x="2605" y="20188"/>
                  </a:lnTo>
                  <a:lnTo>
                    <a:pt x="0" y="33007"/>
                  </a:lnTo>
                  <a:lnTo>
                    <a:pt x="0" y="186080"/>
                  </a:lnTo>
                  <a:lnTo>
                    <a:pt x="2605" y="198901"/>
                  </a:lnTo>
                  <a:lnTo>
                    <a:pt x="9699" y="209400"/>
                  </a:lnTo>
                  <a:lnTo>
                    <a:pt x="20198" y="216494"/>
                  </a:lnTo>
                  <a:lnTo>
                    <a:pt x="33020" y="219100"/>
                  </a:lnTo>
                  <a:lnTo>
                    <a:pt x="2441905" y="219100"/>
                  </a:lnTo>
                  <a:lnTo>
                    <a:pt x="2454731" y="216494"/>
                  </a:lnTo>
                  <a:lnTo>
                    <a:pt x="2465230" y="209400"/>
                  </a:lnTo>
                  <a:lnTo>
                    <a:pt x="2472321" y="198901"/>
                  </a:lnTo>
                  <a:lnTo>
                    <a:pt x="2474925" y="186080"/>
                  </a:lnTo>
                  <a:lnTo>
                    <a:pt x="2474925" y="33007"/>
                  </a:lnTo>
                  <a:lnTo>
                    <a:pt x="2472321" y="20188"/>
                  </a:lnTo>
                  <a:lnTo>
                    <a:pt x="2465230" y="9693"/>
                  </a:lnTo>
                  <a:lnTo>
                    <a:pt x="2454731" y="2603"/>
                  </a:lnTo>
                  <a:lnTo>
                    <a:pt x="2441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371387" y="9321206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501370" y="0"/>
                  </a:moveTo>
                  <a:lnTo>
                    <a:pt x="0" y="0"/>
                  </a:lnTo>
                  <a:lnTo>
                    <a:pt x="0" y="219100"/>
                  </a:lnTo>
                  <a:lnTo>
                    <a:pt x="501370" y="219100"/>
                  </a:lnTo>
                  <a:lnTo>
                    <a:pt x="514189" y="216494"/>
                  </a:lnTo>
                  <a:lnTo>
                    <a:pt x="524684" y="209400"/>
                  </a:lnTo>
                  <a:lnTo>
                    <a:pt x="531774" y="198901"/>
                  </a:lnTo>
                  <a:lnTo>
                    <a:pt x="534377" y="186080"/>
                  </a:lnTo>
                  <a:lnTo>
                    <a:pt x="534377" y="33019"/>
                  </a:lnTo>
                  <a:lnTo>
                    <a:pt x="531774" y="20193"/>
                  </a:lnTo>
                  <a:lnTo>
                    <a:pt x="524684" y="9694"/>
                  </a:lnTo>
                  <a:lnTo>
                    <a:pt x="514189" y="2603"/>
                  </a:lnTo>
                  <a:lnTo>
                    <a:pt x="50137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371387" y="9321206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0" y="0"/>
                  </a:moveTo>
                  <a:lnTo>
                    <a:pt x="501370" y="0"/>
                  </a:lnTo>
                  <a:lnTo>
                    <a:pt x="514189" y="2603"/>
                  </a:lnTo>
                  <a:lnTo>
                    <a:pt x="524684" y="9694"/>
                  </a:lnTo>
                  <a:lnTo>
                    <a:pt x="531774" y="20193"/>
                  </a:lnTo>
                  <a:lnTo>
                    <a:pt x="534377" y="33019"/>
                  </a:lnTo>
                  <a:lnTo>
                    <a:pt x="534377" y="186080"/>
                  </a:lnTo>
                  <a:lnTo>
                    <a:pt x="531774" y="198901"/>
                  </a:lnTo>
                  <a:lnTo>
                    <a:pt x="524684" y="209400"/>
                  </a:lnTo>
                  <a:lnTo>
                    <a:pt x="514189" y="216494"/>
                  </a:lnTo>
                  <a:lnTo>
                    <a:pt x="501370" y="219100"/>
                  </a:lnTo>
                  <a:lnTo>
                    <a:pt x="0" y="219100"/>
                  </a:lnTo>
                </a:path>
              </a:pathLst>
            </a:custGeom>
            <a:ln w="919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30841" y="9321212"/>
              <a:ext cx="2475230" cy="219710"/>
            </a:xfrm>
            <a:custGeom>
              <a:avLst/>
              <a:gdLst/>
              <a:ahLst/>
              <a:cxnLst/>
              <a:rect l="l" t="t" r="r" b="b"/>
              <a:pathLst>
                <a:path w="2475229" h="219709">
                  <a:moveTo>
                    <a:pt x="2474925" y="186080"/>
                  </a:moveTo>
                  <a:lnTo>
                    <a:pt x="2472321" y="198901"/>
                  </a:lnTo>
                  <a:lnTo>
                    <a:pt x="2465230" y="209400"/>
                  </a:lnTo>
                  <a:lnTo>
                    <a:pt x="2454731" y="216494"/>
                  </a:lnTo>
                  <a:lnTo>
                    <a:pt x="2441905" y="219100"/>
                  </a:lnTo>
                  <a:lnTo>
                    <a:pt x="33020" y="219100"/>
                  </a:lnTo>
                  <a:lnTo>
                    <a:pt x="20198" y="216494"/>
                  </a:lnTo>
                  <a:lnTo>
                    <a:pt x="9699" y="209400"/>
                  </a:lnTo>
                  <a:lnTo>
                    <a:pt x="2605" y="198901"/>
                  </a:lnTo>
                  <a:lnTo>
                    <a:pt x="0" y="186080"/>
                  </a:lnTo>
                  <a:lnTo>
                    <a:pt x="0" y="33007"/>
                  </a:lnTo>
                  <a:lnTo>
                    <a:pt x="2605" y="20188"/>
                  </a:lnTo>
                  <a:lnTo>
                    <a:pt x="9699" y="9693"/>
                  </a:lnTo>
                  <a:lnTo>
                    <a:pt x="20198" y="2603"/>
                  </a:lnTo>
                  <a:lnTo>
                    <a:pt x="33020" y="0"/>
                  </a:lnTo>
                  <a:lnTo>
                    <a:pt x="2441905" y="0"/>
                  </a:lnTo>
                  <a:lnTo>
                    <a:pt x="2454731" y="2603"/>
                  </a:lnTo>
                  <a:lnTo>
                    <a:pt x="2465230" y="9693"/>
                  </a:lnTo>
                  <a:lnTo>
                    <a:pt x="2472321" y="20188"/>
                  </a:lnTo>
                  <a:lnTo>
                    <a:pt x="2474925" y="33007"/>
                  </a:lnTo>
                  <a:lnTo>
                    <a:pt x="2474925" y="186080"/>
                  </a:lnTo>
                  <a:close/>
                </a:path>
              </a:pathLst>
            </a:custGeom>
            <a:ln w="72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92001" y="4251022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2001" y="4251022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31659" y="4895901"/>
          <a:ext cx="5831840" cy="91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21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2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738196" y="5143070"/>
            <a:ext cx="147523" cy="10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38196" y="5596308"/>
            <a:ext cx="147523" cy="10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8400" y="904291"/>
            <a:ext cx="5983605" cy="280670"/>
            <a:chOff x="788400" y="904291"/>
            <a:chExt cx="5983605" cy="280670"/>
          </a:xfrm>
        </p:grpSpPr>
        <p:sp>
          <p:nvSpPr>
            <p:cNvPr id="18" name="object 18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79"/>
                  </a:lnTo>
                  <a:lnTo>
                    <a:pt x="5680" y="229028"/>
                  </a:lnTo>
                  <a:lnTo>
                    <a:pt x="21148" y="251921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1"/>
                  </a:lnTo>
                  <a:lnTo>
                    <a:pt x="5970327" y="229028"/>
                  </a:lnTo>
                  <a:lnTo>
                    <a:pt x="5976010" y="201079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79"/>
                  </a:lnTo>
                  <a:lnTo>
                    <a:pt x="5970327" y="229028"/>
                  </a:lnTo>
                  <a:lnTo>
                    <a:pt x="5954856" y="251921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1"/>
                  </a:lnTo>
                  <a:lnTo>
                    <a:pt x="5680" y="229028"/>
                  </a:lnTo>
                  <a:lnTo>
                    <a:pt x="0" y="201079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92010" y="7542530"/>
            <a:ext cx="5976620" cy="1522730"/>
            <a:chOff x="792010" y="7542530"/>
            <a:chExt cx="5976620" cy="1522730"/>
          </a:xfrm>
        </p:grpSpPr>
        <p:sp>
          <p:nvSpPr>
            <p:cNvPr id="21" name="object 21"/>
            <p:cNvSpPr/>
            <p:nvPr/>
          </p:nvSpPr>
          <p:spPr>
            <a:xfrm>
              <a:off x="792010" y="7542530"/>
              <a:ext cx="5976620" cy="1522730"/>
            </a:xfrm>
            <a:custGeom>
              <a:avLst/>
              <a:gdLst/>
              <a:ahLst/>
              <a:cxnLst/>
              <a:rect l="l" t="t" r="r" b="b"/>
              <a:pathLst>
                <a:path w="5976620" h="1522729">
                  <a:moveTo>
                    <a:pt x="5975997" y="0"/>
                  </a:moveTo>
                  <a:lnTo>
                    <a:pt x="0" y="0"/>
                  </a:lnTo>
                  <a:lnTo>
                    <a:pt x="0" y="1522679"/>
                  </a:lnTo>
                  <a:lnTo>
                    <a:pt x="5975997" y="1522679"/>
                  </a:lnTo>
                  <a:lnTo>
                    <a:pt x="5975997" y="0"/>
                  </a:lnTo>
                  <a:close/>
                </a:path>
              </a:pathLst>
            </a:custGeom>
            <a:solidFill>
              <a:srgbClr val="E7F0E4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844025" y="8140145"/>
              <a:ext cx="0" cy="796290"/>
            </a:xfrm>
            <a:custGeom>
              <a:avLst/>
              <a:gdLst/>
              <a:ahLst/>
              <a:cxnLst/>
              <a:rect l="l" t="t" r="r" b="b"/>
              <a:pathLst>
                <a:path h="796290">
                  <a:moveTo>
                    <a:pt x="0" y="0"/>
                  </a:moveTo>
                  <a:lnTo>
                    <a:pt x="0" y="796074"/>
                  </a:lnTo>
                </a:path>
              </a:pathLst>
            </a:custGeom>
            <a:ln w="7200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object 2">
            <a:extLst>
              <a:ext uri="{FF2B5EF4-FFF2-40B4-BE49-F238E27FC236}">
                <a16:creationId xmlns:a16="http://schemas.microsoft.com/office/drawing/2014/main" id="{77965316-8F53-6349-B932-2DDA671FA1BA}"/>
              </a:ext>
            </a:extLst>
          </p:cNvPr>
          <p:cNvSpPr txBox="1"/>
          <p:nvPr/>
        </p:nvSpPr>
        <p:spPr>
          <a:xfrm>
            <a:off x="5793046" y="379272"/>
            <a:ext cx="1407023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pt" sz="110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Aos pais e responsáveis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6493E363-66FB-D74A-86A0-C0A209774F13}"/>
              </a:ext>
            </a:extLst>
          </p:cNvPr>
          <p:cNvSpPr txBox="1"/>
          <p:nvPr/>
        </p:nvSpPr>
        <p:spPr>
          <a:xfrm>
            <a:off x="838200" y="924152"/>
            <a:ext cx="587780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2570" algn="ctr" rtl="0">
              <a:lnSpc>
                <a:spcPct val="100000"/>
              </a:lnSpc>
              <a:spcBef>
                <a:spcPts val="100"/>
              </a:spcBef>
            </a:pPr>
            <a:r>
              <a:rPr lang="pt" sz="16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Para tomar a vacina contra o novo coronavírus</a:t>
            </a:r>
            <a:endParaRPr sz="16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C70E842F-A3FF-2546-BEA2-2F7B9DC1936A}"/>
              </a:ext>
            </a:extLst>
          </p:cNvPr>
          <p:cNvSpPr txBox="1"/>
          <p:nvPr/>
        </p:nvSpPr>
        <p:spPr>
          <a:xfrm>
            <a:off x="1085936" y="5106248"/>
            <a:ext cx="22650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pt" sz="1000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Caso não se sinta bem após tomar a vacina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41CD53B-3C82-7846-BEF4-FB0FC58DAD80}"/>
              </a:ext>
            </a:extLst>
          </p:cNvPr>
          <p:cNvSpPr txBox="1"/>
          <p:nvPr/>
        </p:nvSpPr>
        <p:spPr>
          <a:xfrm>
            <a:off x="3987406" y="4985780"/>
            <a:ext cx="2629294" cy="436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 rtl="0">
              <a:lnSpc>
                <a:spcPct val="118100"/>
              </a:lnSpc>
              <a:spcBef>
                <a:spcPts val="100"/>
              </a:spcBef>
            </a:pPr>
            <a:r>
              <a:rPr lang="pt" sz="8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Instituição médica onde tomou a vacina ou seu médico de família, balcão de consulta do município local ou da província</a:t>
            </a:r>
            <a:endParaRPr sz="8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67B83858-26A6-B54A-810A-92A9BD163E94}"/>
              </a:ext>
            </a:extLst>
          </p:cNvPr>
          <p:cNvSpPr txBox="1"/>
          <p:nvPr/>
        </p:nvSpPr>
        <p:spPr>
          <a:xfrm>
            <a:off x="1085936" y="5554506"/>
            <a:ext cx="23609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pt" sz="1000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Consultas sobre vacinação em geral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42592571-ECFF-D84C-8FC6-B877E3DA23D9}"/>
              </a:ext>
            </a:extLst>
          </p:cNvPr>
          <p:cNvSpPr txBox="1"/>
          <p:nvPr/>
        </p:nvSpPr>
        <p:spPr>
          <a:xfrm>
            <a:off x="3987406" y="5564092"/>
            <a:ext cx="247644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pt" sz="9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Balcão de consulta do município local</a:t>
            </a:r>
            <a:endParaRPr sz="9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2D0A2914-C46D-254D-AE90-6FE1A415849E}"/>
              </a:ext>
            </a:extLst>
          </p:cNvPr>
          <p:cNvSpPr txBox="1"/>
          <p:nvPr/>
        </p:nvSpPr>
        <p:spPr>
          <a:xfrm>
            <a:off x="761298" y="5953309"/>
            <a:ext cx="6003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pt" sz="11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◎ Sobre o Sistema de Auxílio por Danos à Saúde devido a Vacinação</a:t>
            </a:r>
            <a:endParaRPr sz="11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7DE6344A-031D-A54E-8926-91D5366FF30F}"/>
              </a:ext>
            </a:extLst>
          </p:cNvPr>
          <p:cNvSpPr txBox="1"/>
          <p:nvPr/>
        </p:nvSpPr>
        <p:spPr>
          <a:xfrm>
            <a:off x="4179565" y="8842748"/>
            <a:ext cx="52641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pt" sz="650" b="1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Usar máscara</a:t>
            </a:r>
            <a:endParaRPr sz="6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A171814A-6719-2642-A8B6-B0F5990C342A}"/>
              </a:ext>
            </a:extLst>
          </p:cNvPr>
          <p:cNvSpPr txBox="1"/>
          <p:nvPr/>
        </p:nvSpPr>
        <p:spPr>
          <a:xfrm>
            <a:off x="4958048" y="8842748"/>
            <a:ext cx="60833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pt" sz="650" b="1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Lavar as mãos com sabonete</a:t>
            </a:r>
            <a:endParaRPr sz="6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ED23D7E8-C96E-7B45-959E-C82CF4A0471C}"/>
              </a:ext>
            </a:extLst>
          </p:cNvPr>
          <p:cNvSpPr txBox="1"/>
          <p:nvPr/>
        </p:nvSpPr>
        <p:spPr>
          <a:xfrm>
            <a:off x="5818446" y="8842748"/>
            <a:ext cx="822359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pt" sz="650" b="1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Desinfetar as mãos e dedos</a:t>
            </a:r>
            <a:endParaRPr sz="6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83CCD49C-629C-434D-BB4C-FA8E1DC53E99}"/>
              </a:ext>
            </a:extLst>
          </p:cNvPr>
          <p:cNvSpPr txBox="1"/>
          <p:nvPr/>
        </p:nvSpPr>
        <p:spPr>
          <a:xfrm>
            <a:off x="2929227" y="8842748"/>
            <a:ext cx="826906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pt" sz="650" b="1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Ambiente fechado</a:t>
            </a:r>
            <a:endParaRPr sz="6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B78EF2AF-EF60-034C-9ABF-04F3E657A6B5}"/>
              </a:ext>
            </a:extLst>
          </p:cNvPr>
          <p:cNvSpPr txBox="1"/>
          <p:nvPr/>
        </p:nvSpPr>
        <p:spPr>
          <a:xfrm>
            <a:off x="1191897" y="8842748"/>
            <a:ext cx="53530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pt" sz="650" b="1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Ambiente com aglomeração</a:t>
            </a:r>
            <a:endParaRPr sz="6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F9CB5CA4-AC3B-F64C-983C-ECA4AAD2ED17}"/>
              </a:ext>
            </a:extLst>
          </p:cNvPr>
          <p:cNvSpPr txBox="1"/>
          <p:nvPr/>
        </p:nvSpPr>
        <p:spPr>
          <a:xfrm>
            <a:off x="1949450" y="8842748"/>
            <a:ext cx="944178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pt" sz="65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Ambiente com contato pessoal próximo</a:t>
            </a:r>
            <a:endParaRPr sz="6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3C2F52DC-678A-BB43-AD20-F6E237B81A07}"/>
              </a:ext>
            </a:extLst>
          </p:cNvPr>
          <p:cNvSpPr txBox="1"/>
          <p:nvPr/>
        </p:nvSpPr>
        <p:spPr>
          <a:xfrm>
            <a:off x="3395994" y="9355808"/>
            <a:ext cx="2501900" cy="210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rtl="0">
              <a:lnSpc>
                <a:spcPct val="100000"/>
              </a:lnSpc>
              <a:spcBef>
                <a:spcPts val="105"/>
              </a:spcBef>
              <a:tabLst>
                <a:tab pos="2065020" algn="l"/>
              </a:tabLst>
            </a:pPr>
            <a:r>
              <a:rPr lang="pt" sz="6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Ministério da Saúde, Trabalho e Bem-estar, </a:t>
            </a:r>
          </a:p>
          <a:p>
            <a:pPr marL="103505" rtl="0">
              <a:lnSpc>
                <a:spcPct val="100000"/>
              </a:lnSpc>
              <a:spcBef>
                <a:spcPts val="105"/>
              </a:spcBef>
              <a:tabLst>
                <a:tab pos="2065020" algn="l"/>
              </a:tabLst>
            </a:pPr>
            <a:r>
              <a:rPr lang="pt" sz="6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vacinas contra o coronavírus, </a:t>
            </a:r>
            <a:r>
              <a:rPr lang="pt" sz="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criança                                            </a:t>
            </a:r>
            <a:r>
              <a:rPr lang="pt" sz="60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Pesquisar</a:t>
            </a:r>
            <a:endParaRPr sz="600" kern="0" dirty="0">
              <a:solidFill>
                <a:schemeClr val="bg1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2A5A8BD-6C0F-0D42-A980-A5836FBDAC02}"/>
              </a:ext>
            </a:extLst>
          </p:cNvPr>
          <p:cNvSpPr txBox="1"/>
          <p:nvPr/>
        </p:nvSpPr>
        <p:spPr>
          <a:xfrm>
            <a:off x="991536" y="9323698"/>
            <a:ext cx="2329815" cy="456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24300"/>
              </a:lnSpc>
              <a:spcBef>
                <a:spcPts val="100"/>
              </a:spcBef>
            </a:pPr>
            <a:r>
              <a:rPr lang="pt" sz="800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Para obter mais informações sobre a eficácia e segurança da vacina contra o novo coronavírus para crianças, visite o site do Ministério da Saúde, Trabalho e Bem-estar.</a:t>
            </a:r>
            <a:endParaRPr sz="8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833E6E0D-5B5C-6949-A29A-22BE034EC1EF}"/>
              </a:ext>
            </a:extLst>
          </p:cNvPr>
          <p:cNvSpPr txBox="1"/>
          <p:nvPr/>
        </p:nvSpPr>
        <p:spPr>
          <a:xfrm>
            <a:off x="761298" y="2337368"/>
            <a:ext cx="612267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pt" sz="1050" b="1" kern="0" dirty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◎ No dia </a:t>
            </a:r>
            <a:r>
              <a:rPr lang="pt" sz="1050" b="1" kern="0" dirty="0" smtClean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da </a:t>
            </a:r>
            <a:r>
              <a:rPr lang="pt" sz="1050" b="1" kern="0" dirty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vacina, se possível, traga a Caderneta de Saúde da Mãe e da Criança.</a:t>
            </a:r>
            <a:endParaRPr sz="10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40482D6F-7FDC-914B-A8CA-ED744F3DA5BF}"/>
              </a:ext>
            </a:extLst>
          </p:cNvPr>
          <p:cNvSpPr txBox="1"/>
          <p:nvPr/>
        </p:nvSpPr>
        <p:spPr>
          <a:xfrm>
            <a:off x="761298" y="1286601"/>
            <a:ext cx="612267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pt" sz="1050" b="1" kern="0" dirty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◎ É necessário o consentimento e a presença do(a) pai(mãe) ou responsável para a criança tomar a vacina.</a:t>
            </a:r>
            <a:endParaRPr sz="10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24E84317-DEA3-EE49-AEC2-AE65102A4E83}"/>
              </a:ext>
            </a:extLst>
          </p:cNvPr>
          <p:cNvSpPr txBox="1"/>
          <p:nvPr/>
        </p:nvSpPr>
        <p:spPr>
          <a:xfrm>
            <a:off x="948172" y="1469006"/>
            <a:ext cx="5812281" cy="792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080" rtl="0">
              <a:lnSpc>
                <a:spcPct val="118100"/>
              </a:lnSpc>
              <a:spcBef>
                <a:spcPts val="345"/>
              </a:spcBef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Em caso de tomar a vacina, pedimos que o(a) pai(mãe) ou responsável que decida sobre a vacinação com base em sua própria vontade após adquirirem o conhecimento correto tanto da eficácia da vacina na prevenção de infecção quanto do risco de efeitos colaterais. A vacina não será administrada sem o consentimento do(a) pai(mãe) ou responsável.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525" rtl="0">
              <a:lnSpc>
                <a:spcPct val="100000"/>
              </a:lnSpc>
              <a:spcBef>
                <a:spcPts val="195"/>
              </a:spcBef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Não é admissível que pessoas obriguem outros ao seu redor a se vacinarem ou discriminem aqueles que não tomaram a vacina.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51365B2F-F839-5A4B-AA0B-95AED2A65A69}"/>
              </a:ext>
            </a:extLst>
          </p:cNvPr>
          <p:cNvSpPr txBox="1"/>
          <p:nvPr/>
        </p:nvSpPr>
        <p:spPr>
          <a:xfrm>
            <a:off x="761298" y="3327347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60"/>
              </a:spcBef>
            </a:pPr>
            <a:r>
              <a:rPr lang="pt" sz="1100" b="1" kern="0" dirty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◎ Em caso de dúvidas e preocupações sobre a vacina, consulte o médico da família.</a:t>
            </a:r>
            <a:endParaRPr sz="11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8228F986-0C7D-F84A-B446-31FB87AC26F2}"/>
              </a:ext>
            </a:extLst>
          </p:cNvPr>
          <p:cNvSpPr txBox="1"/>
          <p:nvPr/>
        </p:nvSpPr>
        <p:spPr>
          <a:xfrm>
            <a:off x="950709" y="2506096"/>
            <a:ext cx="5964735" cy="6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766445" rtl="0">
              <a:lnSpc>
                <a:spcPct val="118100"/>
              </a:lnSpc>
              <a:spcBef>
                <a:spcPts val="350"/>
              </a:spcBef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Como a vacinação na criança é controlada através do histórico de inoculação na Caderneta de Saúde da Mãe e da Criança, se possível, traga-a no dia da vacinação.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525" marR="772795" rtl="0">
              <a:lnSpc>
                <a:spcPct val="118100"/>
              </a:lnSpc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Não se esqueça também de trazer todo o conteúdo do envelope enviado junto com este informativo, assim como o documento de identificação pessoal </a:t>
            </a:r>
            <a: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my number card), Cartão de Seguro de Saúde etc.).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3" name="object 3">
            <a:extLst>
              <a:ext uri="{FF2B5EF4-FFF2-40B4-BE49-F238E27FC236}">
                <a16:creationId xmlns:a16="http://schemas.microsoft.com/office/drawing/2014/main" id="{81CBD05B-4A39-0D45-BBB4-3BF3E2491441}"/>
              </a:ext>
            </a:extLst>
          </p:cNvPr>
          <p:cNvSpPr txBox="1"/>
          <p:nvPr/>
        </p:nvSpPr>
        <p:spPr>
          <a:xfrm>
            <a:off x="953984" y="3510953"/>
            <a:ext cx="5967547" cy="6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24460" algn="just" rtl="0">
              <a:lnSpc>
                <a:spcPct val="118100"/>
              </a:lnSpc>
              <a:spcBef>
                <a:spcPts val="345"/>
              </a:spcBef>
            </a:pP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Consulte o médico da família sobre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os intervalos das aplicações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da vacina contra o novo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coronavírus, e de outras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vacinas. A princípio, não é possível tomar nenhuma outra vacina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no mesmo dia, tampouco duas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semanas antes e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depois. Consulte com um profissional da saúde,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caso seu(sua) filho(a) tenha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restrições médicas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subjacentes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também 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outras dúvidas </a:t>
            </a:r>
            <a:r>
              <a:rPr lang="pt" sz="9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 preocupações sobre a vacina</a:t>
            </a:r>
            <a:r>
              <a:rPr lang="pt" sz="900" kern="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630F4132-14A4-F24B-AE47-B04AE15A1FE9}"/>
              </a:ext>
            </a:extLst>
          </p:cNvPr>
          <p:cNvSpPr txBox="1"/>
          <p:nvPr/>
        </p:nvSpPr>
        <p:spPr>
          <a:xfrm>
            <a:off x="2482850" y="4307227"/>
            <a:ext cx="264339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1935" algn="ctr" rtl="0">
              <a:lnSpc>
                <a:spcPct val="100000"/>
              </a:lnSpc>
            </a:pPr>
            <a:r>
              <a:rPr lang="pt" sz="16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Local de consulta e outros</a:t>
            </a:r>
            <a:endParaRPr sz="16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5" name="object 3">
            <a:extLst>
              <a:ext uri="{FF2B5EF4-FFF2-40B4-BE49-F238E27FC236}">
                <a16:creationId xmlns:a16="http://schemas.microsoft.com/office/drawing/2014/main" id="{B9D721C7-779B-5E40-9C3A-090C3950A50A}"/>
              </a:ext>
            </a:extLst>
          </p:cNvPr>
          <p:cNvSpPr txBox="1"/>
          <p:nvPr/>
        </p:nvSpPr>
        <p:spPr>
          <a:xfrm>
            <a:off x="761298" y="4673324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pt" sz="11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◎ Local de consulta sobre a vacina contra o novo coronavírus</a:t>
            </a:r>
            <a:endParaRPr sz="11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5459DCF0-DC6F-6D49-A6A9-458E32594D4C}"/>
              </a:ext>
            </a:extLst>
          </p:cNvPr>
          <p:cNvSpPr txBox="1"/>
          <p:nvPr/>
        </p:nvSpPr>
        <p:spPr>
          <a:xfrm>
            <a:off x="985796" y="7571592"/>
            <a:ext cx="5828794" cy="516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253365" rtl="0">
              <a:lnSpc>
                <a:spcPct val="111800"/>
              </a:lnSpc>
            </a:pPr>
            <a:r>
              <a:rPr lang="pt" sz="1000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Assim como há pessoas que tomaram a vacina, há outras que não se vacinaram. Continue tomando as medidas de prevenção de infecções como lavar bem / desinfetar as mãos e usar a máscara como feito até o momento, mesmo depois de tomar a vacina.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C34F8D64-A509-A341-8E7D-CC5CAF0670CF}"/>
              </a:ext>
            </a:extLst>
          </p:cNvPr>
          <p:cNvSpPr txBox="1"/>
          <p:nvPr/>
        </p:nvSpPr>
        <p:spPr>
          <a:xfrm>
            <a:off x="941820" y="6167340"/>
            <a:ext cx="5826801" cy="83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5080" rtl="0">
              <a:lnSpc>
                <a:spcPct val="118100"/>
              </a:lnSpc>
              <a:spcBef>
                <a:spcPts val="459"/>
              </a:spcBef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 vacina poderá causar problemas de saúde (doença ou deficiência). Embora seja extremamente raro, o risco não pode ser eliminado e por esse motivo, foi estabelecido um sistema de auxílio.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525" marR="5715" rtl="0">
              <a:lnSpc>
                <a:spcPct val="118100"/>
              </a:lnSpc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No caso de danos à saúde decorrente da vacina contra o novo coronavírus, o auxílio (despesas médicas e benefícios de pensão por invalidez, etc.) também está disponível baseada na Lei de Imunização (*). Em relação aos procedimentos necessários para o requerimento, consulte o município onde está o cadastro de residente.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33768476-3C1B-FA4E-8789-BDE3322D0BB5}"/>
              </a:ext>
            </a:extLst>
          </p:cNvPr>
          <p:cNvSpPr txBox="1"/>
          <p:nvPr/>
        </p:nvSpPr>
        <p:spPr>
          <a:xfrm>
            <a:off x="899951" y="7011110"/>
            <a:ext cx="5868670" cy="448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275" marR="5080" indent="-168275" algn="just" rtl="0">
              <a:lnSpc>
                <a:spcPct val="118100"/>
              </a:lnSpc>
              <a:spcBef>
                <a:spcPts val="405"/>
              </a:spcBef>
            </a:pPr>
            <a:r>
              <a:rPr lang="pt" sz="8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(*) Caso o ministro da Saúde, Trabalho e Bem-Estar Social certifique que o dano à saúde foi causado pela vacina, os benefícios serão pagos pelo município. Para a certificação, será realizada uma investigação sobre a relação de causa e efeito pelo Comitê Nacional de Certificação de Doenças e Deficiências formado por profissionais das áreas de vacinação; doenças infecciosas; médica e direito.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862854E8-D7B3-5A40-8398-03D4DE85EB17}"/>
              </a:ext>
            </a:extLst>
          </p:cNvPr>
          <p:cNvSpPr txBox="1"/>
          <p:nvPr/>
        </p:nvSpPr>
        <p:spPr>
          <a:xfrm>
            <a:off x="3387070" y="9683406"/>
            <a:ext cx="2652773" cy="247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 marR="5080" indent="-2540" rtl="0">
              <a:lnSpc>
                <a:spcPct val="112700"/>
              </a:lnSpc>
              <a:spcBef>
                <a:spcPts val="605"/>
              </a:spcBef>
            </a:pPr>
            <a:r>
              <a:rPr lang="pt" sz="700" b="1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Caso não consiga visualizar o site, entre em contato com o município local.</a:t>
            </a:r>
            <a:endParaRPr lang="ja-JP" altLang="en-US" sz="700" kern="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C1630A37-81B5-E847-82E0-31A90183A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95" y="9245586"/>
            <a:ext cx="711200" cy="7112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21CD941-DAF8-C347-BF67-ABA2A9858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61" y="2574048"/>
            <a:ext cx="482600" cy="6223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919055E8-5102-E64E-95E6-1E35A69B4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8" y="8028903"/>
            <a:ext cx="2527300" cy="762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D88D88C4-62BE-F348-915F-9EC26379AB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61" y="8062798"/>
            <a:ext cx="24130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C548CBD-DE2D-F840-AEA9-5C0BECAB1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326"/>
            <a:ext cx="7556500" cy="10680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694825" y="253664"/>
            <a:ext cx="21668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480" algn="ctr" rtl="0">
              <a:lnSpc>
                <a:spcPct val="100000"/>
              </a:lnSpc>
              <a:spcBef>
                <a:spcPts val="100"/>
              </a:spcBef>
            </a:pPr>
            <a:r>
              <a:rPr lang="pt" sz="1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Para as crianças de </a:t>
            </a:r>
            <a:br>
              <a:rPr lang="pt" sz="1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</a:br>
            <a:r>
              <a:rPr lang="pt" sz="1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5 a 11 anos de idade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1241" y="4191790"/>
            <a:ext cx="244094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9"/>
              </a:spcBef>
            </a:pPr>
            <a:r>
              <a:rPr lang="pt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 vacina será aplicada perto do ombro.</a:t>
            </a:r>
            <a:endParaRPr sz="10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5875" rtl="0">
              <a:lnSpc>
                <a:spcPct val="100000"/>
              </a:lnSpc>
              <a:spcBef>
                <a:spcPts val="355"/>
              </a:spcBef>
            </a:pPr>
            <a:r>
              <a:rPr lang="pt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No dia que for tomar </a:t>
            </a:r>
            <a:r>
              <a:rPr lang="pt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 </a:t>
            </a:r>
            <a:r>
              <a:rPr lang="pt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vacina, </a:t>
            </a:r>
            <a:r>
              <a:rPr lang="pt" sz="10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use</a:t>
            </a:r>
            <a:r>
              <a:rPr lang="pt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pt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roupa que seja fácil de expor o ombro.</a:t>
            </a:r>
            <a:endParaRPr sz="10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6170" y="4798335"/>
            <a:ext cx="2040791" cy="1454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marR="5080" indent="-168275" rtl="0">
              <a:lnSpc>
                <a:spcPct val="129900"/>
              </a:lnSpc>
            </a:pPr>
            <a:r>
              <a:rPr lang="pt" sz="9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◎ 	Depois de tomar a vacina, espere sentado(a) por pelo menos 15 minutos.</a:t>
            </a:r>
            <a:endParaRPr sz="9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80975" indent="-168275" rtl="0">
              <a:lnSpc>
                <a:spcPct val="100000"/>
              </a:lnSpc>
              <a:spcAft>
                <a:spcPts val="1000"/>
              </a:spcAft>
            </a:pPr>
            <a:r>
              <a:rPr lang="pt" sz="8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	</a:t>
            </a:r>
            <a:r>
              <a:rPr lang="pt" sz="8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(Há possibilidade de </a:t>
            </a:r>
            <a:r>
              <a:rPr lang="pt" sz="8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esperar por pelo menos 30 minutos)</a:t>
            </a:r>
            <a:endParaRPr sz="8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80975" marR="48260" indent="-168275" rtl="0">
              <a:lnSpc>
                <a:spcPct val="129900"/>
              </a:lnSpc>
            </a:pPr>
            <a:r>
              <a:rPr lang="pt" sz="9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◎ 	No dia da </a:t>
            </a:r>
            <a:r>
              <a:rPr lang="pt" sz="9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vacinação, </a:t>
            </a:r>
            <a:r>
              <a:rPr lang="pt" sz="9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não há nenhum problema em fazer suas atividades do dia a dia como tomar banho etc., mas não faça exercícios pesados.</a:t>
            </a:r>
            <a:endParaRPr sz="9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3093" y="4860508"/>
            <a:ext cx="2496958" cy="540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marR="5080" indent="-168275">
              <a:lnSpc>
                <a:spcPct val="129900"/>
              </a:lnSpc>
              <a:spcBef>
                <a:spcPts val="100"/>
              </a:spcBef>
            </a:pPr>
            <a:r>
              <a:rPr lang="pt" sz="9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◎ 	Depois de tomar a vacina, pode ser que você tenha os sintomas abaixo, mas </a:t>
            </a:r>
            <a:r>
              <a:rPr lang="pt" sz="9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sabe-se </a:t>
            </a:r>
            <a:r>
              <a:rPr lang="pt" sz="9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que eles desaparecerão naturalmente dentro de 2 a 3 dias.</a:t>
            </a:r>
            <a:endParaRPr sz="9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8098" y="3628773"/>
            <a:ext cx="389509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459"/>
              </a:spcBef>
            </a:pPr>
            <a:r>
              <a:rPr lang="pt" sz="10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Quando tiver febre de </a:t>
            </a:r>
            <a:r>
              <a:rPr lang="ja" sz="1000" b="1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37,5</a:t>
            </a:r>
            <a:r>
              <a:rPr lang="ja" sz="1000" kern="0" baseline="3000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o</a:t>
            </a:r>
            <a:r>
              <a:rPr lang="ja" sz="10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 ou </a:t>
            </a:r>
            <a:r>
              <a:rPr lang="ja" sz="10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mais</a:t>
            </a:r>
            <a:r>
              <a:rPr lang="pt-BR" altLang="ja" sz="10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,</a:t>
            </a:r>
            <a:r>
              <a:rPr lang="ja" sz="10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" sz="10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ou quando não estiver se sentindo </a:t>
            </a:r>
            <a:r>
              <a:rPr lang="ja" sz="10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bem</a:t>
            </a:r>
            <a:r>
              <a:rPr lang="pt-BR" altLang="ja" sz="10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,</a:t>
            </a:r>
            <a:r>
              <a:rPr lang="en-US" altLang="ja" sz="10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pt" sz="10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você não poderá tomar a vacina. Então, comunique isso para alguém da família.</a:t>
            </a:r>
            <a:endParaRPr sz="10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215" y="3680551"/>
            <a:ext cx="7238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pt" sz="1200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Antes de </a:t>
            </a:r>
            <a:r>
              <a:rPr lang="pt" sz="1200" kern="0" dirty="0" smtClean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se </a:t>
            </a:r>
            <a:r>
              <a:rPr lang="pt" sz="1200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vacinar</a:t>
            </a:r>
            <a:endParaRPr sz="12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962" y="4317434"/>
            <a:ext cx="8203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pt" sz="1200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Na hora de se vacinar</a:t>
            </a:r>
            <a:endParaRPr sz="12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215" y="5371437"/>
            <a:ext cx="7238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pt" sz="1200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Depois de se vacinar</a:t>
            </a:r>
            <a:endParaRPr sz="12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234" y="6781116"/>
            <a:ext cx="680304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95"/>
              </a:spcBef>
            </a:pPr>
            <a:r>
              <a:rPr lang="pt" sz="1300" b="1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Se esses sintomas </a:t>
            </a:r>
            <a:r>
              <a:rPr lang="pt" sz="1300" b="1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surgirem, </a:t>
            </a:r>
            <a:r>
              <a:rPr lang="pt" sz="1300" b="1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avise alguém da família ou um adulto que estiver por perto.</a:t>
            </a:r>
            <a:endParaRPr sz="1300" b="1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5634" y="7230487"/>
            <a:ext cx="136792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68275">
              <a:spcBef>
                <a:spcPts val="100"/>
              </a:spcBef>
            </a:pPr>
            <a:r>
              <a:rPr lang="pt" sz="1000" b="1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● Logo </a:t>
            </a:r>
            <a:r>
              <a:rPr lang="pt" sz="1000" b="1" kern="0" dirty="0" smtClean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após se </a:t>
            </a:r>
            <a:r>
              <a:rPr lang="pt" sz="1000" b="1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vacinar</a:t>
            </a:r>
            <a:endParaRPr sz="1000" b="1" kern="0" dirty="0">
              <a:solidFill>
                <a:srgbClr val="DE6B37"/>
              </a:solidFill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39088" y="7446920"/>
            <a:ext cx="32162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Aft>
                <a:spcPts val="300"/>
              </a:spcAft>
              <a:tabLst>
                <a:tab pos="635635" algn="l"/>
                <a:tab pos="1555115" algn="l"/>
                <a:tab pos="2483485" algn="l"/>
              </a:tabLst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Febre </a:t>
            </a:r>
            <a:r>
              <a:rPr lang="ja-JP" altLang="en-US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Dor de </a:t>
            </a:r>
            <a: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cabeça</a:t>
            </a:r>
            <a:r>
              <a:rPr lang="ja-JP" altLang="en-US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pt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</a:t>
            </a: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Dor no peito </a:t>
            </a:r>
          </a:p>
          <a:p>
            <a:pPr marL="12700" rtl="0">
              <a:lnSpc>
                <a:spcPct val="100000"/>
              </a:lnSpc>
              <a:spcAft>
                <a:spcPts val="300"/>
              </a:spcAft>
              <a:tabLst>
                <a:tab pos="635635" algn="l"/>
                <a:tab pos="1555115" algn="l"/>
                <a:tab pos="2483485" algn="l"/>
              </a:tabLst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Dificuldade para respirar	◯ Moleza no corpo  ◯ Calafrio</a:t>
            </a:r>
          </a:p>
          <a:p>
            <a:pPr marL="12700" rtl="0">
              <a:lnSpc>
                <a:spcPct val="100000"/>
              </a:lnSpc>
              <a:spcAft>
                <a:spcPts val="300"/>
              </a:spcAft>
              <a:tabLst>
                <a:tab pos="635635" algn="l"/>
                <a:tab pos="1555115" algn="l"/>
                <a:tab pos="2483485" algn="l"/>
              </a:tabLst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Sentir o coração batendo acelerado</a:t>
            </a:r>
            <a:endParaRPr sz="9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9088" y="7230487"/>
            <a:ext cx="367549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68275" rtl="0">
              <a:lnSpc>
                <a:spcPct val="100000"/>
              </a:lnSpc>
              <a:spcBef>
                <a:spcPts val="100"/>
              </a:spcBef>
            </a:pPr>
            <a:r>
              <a:rPr lang="pt" sz="1000" b="1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●	No dia em que tomou a vacina e durante os 4 dias seguintes</a:t>
            </a:r>
            <a:endParaRPr sz="1000" b="1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0984" y="8166458"/>
            <a:ext cx="5560060" cy="378460"/>
            <a:chOff x="1020984" y="8166458"/>
            <a:chExt cx="5560060" cy="378460"/>
          </a:xfrm>
        </p:grpSpPr>
        <p:sp>
          <p:nvSpPr>
            <p:cNvPr id="17" name="object 17"/>
            <p:cNvSpPr/>
            <p:nvPr/>
          </p:nvSpPr>
          <p:spPr>
            <a:xfrm>
              <a:off x="1020984" y="8166458"/>
              <a:ext cx="5559545" cy="377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59143" y="8205361"/>
              <a:ext cx="5446344" cy="2627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29058" y="8844035"/>
            <a:ext cx="28601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algn="ctr" rtl="0">
              <a:lnSpc>
                <a:spcPct val="100000"/>
              </a:lnSpc>
              <a:spcBef>
                <a:spcPts val="115"/>
              </a:spcBef>
            </a:pPr>
            <a:r>
              <a:rPr lang="pt" sz="1400" b="1" kern="0">
                <a:solidFill>
                  <a:schemeClr val="bg1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Algo importante para não esquecer</a:t>
            </a: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5911850" y="261997"/>
            <a:ext cx="1302430" cy="196662"/>
          </a:xfrm>
          <a:prstGeom prst="rect">
            <a:avLst/>
          </a:prstGeom>
          <a:ln w="4445">
            <a:solidFill>
              <a:schemeClr val="bg1"/>
            </a:solidFill>
          </a:ln>
        </p:spPr>
        <p:txBody>
          <a:bodyPr vert="horz" wrap="square" lIns="0" tIns="28800" rIns="0" bIns="2160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220"/>
              </a:spcBef>
            </a:pPr>
            <a:r>
              <a:rPr lang="pt" sz="900" kern="0">
                <a:solidFill>
                  <a:schemeClr val="bg1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10 de fevereiro de 2022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49743595-0AAF-C041-BC17-C05303AD4B51}"/>
              </a:ext>
            </a:extLst>
          </p:cNvPr>
          <p:cNvSpPr txBox="1"/>
          <p:nvPr/>
        </p:nvSpPr>
        <p:spPr>
          <a:xfrm>
            <a:off x="1225549" y="995472"/>
            <a:ext cx="51054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pt" sz="15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Informações sobre a vacina contra o novo coronavírus</a:t>
            </a:r>
            <a:endParaRPr sz="1500" b="1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776CF302-F79C-4F4D-8536-D2784F7BBB62}"/>
              </a:ext>
            </a:extLst>
          </p:cNvPr>
          <p:cNvSpPr txBox="1"/>
          <p:nvPr/>
        </p:nvSpPr>
        <p:spPr>
          <a:xfrm>
            <a:off x="711075" y="1896555"/>
            <a:ext cx="4247354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t-PT" altLang="ja-JP" sz="11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Quando o novo coronavírus entra em seu corpo e aumenta o número de seus companheiros, eles poderão causar febre, tosse, dor de cabeça, dificuldade para respirar, sentir o gosto diferente etc., fazendo com que você não se sinta bem.</a:t>
            </a:r>
            <a:endParaRPr lang="ja-JP" altLang="ja-JP" sz="11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pt-PT" altLang="ja-JP" sz="11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Quando </a:t>
            </a:r>
            <a:r>
              <a:rPr lang="pt-PT" altLang="ja-JP" sz="1100" kern="100" dirty="0" smtClean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se toma</a:t>
            </a:r>
            <a:r>
              <a:rPr lang="pt-PT" altLang="ja-JP" sz="1100" strike="sngStrike" kern="100" dirty="0" smtClean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r</a:t>
            </a:r>
            <a:r>
              <a:rPr lang="pt-PT" altLang="ja-JP" sz="1100" kern="100" dirty="0" smtClean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pt-PT" altLang="ja-JP" sz="11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 vacina, o seu corpo consegue se preparar para combater o novo coronavírus, por isso, mesmo que o vírus entre no seu corpo, é mais difícil de você ficar doente.</a:t>
            </a:r>
            <a:endParaRPr lang="ja-JP" altLang="ja-JP" sz="1100" kern="100" dirty="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461AAA58-6D19-B141-A3D3-1F52B310BEB1}"/>
              </a:ext>
            </a:extLst>
          </p:cNvPr>
          <p:cNvSpPr txBox="1"/>
          <p:nvPr/>
        </p:nvSpPr>
        <p:spPr>
          <a:xfrm>
            <a:off x="1731741" y="3228546"/>
            <a:ext cx="402770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rtl="0">
              <a:lnSpc>
                <a:spcPct val="100000"/>
              </a:lnSpc>
            </a:pPr>
            <a:r>
              <a:rPr lang="pt" sz="1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Com o que devo ter cuidado quando for tomar a vacina?</a:t>
            </a: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C0DC2FE9-0ACC-8D42-9859-688DD0B1387A}"/>
              </a:ext>
            </a:extLst>
          </p:cNvPr>
          <p:cNvSpPr txBox="1"/>
          <p:nvPr/>
        </p:nvSpPr>
        <p:spPr>
          <a:xfrm>
            <a:off x="4507946" y="5699218"/>
            <a:ext cx="235458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rtl="0">
              <a:lnSpc>
                <a:spcPct val="100000"/>
              </a:lnSpc>
              <a:tabLst>
                <a:tab pos="609600" algn="l"/>
              </a:tabLst>
            </a:pPr>
            <a:r>
              <a:rPr lang="pt" sz="900" ker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Febre  ◯ Mal estar</a:t>
            </a:r>
            <a:endParaRPr sz="9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3180" rtl="0">
              <a:lnSpc>
                <a:spcPct val="100000"/>
              </a:lnSpc>
            </a:pPr>
            <a:r>
              <a:rPr lang="pt" sz="900" ker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Moleza no corpo  </a:t>
            </a:r>
          </a:p>
          <a:p>
            <a:pPr marL="43180" rtl="0">
              <a:lnSpc>
                <a:spcPct val="100000"/>
              </a:lnSpc>
            </a:pPr>
            <a:r>
              <a:rPr lang="pt" sz="900" ker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Dor de barriga</a:t>
            </a:r>
            <a:endParaRPr sz="9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3180" rtl="0">
              <a:lnSpc>
                <a:spcPct val="100000"/>
              </a:lnSpc>
            </a:pPr>
            <a:r>
              <a:rPr lang="pt" sz="900" ker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Dor de cabeça</a:t>
            </a:r>
            <a:endParaRPr sz="9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3180" rtl="0">
              <a:lnSpc>
                <a:spcPct val="100000"/>
              </a:lnSpc>
            </a:pPr>
            <a:r>
              <a:rPr lang="pt" sz="900" ker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Calafrio</a:t>
            </a:r>
            <a:endParaRPr sz="9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549AAE56-F5CC-A647-899B-7EDDC0C95A48}"/>
              </a:ext>
            </a:extLst>
          </p:cNvPr>
          <p:cNvSpPr txBox="1"/>
          <p:nvPr/>
        </p:nvSpPr>
        <p:spPr>
          <a:xfrm>
            <a:off x="682920" y="7494758"/>
            <a:ext cx="1279141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rtl="0">
              <a:lnSpc>
                <a:spcPct val="100000"/>
              </a:lnSpc>
              <a:spcBef>
                <a:spcPts val="570"/>
              </a:spcBef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Coceira no corpo</a:t>
            </a:r>
            <a:endParaRPr lang="ja-JP" altLang="en-US" sz="9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22225" rtl="0">
              <a:lnSpc>
                <a:spcPct val="100000"/>
              </a:lnSpc>
              <a:spcBef>
                <a:spcPts val="355"/>
              </a:spcBef>
            </a:pPr>
            <a:r>
              <a:rPr lang="pt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Tosse</a:t>
            </a:r>
            <a:endParaRPr sz="9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587EB643-9A00-D34E-98D9-08552434D657}"/>
              </a:ext>
            </a:extLst>
          </p:cNvPr>
          <p:cNvSpPr txBox="1"/>
          <p:nvPr/>
        </p:nvSpPr>
        <p:spPr>
          <a:xfrm>
            <a:off x="501650" y="9235715"/>
            <a:ext cx="4724400" cy="947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4475" rtl="0">
              <a:lnSpc>
                <a:spcPct val="139600"/>
              </a:lnSpc>
              <a:spcBef>
                <a:spcPts val="655"/>
              </a:spcBef>
            </a:pPr>
            <a:r>
              <a:rPr lang="pt" sz="11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Existem vários tipos de pessoas: </a:t>
            </a:r>
            <a:r>
              <a:rPr lang="pt" sz="11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aquelas </a:t>
            </a:r>
            <a:r>
              <a:rPr lang="pt" sz="11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que tomaram a vacina mais cedo </a:t>
            </a:r>
            <a:r>
              <a:rPr lang="pt" sz="11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e outras que </a:t>
            </a:r>
            <a:r>
              <a:rPr lang="pt" sz="11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por algum motivo não podem tomar a vacina etc. </a:t>
            </a:r>
            <a:r>
              <a:rPr lang="pt" sz="11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Nunca devemos falar </a:t>
            </a:r>
            <a:r>
              <a:rPr lang="pt" sz="11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mal ou fazer bullying </a:t>
            </a:r>
            <a:r>
              <a:rPr lang="pt" sz="11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das</a:t>
            </a:r>
            <a:r>
              <a:rPr lang="pt" sz="1100" strike="sngStrike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e</a:t>
            </a:r>
            <a:r>
              <a:rPr lang="pt" sz="11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p</a:t>
            </a:r>
            <a:r>
              <a:rPr lang="pt" sz="1100" strike="sngStrike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</a:t>
            </a:r>
            <a:r>
              <a:rPr lang="pt" sz="11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essoas </a:t>
            </a:r>
            <a:r>
              <a:rPr lang="pt" sz="11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ao </a:t>
            </a:r>
            <a:r>
              <a:rPr lang="pt" sz="11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redor, </a:t>
            </a:r>
            <a:r>
              <a:rPr lang="pt-BR" sz="11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s</a:t>
            </a:r>
            <a:r>
              <a:rPr lang="pt" sz="11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ejam porque tomaram ou não a vacina.</a:t>
            </a:r>
            <a:endParaRPr lang="ja-JP" altLang="en-US"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AF2A724-B2EC-684C-A24E-E0423A97A9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3" y="771479"/>
            <a:ext cx="850900" cy="6096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6A19E3B-600E-4246-A3AD-721D416897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20" y="795538"/>
            <a:ext cx="495300" cy="5969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FF0CFA8-CFE3-1341-ABEC-2AE531FFA9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50" y="1536700"/>
            <a:ext cx="1905000" cy="16256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3BCFE6B-1D2C-6A49-9258-89EADDC0A0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82" y="3626637"/>
            <a:ext cx="1155700" cy="8382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EA2E195-87BE-074C-A385-AA24A25AFD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1" y="4128287"/>
            <a:ext cx="647700" cy="6731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4BF257E-ACE0-B641-8FDC-902B72BACD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16" y="4883735"/>
            <a:ext cx="406400" cy="6985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252AEF6-39C6-E843-989A-26322D4AE7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33" y="5687623"/>
            <a:ext cx="635000" cy="6731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1D1F1AD-4CE2-5B4E-80B0-2CC9D5F2BA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36" y="5538976"/>
            <a:ext cx="1117600" cy="9017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7C549DA8-E55B-5A47-842D-4A57D8D03E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45" y="7286791"/>
            <a:ext cx="635000" cy="6604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6F11C7B-FE0E-C54F-A618-23645C1E56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40" y="7235164"/>
            <a:ext cx="914400" cy="6477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A1A02CA-69C5-6447-83FA-287FA7681EF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56" y="8676940"/>
            <a:ext cx="406400" cy="4953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1D83A851-3EFD-6240-9C7C-09AF4E64064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82" y="9059479"/>
            <a:ext cx="2082800" cy="10668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2479FD-C74B-45C1-B99E-5247CEEFA5F6}"/>
              </a:ext>
            </a:extLst>
          </p:cNvPr>
          <p:cNvSpPr txBox="1"/>
          <p:nvPr/>
        </p:nvSpPr>
        <p:spPr>
          <a:xfrm>
            <a:off x="411234" y="8152069"/>
            <a:ext cx="6803046" cy="338554"/>
          </a:xfrm>
          <a:prstGeom prst="rect">
            <a:avLst/>
          </a:prstGeom>
          <a:solidFill>
            <a:srgbClr val="EEC8AB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pt" sz="1600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Tome a segunda dose da </a:t>
            </a:r>
            <a:r>
              <a:rPr lang="pt" sz="1600" kern="0" dirty="0" smtClean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vacina após 3 </a:t>
            </a:r>
            <a:r>
              <a:rPr lang="pt" sz="1600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semanas da </a:t>
            </a:r>
            <a:r>
              <a:rPr lang="pt" sz="1600" kern="0" dirty="0" smtClean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primeira </a:t>
            </a:r>
            <a:r>
              <a:rPr lang="pt" sz="1600" strike="sngStrike" kern="0" dirty="0" smtClean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dose</a:t>
            </a:r>
            <a:r>
              <a:rPr lang="pt" sz="1600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th-TH" sz="1600" kern="0" dirty="0">
              <a:solidFill>
                <a:srgbClr val="DE6B37"/>
              </a:solidFill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9920" y="1513840"/>
            <a:ext cx="4646130" cy="3610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1650" y="1599977"/>
            <a:ext cx="467489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algn="ctr" rtl="0">
              <a:lnSpc>
                <a:spcPct val="100000"/>
              </a:lnSpc>
            </a:pPr>
            <a:r>
              <a:rPr lang="pt" sz="1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Por que tenho de tomar a vacina contra o novo coronavírus?</a:t>
            </a:r>
          </a:p>
        </p:txBody>
      </p:sp>
    </p:spTree>
    <p:extLst>
      <p:ext uri="{BB962C8B-B14F-4D97-AF65-F5344CB8AC3E}">
        <p14:creationId xmlns:p14="http://schemas.microsoft.com/office/powerpoint/2010/main" val="32747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8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2003</Words>
  <PresentationFormat>ユーザー設定</PresentationFormat>
  <Paragraphs>115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Cordia New</vt:lpstr>
      <vt:lpstr>ＭＳ 明朝</vt:lpstr>
      <vt:lpstr>メイリオ</vt:lpstr>
      <vt:lpstr>游ゴシック</vt:lpstr>
      <vt:lpstr>游明朝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2022-02-13T08:34:01Z</dcterms:created>
  <dcterms:modified xsi:type="dcterms:W3CDTF">2022-04-18T11:39:16Z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2022-02-13T00:00:00Z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2022-02-13T00:00:00Z</vt:filetime>
  </property>
</Properties>
</file>