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683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84818"/>
            <a:ext cx="5829300" cy="337138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086211"/>
            <a:ext cx="5143500" cy="233799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06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72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5570"/>
            <a:ext cx="1478756" cy="820653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5570"/>
            <a:ext cx="4350544" cy="820653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92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43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14216"/>
            <a:ext cx="5915025" cy="402817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480494"/>
            <a:ext cx="5915025" cy="2118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54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77850"/>
            <a:ext cx="2914650" cy="61442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77850"/>
            <a:ext cx="2914650" cy="61442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93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5572"/>
            <a:ext cx="5915025" cy="18717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73865"/>
            <a:ext cx="2901255" cy="116339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37259"/>
            <a:ext cx="2901255" cy="52027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73865"/>
            <a:ext cx="2915543" cy="116339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37259"/>
            <a:ext cx="2915543" cy="52027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9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50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5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5583"/>
            <a:ext cx="2211884" cy="225954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4283"/>
            <a:ext cx="3471863" cy="688173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05125"/>
            <a:ext cx="2211884" cy="538210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29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5583"/>
            <a:ext cx="2211884" cy="225954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4283"/>
            <a:ext cx="3471863" cy="688173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05125"/>
            <a:ext cx="2211884" cy="538210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032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5572"/>
            <a:ext cx="5915025" cy="1871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77850"/>
            <a:ext cx="5915025" cy="6144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975404"/>
            <a:ext cx="1543050" cy="515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630B7-B7E9-4451-85CF-2325060FE6F8}" type="datetimeFigureOut">
              <a:rPr kumimoji="1" lang="ja-JP" altLang="en-US" smtClean="0"/>
              <a:t>2019/9/17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975404"/>
            <a:ext cx="2314575" cy="515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975404"/>
            <a:ext cx="1543050" cy="515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582EE-0105-423E-98C4-CF9FE7036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95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四角形: 角を丸くする 115">
            <a:extLst>
              <a:ext uri="{FF2B5EF4-FFF2-40B4-BE49-F238E27FC236}">
                <a16:creationId xmlns:a16="http://schemas.microsoft.com/office/drawing/2014/main" id="{1CCDB632-9CFA-4D8C-8030-C78CDA67F9F6}"/>
              </a:ext>
            </a:extLst>
          </p:cNvPr>
          <p:cNvSpPr/>
          <p:nvPr/>
        </p:nvSpPr>
        <p:spPr>
          <a:xfrm>
            <a:off x="4164195" y="5074313"/>
            <a:ext cx="997526" cy="2322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750" dirty="0">
                <a:solidFill>
                  <a:schemeClr val="tx1"/>
                </a:solidFill>
              </a:rPr>
              <a:t>後発医薬品使用促進</a:t>
            </a:r>
          </a:p>
        </p:txBody>
      </p:sp>
      <p:sp>
        <p:nvSpPr>
          <p:cNvPr id="334" name="矢印: 上 333">
            <a:extLst>
              <a:ext uri="{FF2B5EF4-FFF2-40B4-BE49-F238E27FC236}">
                <a16:creationId xmlns:a16="http://schemas.microsoft.com/office/drawing/2014/main" id="{F2FBD875-F564-4FC2-B01A-B10AF48373F3}"/>
              </a:ext>
            </a:extLst>
          </p:cNvPr>
          <p:cNvSpPr/>
          <p:nvPr/>
        </p:nvSpPr>
        <p:spPr>
          <a:xfrm>
            <a:off x="957575" y="6306820"/>
            <a:ext cx="4645432" cy="1781889"/>
          </a:xfrm>
          <a:prstGeom prst="upArrow">
            <a:avLst>
              <a:gd name="adj1" fmla="val 71344"/>
              <a:gd name="adj2" fmla="val 62503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3" name="正方形/長方形 342">
            <a:extLst>
              <a:ext uri="{FF2B5EF4-FFF2-40B4-BE49-F238E27FC236}">
                <a16:creationId xmlns:a16="http://schemas.microsoft.com/office/drawing/2014/main" id="{A44A7DB3-B906-4E03-8AB4-44809DCC1FA6}"/>
              </a:ext>
            </a:extLst>
          </p:cNvPr>
          <p:cNvSpPr/>
          <p:nvPr/>
        </p:nvSpPr>
        <p:spPr>
          <a:xfrm>
            <a:off x="2718667" y="6641017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6800" rIns="468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その他の保健指導</a:t>
            </a:r>
            <a:endParaRPr kumimoji="1" lang="en-US" altLang="ja-JP" sz="901" dirty="0">
              <a:solidFill>
                <a:schemeClr val="tx1"/>
              </a:solidFill>
            </a:endParaRPr>
          </a:p>
        </p:txBody>
      </p:sp>
      <p:cxnSp>
        <p:nvCxnSpPr>
          <p:cNvPr id="234" name="直線矢印コネクタ 233">
            <a:extLst>
              <a:ext uri="{FF2B5EF4-FFF2-40B4-BE49-F238E27FC236}">
                <a16:creationId xmlns:a16="http://schemas.microsoft.com/office/drawing/2014/main" id="{78C3BBE7-326A-4BAD-8331-BDA1E7FC251C}"/>
              </a:ext>
            </a:extLst>
          </p:cNvPr>
          <p:cNvCxnSpPr>
            <a:cxnSpLocks/>
            <a:stCxn id="53" idx="0"/>
            <a:endCxn id="43" idx="3"/>
          </p:cNvCxnSpPr>
          <p:nvPr/>
        </p:nvCxnSpPr>
        <p:spPr>
          <a:xfrm flipH="1" flipV="1">
            <a:off x="5519879" y="3161524"/>
            <a:ext cx="543356" cy="896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直線矢印コネクタ 236">
            <a:extLst>
              <a:ext uri="{FF2B5EF4-FFF2-40B4-BE49-F238E27FC236}">
                <a16:creationId xmlns:a16="http://schemas.microsoft.com/office/drawing/2014/main" id="{CE017BB2-A453-4D1D-8108-E296FA1A4843}"/>
              </a:ext>
            </a:extLst>
          </p:cNvPr>
          <p:cNvCxnSpPr>
            <a:cxnSpLocks/>
            <a:stCxn id="53" idx="1"/>
            <a:endCxn id="27" idx="3"/>
          </p:cNvCxnSpPr>
          <p:nvPr/>
        </p:nvCxnSpPr>
        <p:spPr>
          <a:xfrm flipH="1" flipV="1">
            <a:off x="4342244" y="3161524"/>
            <a:ext cx="1177635" cy="10518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直線矢印コネクタ 238">
            <a:extLst>
              <a:ext uri="{FF2B5EF4-FFF2-40B4-BE49-F238E27FC236}">
                <a16:creationId xmlns:a16="http://schemas.microsoft.com/office/drawing/2014/main" id="{E31253E5-AF48-4C8C-9089-AEF89822EC5B}"/>
              </a:ext>
            </a:extLst>
          </p:cNvPr>
          <p:cNvCxnSpPr>
            <a:cxnSpLocks/>
            <a:stCxn id="53" idx="1"/>
            <a:endCxn id="26" idx="3"/>
          </p:cNvCxnSpPr>
          <p:nvPr/>
        </p:nvCxnSpPr>
        <p:spPr>
          <a:xfrm flipH="1" flipV="1">
            <a:off x="3077106" y="3161658"/>
            <a:ext cx="2442773" cy="10517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直線矢印コネクタ 240">
            <a:extLst>
              <a:ext uri="{FF2B5EF4-FFF2-40B4-BE49-F238E27FC236}">
                <a16:creationId xmlns:a16="http://schemas.microsoft.com/office/drawing/2014/main" id="{60DA705C-D3A3-45F4-A236-7B595DB98986}"/>
              </a:ext>
            </a:extLst>
          </p:cNvPr>
          <p:cNvCxnSpPr>
            <a:cxnSpLocks/>
            <a:stCxn id="53" idx="1"/>
            <a:endCxn id="23" idx="3"/>
          </p:cNvCxnSpPr>
          <p:nvPr/>
        </p:nvCxnSpPr>
        <p:spPr>
          <a:xfrm flipH="1" flipV="1">
            <a:off x="1720997" y="3167859"/>
            <a:ext cx="3798882" cy="10455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7244D88-80B4-4C42-B94B-33B329B1D0B7}"/>
              </a:ext>
            </a:extLst>
          </p:cNvPr>
          <p:cNvSpPr/>
          <p:nvPr/>
        </p:nvSpPr>
        <p:spPr>
          <a:xfrm>
            <a:off x="909784" y="2569704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脳血管疾患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901" dirty="0">
                <a:solidFill>
                  <a:schemeClr val="tx1"/>
                </a:solidFill>
              </a:rPr>
              <a:t>SMR</a:t>
            </a:r>
            <a:r>
              <a:rPr kumimoji="1" lang="ja-JP" altLang="en-US" sz="901" dirty="0">
                <a:solidFill>
                  <a:schemeClr val="tx1"/>
                </a:solidFill>
              </a:rPr>
              <a:t>の低下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1988B89-0957-4D98-8632-363EEBEFF6E3}"/>
              </a:ext>
            </a:extLst>
          </p:cNvPr>
          <p:cNvSpPr/>
          <p:nvPr/>
        </p:nvSpPr>
        <p:spPr>
          <a:xfrm>
            <a:off x="1349350" y="1671719"/>
            <a:ext cx="3845994" cy="2493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健康寿命の延伸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F3D97AF-3027-4E32-AB6D-8DC445FBADE1}"/>
              </a:ext>
            </a:extLst>
          </p:cNvPr>
          <p:cNvSpPr/>
          <p:nvPr/>
        </p:nvSpPr>
        <p:spPr>
          <a:xfrm>
            <a:off x="2139374" y="2569704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虚血性心疾患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901" dirty="0">
                <a:solidFill>
                  <a:schemeClr val="tx1"/>
                </a:solidFill>
              </a:rPr>
              <a:t>SMR</a:t>
            </a:r>
            <a:r>
              <a:rPr kumimoji="1" lang="ja-JP" altLang="en-US" sz="901" dirty="0">
                <a:solidFill>
                  <a:schemeClr val="tx1"/>
                </a:solidFill>
              </a:rPr>
              <a:t>の低下</a:t>
            </a:r>
          </a:p>
        </p:txBody>
      </p:sp>
      <p:grpSp>
        <p:nvGrpSpPr>
          <p:cNvPr id="306" name="グループ化 305">
            <a:extLst>
              <a:ext uri="{FF2B5EF4-FFF2-40B4-BE49-F238E27FC236}">
                <a16:creationId xmlns:a16="http://schemas.microsoft.com/office/drawing/2014/main" id="{69114174-B4C7-4C82-B710-221467E0F30A}"/>
              </a:ext>
            </a:extLst>
          </p:cNvPr>
          <p:cNvGrpSpPr/>
          <p:nvPr/>
        </p:nvGrpSpPr>
        <p:grpSpPr>
          <a:xfrm>
            <a:off x="91363" y="2684116"/>
            <a:ext cx="392415" cy="5157881"/>
            <a:chOff x="117242" y="565150"/>
            <a:chExt cx="392415" cy="3193726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2EA88497-DCD3-4DB8-A20E-B6D8A99081D7}"/>
                </a:ext>
              </a:extLst>
            </p:cNvPr>
            <p:cNvSpPr/>
            <p:nvPr/>
          </p:nvSpPr>
          <p:spPr>
            <a:xfrm>
              <a:off x="166834" y="565150"/>
              <a:ext cx="311727" cy="11118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350" dirty="0">
                  <a:solidFill>
                    <a:schemeClr val="tx1"/>
                  </a:solidFill>
                </a:rPr>
                <a:t>中長期目標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73EA396E-F5CF-49F6-863D-78F1A0F50520}"/>
                </a:ext>
              </a:extLst>
            </p:cNvPr>
            <p:cNvSpPr/>
            <p:nvPr/>
          </p:nvSpPr>
          <p:spPr>
            <a:xfrm>
              <a:off x="172964" y="2809840"/>
              <a:ext cx="311727" cy="94903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350" dirty="0">
                  <a:solidFill>
                    <a:schemeClr val="tx1"/>
                  </a:solidFill>
                </a:rPr>
                <a:t>短期目標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457A42B0-BBA9-418E-B27A-9B7980542638}"/>
                </a:ext>
              </a:extLst>
            </p:cNvPr>
            <p:cNvSpPr txBox="1"/>
            <p:nvPr/>
          </p:nvSpPr>
          <p:spPr>
            <a:xfrm>
              <a:off x="117242" y="1668879"/>
              <a:ext cx="392415" cy="120277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kumimoji="1" lang="ja-JP" altLang="en-US" sz="1350" dirty="0"/>
                <a:t>・・・・・・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D4279968-8C79-4511-850F-4DFE1A48DA9F}"/>
              </a:ext>
            </a:extLst>
          </p:cNvPr>
          <p:cNvSpPr/>
          <p:nvPr/>
        </p:nvSpPr>
        <p:spPr>
          <a:xfrm>
            <a:off x="723471" y="3051722"/>
            <a:ext cx="997526" cy="2322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750" dirty="0">
                <a:solidFill>
                  <a:schemeClr val="tx1"/>
                </a:solidFill>
              </a:rPr>
              <a:t>医療費の全国比改善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B5BC21A1-3623-40FF-A454-429EC461A14F}"/>
              </a:ext>
            </a:extLst>
          </p:cNvPr>
          <p:cNvSpPr/>
          <p:nvPr/>
        </p:nvSpPr>
        <p:spPr>
          <a:xfrm>
            <a:off x="2079580" y="3045521"/>
            <a:ext cx="997526" cy="2322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750" dirty="0">
                <a:solidFill>
                  <a:schemeClr val="tx1"/>
                </a:solidFill>
              </a:rPr>
              <a:t>医療費の全国比改善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437CD41E-68DB-47DA-BC21-92AD28485813}"/>
              </a:ext>
            </a:extLst>
          </p:cNvPr>
          <p:cNvSpPr/>
          <p:nvPr/>
        </p:nvSpPr>
        <p:spPr>
          <a:xfrm>
            <a:off x="3344718" y="3045387"/>
            <a:ext cx="997526" cy="2322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750" dirty="0">
                <a:solidFill>
                  <a:schemeClr val="tx1"/>
                </a:solidFill>
              </a:rPr>
              <a:t>医療費の全国比改善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0E7882E7-C570-42F0-8746-4FD662ECB4E4}"/>
              </a:ext>
            </a:extLst>
          </p:cNvPr>
          <p:cNvSpPr/>
          <p:nvPr/>
        </p:nvSpPr>
        <p:spPr>
          <a:xfrm>
            <a:off x="4522353" y="2581720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悪性新生物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901" dirty="0">
                <a:solidFill>
                  <a:schemeClr val="tx1"/>
                </a:solidFill>
              </a:rPr>
              <a:t>SMR</a:t>
            </a:r>
            <a:r>
              <a:rPr kumimoji="1" lang="ja-JP" altLang="en-US" sz="901" dirty="0">
                <a:solidFill>
                  <a:schemeClr val="tx1"/>
                </a:solidFill>
              </a:rPr>
              <a:t>の低下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A8182F8D-E943-4E06-8919-8A63EFE0F1C9}"/>
              </a:ext>
            </a:extLst>
          </p:cNvPr>
          <p:cNvSpPr/>
          <p:nvPr/>
        </p:nvSpPr>
        <p:spPr>
          <a:xfrm>
            <a:off x="2457035" y="7639562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特定健診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受診率向上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1C9D4FAB-CD8C-41AB-B082-C247CA2285FB}"/>
              </a:ext>
            </a:extLst>
          </p:cNvPr>
          <p:cNvSpPr/>
          <p:nvPr/>
        </p:nvSpPr>
        <p:spPr>
          <a:xfrm>
            <a:off x="2457035" y="7117064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特定保健指導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実施率向上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E4742422-849F-429B-AEAF-2DB00915B284}"/>
              </a:ext>
            </a:extLst>
          </p:cNvPr>
          <p:cNvSpPr/>
          <p:nvPr/>
        </p:nvSpPr>
        <p:spPr>
          <a:xfrm>
            <a:off x="3697365" y="5248421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ハイリスク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未治療者の減少</a:t>
            </a: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66285F3A-1BB2-4C0D-9BD7-B827B4AC973F}"/>
              </a:ext>
            </a:extLst>
          </p:cNvPr>
          <p:cNvSpPr/>
          <p:nvPr/>
        </p:nvSpPr>
        <p:spPr>
          <a:xfrm>
            <a:off x="3848675" y="4602809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生活習慣改善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（喫煙％）</a:t>
            </a: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ED42BD43-DEE0-4C6C-B165-D589AAB3CCFF}"/>
              </a:ext>
            </a:extLst>
          </p:cNvPr>
          <p:cNvSpPr/>
          <p:nvPr/>
        </p:nvSpPr>
        <p:spPr>
          <a:xfrm>
            <a:off x="630962" y="4600694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リスク因子改善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（血圧高値％）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75CF692F-0E3E-42BF-BC21-66FCC0D88D05}"/>
              </a:ext>
            </a:extLst>
          </p:cNvPr>
          <p:cNvSpPr/>
          <p:nvPr/>
        </p:nvSpPr>
        <p:spPr>
          <a:xfrm>
            <a:off x="1711615" y="4598747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リスク因子改善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（血糖高値％）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97FE3CED-5A8D-454F-AB97-C737453C2B40}"/>
              </a:ext>
            </a:extLst>
          </p:cNvPr>
          <p:cNvSpPr/>
          <p:nvPr/>
        </p:nvSpPr>
        <p:spPr>
          <a:xfrm>
            <a:off x="2780146" y="4594949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リスク因子改善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（中性脂肪高値％）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35FE87F5-446D-4631-9EDC-2E7DB28D8304}"/>
              </a:ext>
            </a:extLst>
          </p:cNvPr>
          <p:cNvSpPr/>
          <p:nvPr/>
        </p:nvSpPr>
        <p:spPr>
          <a:xfrm>
            <a:off x="1199000" y="5961477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生活習慣改善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（多量飲酒％）</a:t>
            </a: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10FCCF5C-B222-4122-817F-3F6B91D5567B}"/>
              </a:ext>
            </a:extLst>
          </p:cNvPr>
          <p:cNvSpPr/>
          <p:nvPr/>
        </p:nvSpPr>
        <p:spPr>
          <a:xfrm>
            <a:off x="3155469" y="5908275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生活習慣改善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（早食い％）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84F2925D-1B97-47D0-BE0A-2A9098E0DAF8}"/>
              </a:ext>
            </a:extLst>
          </p:cNvPr>
          <p:cNvSpPr/>
          <p:nvPr/>
        </p:nvSpPr>
        <p:spPr>
          <a:xfrm>
            <a:off x="731837" y="3990248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リスク因子改善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（メタボ％）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4A176923-7160-4F7A-8D84-38C133746741}"/>
              </a:ext>
            </a:extLst>
          </p:cNvPr>
          <p:cNvSpPr/>
          <p:nvPr/>
        </p:nvSpPr>
        <p:spPr>
          <a:xfrm>
            <a:off x="2204711" y="5213001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リスク因子改善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（肥満％）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069B3DF9-C0C8-4942-AAFC-2AB651C2300F}"/>
              </a:ext>
            </a:extLst>
          </p:cNvPr>
          <p:cNvSpPr/>
          <p:nvPr/>
        </p:nvSpPr>
        <p:spPr>
          <a:xfrm>
            <a:off x="4207165" y="5908942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生活習慣改善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（運動習慣％）</a:t>
            </a: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A2D6A65F-BB23-4BBB-BAD9-4B94CAD9ECEC}"/>
              </a:ext>
            </a:extLst>
          </p:cNvPr>
          <p:cNvSpPr/>
          <p:nvPr/>
        </p:nvSpPr>
        <p:spPr>
          <a:xfrm>
            <a:off x="4522353" y="3045387"/>
            <a:ext cx="997526" cy="2322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750" dirty="0">
                <a:solidFill>
                  <a:schemeClr val="tx1"/>
                </a:solidFill>
              </a:rPr>
              <a:t>医療費の全国比改善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C8397C41-757B-4222-801E-A15DEAA12BEC}"/>
              </a:ext>
            </a:extLst>
          </p:cNvPr>
          <p:cNvSpPr/>
          <p:nvPr/>
        </p:nvSpPr>
        <p:spPr>
          <a:xfrm>
            <a:off x="544263" y="5587239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生活習慣改善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（減塩）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2759A1A6-993D-4658-8D68-E5AF7F11C1B8}"/>
              </a:ext>
            </a:extLst>
          </p:cNvPr>
          <p:cNvSpPr/>
          <p:nvPr/>
        </p:nvSpPr>
        <p:spPr>
          <a:xfrm>
            <a:off x="1592791" y="5591690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生活習慣改善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（野菜・果物）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A76E2C20-822C-4E27-A11B-EABDCE2E1B67}"/>
              </a:ext>
            </a:extLst>
          </p:cNvPr>
          <p:cNvSpPr/>
          <p:nvPr/>
        </p:nvSpPr>
        <p:spPr>
          <a:xfrm>
            <a:off x="5439347" y="5431376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重症化予防事業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C12FE3AC-2F97-4FA8-8359-73E021441A00}"/>
              </a:ext>
            </a:extLst>
          </p:cNvPr>
          <p:cNvSpPr/>
          <p:nvPr/>
        </p:nvSpPr>
        <p:spPr>
          <a:xfrm>
            <a:off x="2490047" y="6374318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特定保健指導</a:t>
            </a:r>
            <a:endParaRPr kumimoji="1" lang="en-US" altLang="ja-JP" sz="901" dirty="0">
              <a:solidFill>
                <a:schemeClr val="tx1"/>
              </a:solidFill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25DCA6F8-60E5-47BE-9DF0-067A76AE135B}"/>
              </a:ext>
            </a:extLst>
          </p:cNvPr>
          <p:cNvSpPr/>
          <p:nvPr/>
        </p:nvSpPr>
        <p:spPr>
          <a:xfrm>
            <a:off x="909784" y="8093981"/>
            <a:ext cx="4793669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普及啓発事業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BFA96675-155F-42C6-8537-DE596711789D}"/>
              </a:ext>
            </a:extLst>
          </p:cNvPr>
          <p:cNvSpPr/>
          <p:nvPr/>
        </p:nvSpPr>
        <p:spPr>
          <a:xfrm>
            <a:off x="5519879" y="4057524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後発医薬品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利用促進事業</a:t>
            </a: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A674E408-705D-4CC8-A799-EFDADDE0D7B9}"/>
              </a:ext>
            </a:extLst>
          </p:cNvPr>
          <p:cNvCxnSpPr>
            <a:stCxn id="4" idx="0"/>
            <a:endCxn id="9" idx="2"/>
          </p:cNvCxnSpPr>
          <p:nvPr/>
        </p:nvCxnSpPr>
        <p:spPr>
          <a:xfrm flipV="1">
            <a:off x="1408547" y="2881430"/>
            <a:ext cx="0" cy="33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42E630CC-FAA7-4A60-B802-5AA741CA2389}"/>
              </a:ext>
            </a:extLst>
          </p:cNvPr>
          <p:cNvCxnSpPr>
            <a:stCxn id="5" idx="0"/>
            <a:endCxn id="11" idx="2"/>
          </p:cNvCxnSpPr>
          <p:nvPr/>
        </p:nvCxnSpPr>
        <p:spPr>
          <a:xfrm flipV="1">
            <a:off x="2638137" y="2881430"/>
            <a:ext cx="0" cy="33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9C3F3CA5-2D7B-43C3-BA60-C9826720E039}"/>
              </a:ext>
            </a:extLst>
          </p:cNvPr>
          <p:cNvCxnSpPr>
            <a:cxnSpLocks/>
            <a:stCxn id="44" idx="0"/>
            <a:endCxn id="28" idx="2"/>
          </p:cNvCxnSpPr>
          <p:nvPr/>
        </p:nvCxnSpPr>
        <p:spPr>
          <a:xfrm flipH="1" flipV="1">
            <a:off x="5021116" y="2893446"/>
            <a:ext cx="83128" cy="328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D018BCD6-051B-4532-88D1-38262C9F048E}"/>
              </a:ext>
            </a:extLst>
          </p:cNvPr>
          <p:cNvCxnSpPr>
            <a:stCxn id="39" idx="0"/>
            <a:endCxn id="33" idx="2"/>
          </p:cNvCxnSpPr>
          <p:nvPr/>
        </p:nvCxnSpPr>
        <p:spPr>
          <a:xfrm flipH="1" flipV="1">
            <a:off x="1129725" y="4912420"/>
            <a:ext cx="1573749" cy="300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C783E010-4AF8-4186-8216-BEF02D2D9B1B}"/>
              </a:ext>
            </a:extLst>
          </p:cNvPr>
          <p:cNvCxnSpPr>
            <a:stCxn id="39" idx="0"/>
            <a:endCxn id="34" idx="2"/>
          </p:cNvCxnSpPr>
          <p:nvPr/>
        </p:nvCxnSpPr>
        <p:spPr>
          <a:xfrm flipH="1" flipV="1">
            <a:off x="2210378" y="4910473"/>
            <a:ext cx="493096" cy="302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>
            <a:extLst>
              <a:ext uri="{FF2B5EF4-FFF2-40B4-BE49-F238E27FC236}">
                <a16:creationId xmlns:a16="http://schemas.microsoft.com/office/drawing/2014/main" id="{58DB7525-D961-40DD-8556-BA1BF3C82363}"/>
              </a:ext>
            </a:extLst>
          </p:cNvPr>
          <p:cNvCxnSpPr>
            <a:stCxn id="39" idx="0"/>
            <a:endCxn id="35" idx="2"/>
          </p:cNvCxnSpPr>
          <p:nvPr/>
        </p:nvCxnSpPr>
        <p:spPr>
          <a:xfrm flipV="1">
            <a:off x="2703474" y="4906675"/>
            <a:ext cx="575435" cy="306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59B2B3B6-03DE-423B-9D61-2FC13061DE81}"/>
              </a:ext>
            </a:extLst>
          </p:cNvPr>
          <p:cNvCxnSpPr>
            <a:cxnSpLocks/>
            <a:stCxn id="38" idx="0"/>
            <a:endCxn id="4" idx="2"/>
          </p:cNvCxnSpPr>
          <p:nvPr/>
        </p:nvCxnSpPr>
        <p:spPr>
          <a:xfrm flipV="1">
            <a:off x="1230600" y="3530860"/>
            <a:ext cx="177947" cy="459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>
            <a:extLst>
              <a:ext uri="{FF2B5EF4-FFF2-40B4-BE49-F238E27FC236}">
                <a16:creationId xmlns:a16="http://schemas.microsoft.com/office/drawing/2014/main" id="{FDDC900D-5872-4229-86EB-3B7909495D5A}"/>
              </a:ext>
            </a:extLst>
          </p:cNvPr>
          <p:cNvCxnSpPr>
            <a:cxnSpLocks/>
            <a:stCxn id="38" idx="0"/>
            <a:endCxn id="5" idx="2"/>
          </p:cNvCxnSpPr>
          <p:nvPr/>
        </p:nvCxnSpPr>
        <p:spPr>
          <a:xfrm flipV="1">
            <a:off x="1230600" y="3530860"/>
            <a:ext cx="1407537" cy="459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C21B1765-6814-4199-BDAF-F1F344EF9EF8}"/>
              </a:ext>
            </a:extLst>
          </p:cNvPr>
          <p:cNvCxnSpPr>
            <a:cxnSpLocks/>
            <a:stCxn id="38" idx="0"/>
            <a:endCxn id="6" idx="2"/>
          </p:cNvCxnSpPr>
          <p:nvPr/>
        </p:nvCxnSpPr>
        <p:spPr>
          <a:xfrm flipV="1">
            <a:off x="1230600" y="3530858"/>
            <a:ext cx="2650983" cy="459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43F3DD21-E30D-494B-A08D-BBF18E8647BD}"/>
              </a:ext>
            </a:extLst>
          </p:cNvPr>
          <p:cNvSpPr/>
          <p:nvPr/>
        </p:nvSpPr>
        <p:spPr>
          <a:xfrm>
            <a:off x="552164" y="4463344"/>
            <a:ext cx="4375436" cy="568084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cxnSp>
        <p:nvCxnSpPr>
          <p:cNvPr id="102" name="直線矢印コネクタ 101">
            <a:extLst>
              <a:ext uri="{FF2B5EF4-FFF2-40B4-BE49-F238E27FC236}">
                <a16:creationId xmlns:a16="http://schemas.microsoft.com/office/drawing/2014/main" id="{B80F9415-16DD-4245-808F-C934ADB99887}"/>
              </a:ext>
            </a:extLst>
          </p:cNvPr>
          <p:cNvCxnSpPr>
            <a:cxnSpLocks/>
            <a:stCxn id="89" idx="0"/>
          </p:cNvCxnSpPr>
          <p:nvPr/>
        </p:nvCxnSpPr>
        <p:spPr>
          <a:xfrm flipH="1" flipV="1">
            <a:off x="1435396" y="3441155"/>
            <a:ext cx="1304486" cy="1022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矢印コネクタ 107">
            <a:extLst>
              <a:ext uri="{FF2B5EF4-FFF2-40B4-BE49-F238E27FC236}">
                <a16:creationId xmlns:a16="http://schemas.microsoft.com/office/drawing/2014/main" id="{B22615C4-C7C7-4F51-A730-250BDBB00A22}"/>
              </a:ext>
            </a:extLst>
          </p:cNvPr>
          <p:cNvCxnSpPr>
            <a:cxnSpLocks/>
            <a:stCxn id="89" idx="0"/>
            <a:endCxn id="5" idx="2"/>
          </p:cNvCxnSpPr>
          <p:nvPr/>
        </p:nvCxnSpPr>
        <p:spPr>
          <a:xfrm flipH="1" flipV="1">
            <a:off x="2638137" y="3530860"/>
            <a:ext cx="101745" cy="932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矢印コネクタ 109">
            <a:extLst>
              <a:ext uri="{FF2B5EF4-FFF2-40B4-BE49-F238E27FC236}">
                <a16:creationId xmlns:a16="http://schemas.microsoft.com/office/drawing/2014/main" id="{DEB55113-F299-4C28-8AEA-3EC7ED13D2DD}"/>
              </a:ext>
            </a:extLst>
          </p:cNvPr>
          <p:cNvCxnSpPr>
            <a:cxnSpLocks/>
            <a:stCxn id="89" idx="0"/>
            <a:endCxn id="6" idx="2"/>
          </p:cNvCxnSpPr>
          <p:nvPr/>
        </p:nvCxnSpPr>
        <p:spPr>
          <a:xfrm flipV="1">
            <a:off x="2739882" y="3530858"/>
            <a:ext cx="1141701" cy="932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249F2932-2516-4263-A052-33066351C130}"/>
              </a:ext>
            </a:extLst>
          </p:cNvPr>
          <p:cNvSpPr txBox="1"/>
          <p:nvPr/>
        </p:nvSpPr>
        <p:spPr>
          <a:xfrm>
            <a:off x="3638974" y="357144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/>
              <a:t>血糖</a:t>
            </a:r>
            <a:endParaRPr kumimoji="1" lang="en-US" altLang="ja-JP" sz="900" dirty="0"/>
          </a:p>
          <a:p>
            <a:r>
              <a:rPr kumimoji="1" lang="ja-JP" altLang="en-US" sz="900" dirty="0"/>
              <a:t>血圧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57D9DCEC-5C29-429D-B7CB-0ECC2996392A}"/>
              </a:ext>
            </a:extLst>
          </p:cNvPr>
          <p:cNvSpPr txBox="1"/>
          <p:nvPr/>
        </p:nvSpPr>
        <p:spPr>
          <a:xfrm>
            <a:off x="2457035" y="3550335"/>
            <a:ext cx="41549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/>
              <a:t>血圧</a:t>
            </a:r>
            <a:endParaRPr kumimoji="1" lang="en-US" altLang="ja-JP" sz="900" dirty="0"/>
          </a:p>
          <a:p>
            <a:r>
              <a:rPr kumimoji="1" lang="ja-JP" altLang="en-US" sz="900" dirty="0"/>
              <a:t>喫煙</a:t>
            </a:r>
            <a:endParaRPr kumimoji="1" lang="en-US" altLang="ja-JP" sz="900" dirty="0"/>
          </a:p>
          <a:p>
            <a:r>
              <a:rPr kumimoji="1" lang="ja-JP" altLang="en-US" sz="900" dirty="0"/>
              <a:t>脂質</a:t>
            </a:r>
            <a:endParaRPr kumimoji="1" lang="en-US" altLang="ja-JP" sz="900" dirty="0"/>
          </a:p>
          <a:p>
            <a:r>
              <a:rPr kumimoji="1" lang="ja-JP" altLang="en-US" sz="900" dirty="0"/>
              <a:t>血糖</a:t>
            </a:r>
            <a:endParaRPr kumimoji="1" lang="en-US" altLang="ja-JP" sz="900" dirty="0"/>
          </a:p>
          <a:p>
            <a:endParaRPr kumimoji="1" lang="ja-JP" altLang="en-US" sz="900" dirty="0"/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EF3A38E5-B5B4-46BF-B795-2C7882675E13}"/>
              </a:ext>
            </a:extLst>
          </p:cNvPr>
          <p:cNvSpPr txBox="1"/>
          <p:nvPr/>
        </p:nvSpPr>
        <p:spPr>
          <a:xfrm>
            <a:off x="1500292" y="352701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/>
              <a:t>血圧</a:t>
            </a:r>
            <a:endParaRPr kumimoji="1" lang="en-US" altLang="ja-JP" sz="900" dirty="0"/>
          </a:p>
          <a:p>
            <a:r>
              <a:rPr kumimoji="1" lang="ja-JP" altLang="en-US" sz="900" dirty="0"/>
              <a:t>喫煙</a:t>
            </a:r>
            <a:endParaRPr kumimoji="1" lang="en-US" altLang="ja-JP" sz="900" dirty="0"/>
          </a:p>
          <a:p>
            <a:r>
              <a:rPr kumimoji="1" lang="ja-JP" altLang="en-US" sz="900" dirty="0"/>
              <a:t>血糖</a:t>
            </a:r>
            <a:endParaRPr kumimoji="1" lang="en-US" altLang="ja-JP" sz="900" dirty="0"/>
          </a:p>
          <a:p>
            <a:endParaRPr kumimoji="1" lang="ja-JP" altLang="en-US" sz="900" dirty="0"/>
          </a:p>
        </p:txBody>
      </p: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969D0A5C-A479-4FBC-9438-C1217210CF79}"/>
              </a:ext>
            </a:extLst>
          </p:cNvPr>
          <p:cNvCxnSpPr>
            <a:cxnSpLocks/>
            <a:stCxn id="32" idx="0"/>
            <a:endCxn id="44" idx="2"/>
          </p:cNvCxnSpPr>
          <p:nvPr/>
        </p:nvCxnSpPr>
        <p:spPr>
          <a:xfrm flipV="1">
            <a:off x="4347438" y="3649669"/>
            <a:ext cx="756806" cy="953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矢印コネクタ 116">
            <a:extLst>
              <a:ext uri="{FF2B5EF4-FFF2-40B4-BE49-F238E27FC236}">
                <a16:creationId xmlns:a16="http://schemas.microsoft.com/office/drawing/2014/main" id="{DE2ABB95-31BA-492E-8459-9402BB8D95D3}"/>
              </a:ext>
            </a:extLst>
          </p:cNvPr>
          <p:cNvCxnSpPr>
            <a:cxnSpLocks/>
            <a:stCxn id="89" idx="0"/>
            <a:endCxn id="38" idx="2"/>
          </p:cNvCxnSpPr>
          <p:nvPr/>
        </p:nvCxnSpPr>
        <p:spPr>
          <a:xfrm flipH="1" flipV="1">
            <a:off x="1230600" y="4301974"/>
            <a:ext cx="1509282" cy="161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>
            <a:extLst>
              <a:ext uri="{FF2B5EF4-FFF2-40B4-BE49-F238E27FC236}">
                <a16:creationId xmlns:a16="http://schemas.microsoft.com/office/drawing/2014/main" id="{D42CD29F-71C8-416C-9C06-05F053873183}"/>
              </a:ext>
            </a:extLst>
          </p:cNvPr>
          <p:cNvCxnSpPr>
            <a:cxnSpLocks/>
            <a:stCxn id="31" idx="0"/>
            <a:endCxn id="6" idx="2"/>
          </p:cNvCxnSpPr>
          <p:nvPr/>
        </p:nvCxnSpPr>
        <p:spPr>
          <a:xfrm flipH="1" flipV="1">
            <a:off x="3881583" y="3530858"/>
            <a:ext cx="314545" cy="1717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>
            <a:extLst>
              <a:ext uri="{FF2B5EF4-FFF2-40B4-BE49-F238E27FC236}">
                <a16:creationId xmlns:a16="http://schemas.microsoft.com/office/drawing/2014/main" id="{321A01DD-D975-4778-BBD5-40A35D275283}"/>
              </a:ext>
            </a:extLst>
          </p:cNvPr>
          <p:cNvCxnSpPr>
            <a:cxnSpLocks/>
            <a:stCxn id="31" idx="0"/>
            <a:endCxn id="5" idx="2"/>
          </p:cNvCxnSpPr>
          <p:nvPr/>
        </p:nvCxnSpPr>
        <p:spPr>
          <a:xfrm flipH="1" flipV="1">
            <a:off x="2638137" y="3530860"/>
            <a:ext cx="1557991" cy="1717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矢印コネクタ 125">
            <a:extLst>
              <a:ext uri="{FF2B5EF4-FFF2-40B4-BE49-F238E27FC236}">
                <a16:creationId xmlns:a16="http://schemas.microsoft.com/office/drawing/2014/main" id="{0F47523A-9A1E-4D85-8CDB-AA2795F0444C}"/>
              </a:ext>
            </a:extLst>
          </p:cNvPr>
          <p:cNvCxnSpPr>
            <a:cxnSpLocks/>
            <a:stCxn id="31" idx="0"/>
            <a:endCxn id="4" idx="2"/>
          </p:cNvCxnSpPr>
          <p:nvPr/>
        </p:nvCxnSpPr>
        <p:spPr>
          <a:xfrm flipH="1" flipV="1">
            <a:off x="1408547" y="3530860"/>
            <a:ext cx="2787581" cy="1717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矢印コネクタ 133">
            <a:extLst>
              <a:ext uri="{FF2B5EF4-FFF2-40B4-BE49-F238E27FC236}">
                <a16:creationId xmlns:a16="http://schemas.microsoft.com/office/drawing/2014/main" id="{0CDC80CE-9968-4776-9A54-0D581702B6FB}"/>
              </a:ext>
            </a:extLst>
          </p:cNvPr>
          <p:cNvCxnSpPr>
            <a:stCxn id="31" idx="0"/>
            <a:endCxn id="35" idx="2"/>
          </p:cNvCxnSpPr>
          <p:nvPr/>
        </p:nvCxnSpPr>
        <p:spPr>
          <a:xfrm flipH="1" flipV="1">
            <a:off x="3278909" y="4906675"/>
            <a:ext cx="917219" cy="341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>
            <a:extLst>
              <a:ext uri="{FF2B5EF4-FFF2-40B4-BE49-F238E27FC236}">
                <a16:creationId xmlns:a16="http://schemas.microsoft.com/office/drawing/2014/main" id="{1938DC1B-C428-4179-BA82-1ADC02788CD5}"/>
              </a:ext>
            </a:extLst>
          </p:cNvPr>
          <p:cNvCxnSpPr>
            <a:stCxn id="31" idx="0"/>
            <a:endCxn id="34" idx="2"/>
          </p:cNvCxnSpPr>
          <p:nvPr/>
        </p:nvCxnSpPr>
        <p:spPr>
          <a:xfrm flipH="1" flipV="1">
            <a:off x="2210378" y="4910473"/>
            <a:ext cx="1985750" cy="337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線矢印コネクタ 137">
            <a:extLst>
              <a:ext uri="{FF2B5EF4-FFF2-40B4-BE49-F238E27FC236}">
                <a16:creationId xmlns:a16="http://schemas.microsoft.com/office/drawing/2014/main" id="{ED02FA81-214A-4B6C-BE69-C626633E405A}"/>
              </a:ext>
            </a:extLst>
          </p:cNvPr>
          <p:cNvCxnSpPr>
            <a:stCxn id="31" idx="0"/>
            <a:endCxn id="33" idx="2"/>
          </p:cNvCxnSpPr>
          <p:nvPr/>
        </p:nvCxnSpPr>
        <p:spPr>
          <a:xfrm flipH="1" flipV="1">
            <a:off x="1129725" y="4912420"/>
            <a:ext cx="3066403" cy="336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二等辺三角形 152">
            <a:extLst>
              <a:ext uri="{FF2B5EF4-FFF2-40B4-BE49-F238E27FC236}">
                <a16:creationId xmlns:a16="http://schemas.microsoft.com/office/drawing/2014/main" id="{072D7517-69AF-49C0-B4D4-1D2457C2CC57}"/>
              </a:ext>
            </a:extLst>
          </p:cNvPr>
          <p:cNvSpPr/>
          <p:nvPr/>
        </p:nvSpPr>
        <p:spPr>
          <a:xfrm>
            <a:off x="1274546" y="2138389"/>
            <a:ext cx="4008722" cy="384885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四角形: 角を丸くする 155">
            <a:extLst>
              <a:ext uri="{FF2B5EF4-FFF2-40B4-BE49-F238E27FC236}">
                <a16:creationId xmlns:a16="http://schemas.microsoft.com/office/drawing/2014/main" id="{28225AD6-F9E5-4630-8154-429C5584E61F}"/>
              </a:ext>
            </a:extLst>
          </p:cNvPr>
          <p:cNvSpPr/>
          <p:nvPr/>
        </p:nvSpPr>
        <p:spPr>
          <a:xfrm>
            <a:off x="3306616" y="2581720"/>
            <a:ext cx="997526" cy="3117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腎不全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901" dirty="0">
                <a:solidFill>
                  <a:schemeClr val="tx1"/>
                </a:solidFill>
              </a:rPr>
              <a:t>SMR</a:t>
            </a:r>
            <a:r>
              <a:rPr kumimoji="1" lang="ja-JP" altLang="en-US" sz="901" dirty="0">
                <a:solidFill>
                  <a:schemeClr val="tx1"/>
                </a:solidFill>
              </a:rPr>
              <a:t>の低下</a:t>
            </a:r>
          </a:p>
        </p:txBody>
      </p:sp>
      <p:cxnSp>
        <p:nvCxnSpPr>
          <p:cNvPr id="157" name="直線矢印コネクタ 156">
            <a:extLst>
              <a:ext uri="{FF2B5EF4-FFF2-40B4-BE49-F238E27FC236}">
                <a16:creationId xmlns:a16="http://schemas.microsoft.com/office/drawing/2014/main" id="{1FB91DE2-A971-4169-89FF-2557E915548D}"/>
              </a:ext>
            </a:extLst>
          </p:cNvPr>
          <p:cNvCxnSpPr>
            <a:cxnSpLocks/>
            <a:stCxn id="6" idx="0"/>
            <a:endCxn id="156" idx="2"/>
          </p:cNvCxnSpPr>
          <p:nvPr/>
        </p:nvCxnSpPr>
        <p:spPr>
          <a:xfrm flipH="1" flipV="1">
            <a:off x="3805379" y="2893446"/>
            <a:ext cx="76204" cy="325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線矢印コネクタ 164">
            <a:extLst>
              <a:ext uri="{FF2B5EF4-FFF2-40B4-BE49-F238E27FC236}">
                <a16:creationId xmlns:a16="http://schemas.microsoft.com/office/drawing/2014/main" id="{A9D250A2-931E-4526-AD17-A8EE556F7E22}"/>
              </a:ext>
            </a:extLst>
          </p:cNvPr>
          <p:cNvCxnSpPr>
            <a:stCxn id="37" idx="0"/>
            <a:endCxn id="39" idx="2"/>
          </p:cNvCxnSpPr>
          <p:nvPr/>
        </p:nvCxnSpPr>
        <p:spPr>
          <a:xfrm flipH="1" flipV="1">
            <a:off x="2703474" y="5524727"/>
            <a:ext cx="950758" cy="383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線矢印コネクタ 166">
            <a:extLst>
              <a:ext uri="{FF2B5EF4-FFF2-40B4-BE49-F238E27FC236}">
                <a16:creationId xmlns:a16="http://schemas.microsoft.com/office/drawing/2014/main" id="{669E1239-20A1-459B-9131-B2A65419097C}"/>
              </a:ext>
            </a:extLst>
          </p:cNvPr>
          <p:cNvCxnSpPr>
            <a:stCxn id="42" idx="0"/>
            <a:endCxn id="39" idx="2"/>
          </p:cNvCxnSpPr>
          <p:nvPr/>
        </p:nvCxnSpPr>
        <p:spPr>
          <a:xfrm flipH="1" flipV="1">
            <a:off x="2703474" y="5524727"/>
            <a:ext cx="2002454" cy="384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線矢印コネクタ 168">
            <a:extLst>
              <a:ext uri="{FF2B5EF4-FFF2-40B4-BE49-F238E27FC236}">
                <a16:creationId xmlns:a16="http://schemas.microsoft.com/office/drawing/2014/main" id="{A63B2845-B534-4ECC-A2F2-1196E76D4C2E}"/>
              </a:ext>
            </a:extLst>
          </p:cNvPr>
          <p:cNvCxnSpPr>
            <a:cxnSpLocks/>
            <a:stCxn id="51" idx="0"/>
            <a:endCxn id="39" idx="2"/>
          </p:cNvCxnSpPr>
          <p:nvPr/>
        </p:nvCxnSpPr>
        <p:spPr>
          <a:xfrm flipH="1" flipV="1">
            <a:off x="2703474" y="5524727"/>
            <a:ext cx="329929" cy="8495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線矢印コネクタ 170">
            <a:extLst>
              <a:ext uri="{FF2B5EF4-FFF2-40B4-BE49-F238E27FC236}">
                <a16:creationId xmlns:a16="http://schemas.microsoft.com/office/drawing/2014/main" id="{F3A6E054-EBC8-4BC3-B3EB-F484B09782F8}"/>
              </a:ext>
            </a:extLst>
          </p:cNvPr>
          <p:cNvCxnSpPr>
            <a:cxnSpLocks/>
            <a:stCxn id="51" idx="0"/>
            <a:endCxn id="89" idx="2"/>
          </p:cNvCxnSpPr>
          <p:nvPr/>
        </p:nvCxnSpPr>
        <p:spPr>
          <a:xfrm flipH="1" flipV="1">
            <a:off x="2739882" y="5031428"/>
            <a:ext cx="293521" cy="13428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直線矢印コネクタ 182">
            <a:extLst>
              <a:ext uri="{FF2B5EF4-FFF2-40B4-BE49-F238E27FC236}">
                <a16:creationId xmlns:a16="http://schemas.microsoft.com/office/drawing/2014/main" id="{22661831-2820-43F2-BB96-0CC469E7DD47}"/>
              </a:ext>
            </a:extLst>
          </p:cNvPr>
          <p:cNvCxnSpPr>
            <a:stCxn id="45" idx="0"/>
            <a:endCxn id="33" idx="2"/>
          </p:cNvCxnSpPr>
          <p:nvPr/>
        </p:nvCxnSpPr>
        <p:spPr>
          <a:xfrm flipV="1">
            <a:off x="1043026" y="4912420"/>
            <a:ext cx="86699" cy="674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直線矢印コネクタ 184">
            <a:extLst>
              <a:ext uri="{FF2B5EF4-FFF2-40B4-BE49-F238E27FC236}">
                <a16:creationId xmlns:a16="http://schemas.microsoft.com/office/drawing/2014/main" id="{6FA3D629-EED2-4774-90F0-6C8BB4B1EEA1}"/>
              </a:ext>
            </a:extLst>
          </p:cNvPr>
          <p:cNvCxnSpPr>
            <a:stCxn id="46" idx="0"/>
            <a:endCxn id="33" idx="2"/>
          </p:cNvCxnSpPr>
          <p:nvPr/>
        </p:nvCxnSpPr>
        <p:spPr>
          <a:xfrm flipH="1" flipV="1">
            <a:off x="1129725" y="4912420"/>
            <a:ext cx="961829" cy="679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直線矢印コネクタ 196">
            <a:extLst>
              <a:ext uri="{FF2B5EF4-FFF2-40B4-BE49-F238E27FC236}">
                <a16:creationId xmlns:a16="http://schemas.microsoft.com/office/drawing/2014/main" id="{E4A40007-8B9C-459E-B4DC-66C1D91C7F1C}"/>
              </a:ext>
            </a:extLst>
          </p:cNvPr>
          <p:cNvCxnSpPr>
            <a:cxnSpLocks/>
            <a:stCxn id="36" idx="0"/>
            <a:endCxn id="33" idx="2"/>
          </p:cNvCxnSpPr>
          <p:nvPr/>
        </p:nvCxnSpPr>
        <p:spPr>
          <a:xfrm flipH="1" flipV="1">
            <a:off x="1129725" y="4912420"/>
            <a:ext cx="568038" cy="1049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直線矢印コネクタ 198">
            <a:extLst>
              <a:ext uri="{FF2B5EF4-FFF2-40B4-BE49-F238E27FC236}">
                <a16:creationId xmlns:a16="http://schemas.microsoft.com/office/drawing/2014/main" id="{F09E327B-A5B3-40D3-B4C2-C094BE530FF5}"/>
              </a:ext>
            </a:extLst>
          </p:cNvPr>
          <p:cNvCxnSpPr>
            <a:stCxn id="29" idx="0"/>
            <a:endCxn id="30" idx="2"/>
          </p:cNvCxnSpPr>
          <p:nvPr/>
        </p:nvCxnSpPr>
        <p:spPr>
          <a:xfrm flipV="1">
            <a:off x="2955798" y="7428790"/>
            <a:ext cx="0" cy="210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直線矢印コネクタ 202">
            <a:extLst>
              <a:ext uri="{FF2B5EF4-FFF2-40B4-BE49-F238E27FC236}">
                <a16:creationId xmlns:a16="http://schemas.microsoft.com/office/drawing/2014/main" id="{9E6ADDC3-47CB-48FE-BD4E-21498E56C1A8}"/>
              </a:ext>
            </a:extLst>
          </p:cNvPr>
          <p:cNvCxnSpPr>
            <a:cxnSpLocks/>
            <a:stCxn id="51" idx="0"/>
            <a:endCxn id="37" idx="2"/>
          </p:cNvCxnSpPr>
          <p:nvPr/>
        </p:nvCxnSpPr>
        <p:spPr>
          <a:xfrm flipV="1">
            <a:off x="3033403" y="6220001"/>
            <a:ext cx="620829" cy="1543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矢印コネクタ 204">
            <a:extLst>
              <a:ext uri="{FF2B5EF4-FFF2-40B4-BE49-F238E27FC236}">
                <a16:creationId xmlns:a16="http://schemas.microsoft.com/office/drawing/2014/main" id="{987ADECB-23A6-4114-8CFA-01EE188BC192}"/>
              </a:ext>
            </a:extLst>
          </p:cNvPr>
          <p:cNvCxnSpPr>
            <a:cxnSpLocks/>
            <a:stCxn id="51" idx="0"/>
            <a:endCxn id="42" idx="2"/>
          </p:cNvCxnSpPr>
          <p:nvPr/>
        </p:nvCxnSpPr>
        <p:spPr>
          <a:xfrm flipV="1">
            <a:off x="3033403" y="6220668"/>
            <a:ext cx="1672525" cy="1536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直線矢印コネクタ 206">
            <a:extLst>
              <a:ext uri="{FF2B5EF4-FFF2-40B4-BE49-F238E27FC236}">
                <a16:creationId xmlns:a16="http://schemas.microsoft.com/office/drawing/2014/main" id="{702A46B7-D4B3-4231-9C66-F25B4B360BF6}"/>
              </a:ext>
            </a:extLst>
          </p:cNvPr>
          <p:cNvCxnSpPr>
            <a:stCxn id="49" idx="1"/>
            <a:endCxn id="30" idx="3"/>
          </p:cNvCxnSpPr>
          <p:nvPr/>
        </p:nvCxnSpPr>
        <p:spPr>
          <a:xfrm flipH="1">
            <a:off x="3454561" y="7082195"/>
            <a:ext cx="839114" cy="1907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矢印コネクタ 207">
            <a:extLst>
              <a:ext uri="{FF2B5EF4-FFF2-40B4-BE49-F238E27FC236}">
                <a16:creationId xmlns:a16="http://schemas.microsoft.com/office/drawing/2014/main" id="{B4FF1074-696F-4CAF-9BF7-78089E7D084C}"/>
              </a:ext>
            </a:extLst>
          </p:cNvPr>
          <p:cNvCxnSpPr>
            <a:cxnSpLocks/>
            <a:stCxn id="48" idx="1"/>
            <a:endCxn id="29" idx="3"/>
          </p:cNvCxnSpPr>
          <p:nvPr/>
        </p:nvCxnSpPr>
        <p:spPr>
          <a:xfrm flipH="1">
            <a:off x="3454561" y="7753711"/>
            <a:ext cx="898074" cy="417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矢印コネクタ 210">
            <a:extLst>
              <a:ext uri="{FF2B5EF4-FFF2-40B4-BE49-F238E27FC236}">
                <a16:creationId xmlns:a16="http://schemas.microsoft.com/office/drawing/2014/main" id="{F74E1CE6-B17A-41BE-92B4-DB376A27E9F6}"/>
              </a:ext>
            </a:extLst>
          </p:cNvPr>
          <p:cNvCxnSpPr>
            <a:cxnSpLocks/>
            <a:stCxn id="50" idx="1"/>
            <a:endCxn id="31" idx="3"/>
          </p:cNvCxnSpPr>
          <p:nvPr/>
        </p:nvCxnSpPr>
        <p:spPr>
          <a:xfrm flipH="1" flipV="1">
            <a:off x="4694891" y="5404284"/>
            <a:ext cx="744456" cy="18295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EF3A800-28CE-4550-8085-44CE71F9E267}"/>
              </a:ext>
            </a:extLst>
          </p:cNvPr>
          <p:cNvSpPr/>
          <p:nvPr/>
        </p:nvSpPr>
        <p:spPr>
          <a:xfrm>
            <a:off x="909784" y="3219134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脳血管疾患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新規発症の減少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4F749D3-DA3A-45BE-96F4-9028A83FC0A0}"/>
              </a:ext>
            </a:extLst>
          </p:cNvPr>
          <p:cNvSpPr/>
          <p:nvPr/>
        </p:nvSpPr>
        <p:spPr>
          <a:xfrm>
            <a:off x="2139374" y="3219134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虚血性心疾患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新規発症の減少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CD27034-ABCE-41D9-A65A-73BCF1C43B18}"/>
              </a:ext>
            </a:extLst>
          </p:cNvPr>
          <p:cNvSpPr/>
          <p:nvPr/>
        </p:nvSpPr>
        <p:spPr>
          <a:xfrm>
            <a:off x="3382820" y="3219132"/>
            <a:ext cx="997526" cy="3117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人工透析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新規導入の減少</a:t>
            </a:r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A0E322E8-B973-4EF7-A33C-E8C9E69E3A65}"/>
              </a:ext>
            </a:extLst>
          </p:cNvPr>
          <p:cNvSpPr/>
          <p:nvPr/>
        </p:nvSpPr>
        <p:spPr>
          <a:xfrm>
            <a:off x="4605481" y="3222000"/>
            <a:ext cx="997526" cy="4276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悪性新生物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新規発症の減少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と早期発見</a:t>
            </a:r>
          </a:p>
        </p:txBody>
      </p:sp>
      <p:cxnSp>
        <p:nvCxnSpPr>
          <p:cNvPr id="283" name="直線矢印コネクタ 282">
            <a:extLst>
              <a:ext uri="{FF2B5EF4-FFF2-40B4-BE49-F238E27FC236}">
                <a16:creationId xmlns:a16="http://schemas.microsoft.com/office/drawing/2014/main" id="{D012856A-0FB8-4D01-A04E-8E90EA541821}"/>
              </a:ext>
            </a:extLst>
          </p:cNvPr>
          <p:cNvCxnSpPr>
            <a:cxnSpLocks/>
            <a:stCxn id="30" idx="0"/>
            <a:endCxn id="51" idx="2"/>
          </p:cNvCxnSpPr>
          <p:nvPr/>
        </p:nvCxnSpPr>
        <p:spPr>
          <a:xfrm flipV="1">
            <a:off x="2955798" y="6686044"/>
            <a:ext cx="77605" cy="4310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矢印コネクタ 287">
            <a:extLst>
              <a:ext uri="{FF2B5EF4-FFF2-40B4-BE49-F238E27FC236}">
                <a16:creationId xmlns:a16="http://schemas.microsoft.com/office/drawing/2014/main" id="{71A18814-1C08-4BC7-B387-7F0E0229EF52}"/>
              </a:ext>
            </a:extLst>
          </p:cNvPr>
          <p:cNvCxnSpPr>
            <a:cxnSpLocks/>
            <a:stCxn id="29" idx="0"/>
            <a:endCxn id="50" idx="2"/>
          </p:cNvCxnSpPr>
          <p:nvPr/>
        </p:nvCxnSpPr>
        <p:spPr>
          <a:xfrm flipV="1">
            <a:off x="2955798" y="5743102"/>
            <a:ext cx="3026905" cy="1896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テキスト ボックス 309">
            <a:extLst>
              <a:ext uri="{FF2B5EF4-FFF2-40B4-BE49-F238E27FC236}">
                <a16:creationId xmlns:a16="http://schemas.microsoft.com/office/drawing/2014/main" id="{09194270-2BF7-42B8-9EDA-FE18C64407E0}"/>
              </a:ext>
            </a:extLst>
          </p:cNvPr>
          <p:cNvSpPr txBox="1"/>
          <p:nvPr/>
        </p:nvSpPr>
        <p:spPr>
          <a:xfrm>
            <a:off x="335992" y="991131"/>
            <a:ext cx="4934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0000FF"/>
                </a:solidFill>
              </a:rPr>
              <a:t>A</a:t>
            </a:r>
            <a:r>
              <a:rPr kumimoji="1" lang="ja-JP" altLang="en-US" dirty="0">
                <a:solidFill>
                  <a:srgbClr val="0000FF"/>
                </a:solidFill>
              </a:rPr>
              <a:t>市国保データヘルス計画全体の関連図（例）</a:t>
            </a: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F74ED14A-9585-4120-B690-1E112657E7A3}"/>
              </a:ext>
            </a:extLst>
          </p:cNvPr>
          <p:cNvSpPr/>
          <p:nvPr/>
        </p:nvSpPr>
        <p:spPr>
          <a:xfrm>
            <a:off x="957575" y="7511696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健康教室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健康相談</a:t>
            </a:r>
          </a:p>
        </p:txBody>
      </p:sp>
      <p:cxnSp>
        <p:nvCxnSpPr>
          <p:cNvPr id="318" name="直線矢印コネクタ 317">
            <a:extLst>
              <a:ext uri="{FF2B5EF4-FFF2-40B4-BE49-F238E27FC236}">
                <a16:creationId xmlns:a16="http://schemas.microsoft.com/office/drawing/2014/main" id="{C8FCB43F-5AAF-45CD-A0A4-4534F547D0A1}"/>
              </a:ext>
            </a:extLst>
          </p:cNvPr>
          <p:cNvCxnSpPr>
            <a:cxnSpLocks/>
            <a:stCxn id="317" idx="0"/>
            <a:endCxn id="45" idx="2"/>
          </p:cNvCxnSpPr>
          <p:nvPr/>
        </p:nvCxnSpPr>
        <p:spPr>
          <a:xfrm flipH="1" flipV="1">
            <a:off x="1043026" y="5898965"/>
            <a:ext cx="457905" cy="16127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直線矢印コネクタ 320">
            <a:extLst>
              <a:ext uri="{FF2B5EF4-FFF2-40B4-BE49-F238E27FC236}">
                <a16:creationId xmlns:a16="http://schemas.microsoft.com/office/drawing/2014/main" id="{441EC5DF-17E8-497F-B769-C3A0657B9AC0}"/>
              </a:ext>
            </a:extLst>
          </p:cNvPr>
          <p:cNvCxnSpPr>
            <a:cxnSpLocks/>
            <a:stCxn id="317" idx="0"/>
            <a:endCxn id="46" idx="2"/>
          </p:cNvCxnSpPr>
          <p:nvPr/>
        </p:nvCxnSpPr>
        <p:spPr>
          <a:xfrm flipV="1">
            <a:off x="1500931" y="5903416"/>
            <a:ext cx="590623" cy="16082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直線矢印コネクタ 323">
            <a:extLst>
              <a:ext uri="{FF2B5EF4-FFF2-40B4-BE49-F238E27FC236}">
                <a16:creationId xmlns:a16="http://schemas.microsoft.com/office/drawing/2014/main" id="{493679BE-516A-4F38-85EE-B79F9200BDF8}"/>
              </a:ext>
            </a:extLst>
          </p:cNvPr>
          <p:cNvCxnSpPr>
            <a:cxnSpLocks/>
            <a:stCxn id="317" idx="0"/>
            <a:endCxn id="36" idx="2"/>
          </p:cNvCxnSpPr>
          <p:nvPr/>
        </p:nvCxnSpPr>
        <p:spPr>
          <a:xfrm flipV="1">
            <a:off x="1500931" y="6273203"/>
            <a:ext cx="196832" cy="12384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直線矢印コネクタ 326">
            <a:extLst>
              <a:ext uri="{FF2B5EF4-FFF2-40B4-BE49-F238E27FC236}">
                <a16:creationId xmlns:a16="http://schemas.microsoft.com/office/drawing/2014/main" id="{59248F42-BEA4-47B2-B127-FA205E0B8444}"/>
              </a:ext>
            </a:extLst>
          </p:cNvPr>
          <p:cNvCxnSpPr>
            <a:cxnSpLocks/>
            <a:stCxn id="317" idx="0"/>
            <a:endCxn id="42" idx="2"/>
          </p:cNvCxnSpPr>
          <p:nvPr/>
        </p:nvCxnSpPr>
        <p:spPr>
          <a:xfrm flipV="1">
            <a:off x="1500931" y="6220668"/>
            <a:ext cx="3204997" cy="12910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直線矢印コネクタ 348">
            <a:extLst>
              <a:ext uri="{FF2B5EF4-FFF2-40B4-BE49-F238E27FC236}">
                <a16:creationId xmlns:a16="http://schemas.microsoft.com/office/drawing/2014/main" id="{F697DF72-CA4F-486D-86F4-07766B3E9FC5}"/>
              </a:ext>
            </a:extLst>
          </p:cNvPr>
          <p:cNvCxnSpPr>
            <a:cxnSpLocks/>
            <a:stCxn id="29" idx="0"/>
            <a:endCxn id="343" idx="2"/>
          </p:cNvCxnSpPr>
          <p:nvPr/>
        </p:nvCxnSpPr>
        <p:spPr>
          <a:xfrm flipV="1">
            <a:off x="2955798" y="6952743"/>
            <a:ext cx="306225" cy="686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6" name="グループ化 365">
            <a:extLst>
              <a:ext uri="{FF2B5EF4-FFF2-40B4-BE49-F238E27FC236}">
                <a16:creationId xmlns:a16="http://schemas.microsoft.com/office/drawing/2014/main" id="{3A3B9910-1BCF-4B7C-B2C2-E24E6D517276}"/>
              </a:ext>
            </a:extLst>
          </p:cNvPr>
          <p:cNvGrpSpPr/>
          <p:nvPr/>
        </p:nvGrpSpPr>
        <p:grpSpPr>
          <a:xfrm>
            <a:off x="5280427" y="1216928"/>
            <a:ext cx="1488583" cy="1243577"/>
            <a:chOff x="5170887" y="3058679"/>
            <a:chExt cx="1488583" cy="1243577"/>
          </a:xfrm>
        </p:grpSpPr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D758F71E-6565-4E69-A4C9-D1FC5A06B390}"/>
                </a:ext>
              </a:extLst>
            </p:cNvPr>
            <p:cNvSpPr/>
            <p:nvPr/>
          </p:nvSpPr>
          <p:spPr>
            <a:xfrm>
              <a:off x="5170887" y="3058679"/>
              <a:ext cx="1488583" cy="124357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凡例</a:t>
              </a:r>
              <a:endParaRPr kumimoji="1" lang="en-US" altLang="ja-JP" sz="1000" dirty="0">
                <a:solidFill>
                  <a:schemeClr val="tx1"/>
                </a:solidFill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CA7EA3B1-E905-4DFE-8309-11D3B5EE9E6C}"/>
                </a:ext>
              </a:extLst>
            </p:cNvPr>
            <p:cNvSpPr/>
            <p:nvPr/>
          </p:nvSpPr>
          <p:spPr>
            <a:xfrm>
              <a:off x="5407499" y="3274250"/>
              <a:ext cx="997526" cy="259774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5100" rIns="35100" rtlCol="0" anchor="ctr"/>
            <a:lstStyle/>
            <a:p>
              <a:pPr algn="ctr"/>
              <a:r>
                <a:rPr kumimoji="1" lang="ja-JP" altLang="en-US" sz="901" dirty="0">
                  <a:solidFill>
                    <a:schemeClr val="tx1"/>
                  </a:solidFill>
                </a:rPr>
                <a:t>計画の目標項目</a:t>
              </a: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5F9ED029-36F7-4110-B8DF-CCF728B5399C}"/>
                </a:ext>
              </a:extLst>
            </p:cNvPr>
            <p:cNvSpPr/>
            <p:nvPr/>
          </p:nvSpPr>
          <p:spPr>
            <a:xfrm>
              <a:off x="5402449" y="3604146"/>
              <a:ext cx="997526" cy="31172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5100" rIns="35100" rtlCol="0" anchor="ctr"/>
            <a:lstStyle/>
            <a:p>
              <a:pPr algn="ctr"/>
              <a:r>
                <a:rPr kumimoji="1" lang="ja-JP" altLang="en-US" sz="901" dirty="0">
                  <a:solidFill>
                    <a:schemeClr val="tx1"/>
                  </a:solidFill>
                </a:rPr>
                <a:t>指標に挙げて</a:t>
              </a:r>
              <a:endParaRPr kumimoji="1" lang="en-US" altLang="ja-JP" sz="901" dirty="0">
                <a:solidFill>
                  <a:schemeClr val="tx1"/>
                </a:solidFill>
              </a:endParaRPr>
            </a:p>
            <a:p>
              <a:pPr algn="ctr"/>
              <a:r>
                <a:rPr kumimoji="1" lang="ja-JP" altLang="en-US" sz="901" dirty="0">
                  <a:solidFill>
                    <a:schemeClr val="tx1"/>
                  </a:solidFill>
                </a:rPr>
                <a:t>いない関連項目</a:t>
              </a:r>
            </a:p>
          </p:txBody>
        </p:sp>
        <p:sp>
          <p:nvSpPr>
            <p:cNvPr id="365" name="正方形/長方形 364">
              <a:extLst>
                <a:ext uri="{FF2B5EF4-FFF2-40B4-BE49-F238E27FC236}">
                  <a16:creationId xmlns:a16="http://schemas.microsoft.com/office/drawing/2014/main" id="{59E2B738-8533-4F15-88CA-54A3CE7DEEE3}"/>
                </a:ext>
              </a:extLst>
            </p:cNvPr>
            <p:cNvSpPr/>
            <p:nvPr/>
          </p:nvSpPr>
          <p:spPr>
            <a:xfrm>
              <a:off x="5420295" y="3971489"/>
              <a:ext cx="979680" cy="2768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kumimoji="1" lang="ja-JP" altLang="en-US" sz="901" dirty="0">
                  <a:solidFill>
                    <a:schemeClr val="tx1"/>
                  </a:solidFill>
                </a:rPr>
                <a:t>個別事業</a:t>
              </a:r>
            </a:p>
          </p:txBody>
        </p:sp>
      </p:grpSp>
      <p:sp>
        <p:nvSpPr>
          <p:cNvPr id="368" name="正方形/長方形 367">
            <a:extLst>
              <a:ext uri="{FF2B5EF4-FFF2-40B4-BE49-F238E27FC236}">
                <a16:creationId xmlns:a16="http://schemas.microsoft.com/office/drawing/2014/main" id="{1B8A6B2B-7695-4B2E-B41C-96D0A6CEB2E2}"/>
              </a:ext>
            </a:extLst>
          </p:cNvPr>
          <p:cNvSpPr/>
          <p:nvPr/>
        </p:nvSpPr>
        <p:spPr>
          <a:xfrm>
            <a:off x="5422803" y="6572401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がん検診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791CB6D-4A98-4436-BDAD-346E5BF5C787}"/>
              </a:ext>
            </a:extLst>
          </p:cNvPr>
          <p:cNvSpPr/>
          <p:nvPr/>
        </p:nvSpPr>
        <p:spPr>
          <a:xfrm>
            <a:off x="4293675" y="6926332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特定保健指導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利用勧奨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0073647-8967-4B99-9502-EB9DB12A4E20}"/>
              </a:ext>
            </a:extLst>
          </p:cNvPr>
          <p:cNvSpPr/>
          <p:nvPr/>
        </p:nvSpPr>
        <p:spPr>
          <a:xfrm>
            <a:off x="4352635" y="7597848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特定健診</a:t>
            </a:r>
            <a:endParaRPr kumimoji="1" lang="en-US" altLang="ja-JP" sz="90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受診勧奨</a:t>
            </a:r>
          </a:p>
        </p:txBody>
      </p:sp>
      <p:sp>
        <p:nvSpPr>
          <p:cNvPr id="105" name="四角形: 角を丸くする 104">
            <a:extLst>
              <a:ext uri="{FF2B5EF4-FFF2-40B4-BE49-F238E27FC236}">
                <a16:creationId xmlns:a16="http://schemas.microsoft.com/office/drawing/2014/main" id="{2927ACF2-217E-42F7-8B8A-AB81C818145A}"/>
              </a:ext>
            </a:extLst>
          </p:cNvPr>
          <p:cNvSpPr/>
          <p:nvPr/>
        </p:nvSpPr>
        <p:spPr>
          <a:xfrm>
            <a:off x="1349350" y="1966817"/>
            <a:ext cx="1900116" cy="248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平均寿命の延伸</a:t>
            </a:r>
          </a:p>
        </p:txBody>
      </p:sp>
      <p:sp>
        <p:nvSpPr>
          <p:cNvPr id="106" name="四角形: 角を丸くする 105">
            <a:extLst>
              <a:ext uri="{FF2B5EF4-FFF2-40B4-BE49-F238E27FC236}">
                <a16:creationId xmlns:a16="http://schemas.microsoft.com/office/drawing/2014/main" id="{BC280D3E-1976-4DD0-B325-2C0DF26F0694}"/>
              </a:ext>
            </a:extLst>
          </p:cNvPr>
          <p:cNvSpPr/>
          <p:nvPr/>
        </p:nvSpPr>
        <p:spPr>
          <a:xfrm>
            <a:off x="3286313" y="1966370"/>
            <a:ext cx="1900116" cy="248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不健康期間の短縮</a:t>
            </a:r>
          </a:p>
        </p:txBody>
      </p:sp>
      <p:cxnSp>
        <p:nvCxnSpPr>
          <p:cNvPr id="373" name="直線矢印コネクタ 372">
            <a:extLst>
              <a:ext uri="{FF2B5EF4-FFF2-40B4-BE49-F238E27FC236}">
                <a16:creationId xmlns:a16="http://schemas.microsoft.com/office/drawing/2014/main" id="{C9137C7F-0302-4A60-B9C4-44F1AC933130}"/>
              </a:ext>
            </a:extLst>
          </p:cNvPr>
          <p:cNvCxnSpPr>
            <a:cxnSpLocks/>
            <a:stCxn id="368" idx="2"/>
            <a:endCxn id="29" idx="3"/>
          </p:cNvCxnSpPr>
          <p:nvPr/>
        </p:nvCxnSpPr>
        <p:spPr>
          <a:xfrm flipH="1">
            <a:off x="3454561" y="6884127"/>
            <a:ext cx="2511598" cy="9112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直線矢印コネクタ 368">
            <a:extLst>
              <a:ext uri="{FF2B5EF4-FFF2-40B4-BE49-F238E27FC236}">
                <a16:creationId xmlns:a16="http://schemas.microsoft.com/office/drawing/2014/main" id="{A4B97B82-3DE8-42B6-A329-7DDA8A3D8287}"/>
              </a:ext>
            </a:extLst>
          </p:cNvPr>
          <p:cNvCxnSpPr>
            <a:cxnSpLocks/>
            <a:stCxn id="368" idx="0"/>
            <a:endCxn id="44" idx="2"/>
          </p:cNvCxnSpPr>
          <p:nvPr/>
        </p:nvCxnSpPr>
        <p:spPr>
          <a:xfrm flipH="1" flipV="1">
            <a:off x="5104244" y="3649669"/>
            <a:ext cx="861915" cy="29227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四角形: 角を丸くする 103">
            <a:extLst>
              <a:ext uri="{FF2B5EF4-FFF2-40B4-BE49-F238E27FC236}">
                <a16:creationId xmlns:a16="http://schemas.microsoft.com/office/drawing/2014/main" id="{2806BD6F-5F55-4CB8-B5F9-38A25424F698}"/>
              </a:ext>
            </a:extLst>
          </p:cNvPr>
          <p:cNvSpPr/>
          <p:nvPr/>
        </p:nvSpPr>
        <p:spPr>
          <a:xfrm>
            <a:off x="2703474" y="2252387"/>
            <a:ext cx="1216917" cy="248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5100" rIns="35100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要介護の予防</a:t>
            </a:r>
          </a:p>
        </p:txBody>
      </p: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5271B93-5A69-4271-AA0A-8A2127E1D7F9}"/>
              </a:ext>
            </a:extLst>
          </p:cNvPr>
          <p:cNvCxnSpPr>
            <a:cxnSpLocks/>
            <a:stCxn id="109" idx="1"/>
            <a:endCxn id="104" idx="3"/>
          </p:cNvCxnSpPr>
          <p:nvPr/>
        </p:nvCxnSpPr>
        <p:spPr>
          <a:xfrm flipH="1" flipV="1">
            <a:off x="3920391" y="2376587"/>
            <a:ext cx="1688597" cy="6112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A506710C-B374-4D43-AB4D-30474BD14377}"/>
              </a:ext>
            </a:extLst>
          </p:cNvPr>
          <p:cNvSpPr/>
          <p:nvPr/>
        </p:nvSpPr>
        <p:spPr>
          <a:xfrm>
            <a:off x="5608988" y="2831972"/>
            <a:ext cx="1086712" cy="3117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901" dirty="0">
                <a:solidFill>
                  <a:schemeClr val="tx1"/>
                </a:solidFill>
              </a:rPr>
              <a:t>介護予防事業</a:t>
            </a:r>
          </a:p>
        </p:txBody>
      </p:sp>
      <p:cxnSp>
        <p:nvCxnSpPr>
          <p:cNvPr id="125" name="直線矢印コネクタ 124">
            <a:extLst>
              <a:ext uri="{FF2B5EF4-FFF2-40B4-BE49-F238E27FC236}">
                <a16:creationId xmlns:a16="http://schemas.microsoft.com/office/drawing/2014/main" id="{DC10A277-DFAB-471D-B1A3-13F0F3E33171}"/>
              </a:ext>
            </a:extLst>
          </p:cNvPr>
          <p:cNvCxnSpPr>
            <a:cxnSpLocks/>
            <a:stCxn id="53" idx="2"/>
            <a:endCxn id="116" idx="3"/>
          </p:cNvCxnSpPr>
          <p:nvPr/>
        </p:nvCxnSpPr>
        <p:spPr>
          <a:xfrm flipH="1">
            <a:off x="5161721" y="4369250"/>
            <a:ext cx="901514" cy="821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758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263</Words>
  <Application>Microsoft Office PowerPoint</Application>
  <PresentationFormat>ユーザー設定</PresentationFormat>
  <Paragraphs>86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Yokoyama Tetsuji</dc:creator>
  <cp:lastModifiedBy>Yokoyama Tetsuji</cp:lastModifiedBy>
  <cp:revision>32</cp:revision>
  <dcterms:created xsi:type="dcterms:W3CDTF">2019-07-24T05:37:42Z</dcterms:created>
  <dcterms:modified xsi:type="dcterms:W3CDTF">2019-09-17T01:27:47Z</dcterms:modified>
</cp:coreProperties>
</file>