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1"/>
  </p:notesMasterIdLst>
  <p:sldIdLst>
    <p:sldId id="256" r:id="rId3"/>
    <p:sldId id="261" r:id="rId4"/>
    <p:sldId id="260" r:id="rId5"/>
    <p:sldId id="257" r:id="rId6"/>
    <p:sldId id="265" r:id="rId7"/>
    <p:sldId id="268" r:id="rId8"/>
    <p:sldId id="263" r:id="rId9"/>
    <p:sldId id="264" r:id="rId10"/>
  </p:sldIdLst>
  <p:sldSz cx="9144000" cy="6858000" type="screen4x3"/>
  <p:notesSz cx="9926638" cy="67976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8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DF50CD-BCFA-4B50-B697-08C7B9FE583F}" v="1" dt="2022-03-06T02:00:04.332"/>
    <p1510:client id="{BAD117EF-9FB6-4731-BC62-2E4C4C94EF6E}" v="1" dt="2022-03-05T04:13:42.50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90" y="72"/>
      </p:cViewPr>
      <p:guideLst>
        <p:guide orient="horz" pos="2160"/>
        <p:guide pos="2880"/>
      </p:guideLst>
    </p:cSldViewPr>
  </p:slideViewPr>
  <p:notesTextViewPr>
    <p:cViewPr>
      <p:scale>
        <a:sx n="1" d="1"/>
        <a:sy n="1" d="1"/>
      </p:scale>
      <p:origin x="0" y="0"/>
    </p:cViewPr>
  </p:notesTextViewPr>
  <p:sorterViewPr>
    <p:cViewPr>
      <p:scale>
        <a:sx n="200" d="100"/>
        <a:sy n="200" d="100"/>
      </p:scale>
      <p:origin x="0" y="-346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ou yasuko" userId="c3711cb1be08f36f" providerId="LiveId" clId="{BAD117EF-9FB6-4731-BC62-2E4C4C94EF6E}"/>
    <pc:docChg chg="custSel modSld">
      <pc:chgData name="asou yasuko" userId="c3711cb1be08f36f" providerId="LiveId" clId="{BAD117EF-9FB6-4731-BC62-2E4C4C94EF6E}" dt="2022-03-05T04:15:13.644" v="37" actId="1076"/>
      <pc:docMkLst>
        <pc:docMk/>
      </pc:docMkLst>
      <pc:sldChg chg="delSp mod">
        <pc:chgData name="asou yasuko" userId="c3711cb1be08f36f" providerId="LiveId" clId="{BAD117EF-9FB6-4731-BC62-2E4C4C94EF6E}" dt="2022-03-05T04:00:52.145" v="0" actId="21"/>
        <pc:sldMkLst>
          <pc:docMk/>
          <pc:sldMk cId="827197601" sldId="256"/>
        </pc:sldMkLst>
        <pc:spChg chg="del">
          <ac:chgData name="asou yasuko" userId="c3711cb1be08f36f" providerId="LiveId" clId="{BAD117EF-9FB6-4731-BC62-2E4C4C94EF6E}" dt="2022-03-05T04:00:52.145" v="0" actId="21"/>
          <ac:spMkLst>
            <pc:docMk/>
            <pc:sldMk cId="827197601" sldId="256"/>
            <ac:spMk id="8" creationId="{64FF570E-849A-4C48-91E3-34618BF4EFEB}"/>
          </ac:spMkLst>
        </pc:spChg>
      </pc:sldChg>
      <pc:sldChg chg="modSp mod">
        <pc:chgData name="asou yasuko" userId="c3711cb1be08f36f" providerId="LiveId" clId="{BAD117EF-9FB6-4731-BC62-2E4C4C94EF6E}" dt="2022-03-05T04:13:51.492" v="22" actId="14100"/>
        <pc:sldMkLst>
          <pc:docMk/>
          <pc:sldMk cId="2753876638" sldId="261"/>
        </pc:sldMkLst>
        <pc:spChg chg="mod">
          <ac:chgData name="asou yasuko" userId="c3711cb1be08f36f" providerId="LiveId" clId="{BAD117EF-9FB6-4731-BC62-2E4C4C94EF6E}" dt="2022-03-05T04:13:22.051" v="17" actId="255"/>
          <ac:spMkLst>
            <pc:docMk/>
            <pc:sldMk cId="2753876638" sldId="261"/>
            <ac:spMk id="3" creationId="{00000000-0000-0000-0000-000000000000}"/>
          </ac:spMkLst>
        </pc:spChg>
        <pc:spChg chg="mod">
          <ac:chgData name="asou yasuko" userId="c3711cb1be08f36f" providerId="LiveId" clId="{BAD117EF-9FB6-4731-BC62-2E4C4C94EF6E}" dt="2022-03-05T04:13:51.492" v="22" actId="14100"/>
          <ac:spMkLst>
            <pc:docMk/>
            <pc:sldMk cId="2753876638" sldId="261"/>
            <ac:spMk id="5" creationId="{06DAF5F6-645E-44FE-9B1D-95229DF2FE80}"/>
          </ac:spMkLst>
        </pc:spChg>
        <pc:spChg chg="mod">
          <ac:chgData name="asou yasuko" userId="c3711cb1be08f36f" providerId="LiveId" clId="{BAD117EF-9FB6-4731-BC62-2E4C4C94EF6E}" dt="2022-03-05T04:13:04.822" v="15" actId="14100"/>
          <ac:spMkLst>
            <pc:docMk/>
            <pc:sldMk cId="2753876638" sldId="261"/>
            <ac:spMk id="6" creationId="{2383E5BA-6AC0-41AE-A2D4-9D1BFC6CD15D}"/>
          </ac:spMkLst>
        </pc:spChg>
      </pc:sldChg>
      <pc:sldChg chg="modSp mod">
        <pc:chgData name="asou yasuko" userId="c3711cb1be08f36f" providerId="LiveId" clId="{BAD117EF-9FB6-4731-BC62-2E4C4C94EF6E}" dt="2022-03-05T04:07:25.487" v="3" actId="113"/>
        <pc:sldMkLst>
          <pc:docMk/>
          <pc:sldMk cId="3923119675" sldId="264"/>
        </pc:sldMkLst>
        <pc:graphicFrameChg chg="modGraphic">
          <ac:chgData name="asou yasuko" userId="c3711cb1be08f36f" providerId="LiveId" clId="{BAD117EF-9FB6-4731-BC62-2E4C4C94EF6E}" dt="2022-03-05T04:07:25.487" v="3" actId="113"/>
          <ac:graphicFrameMkLst>
            <pc:docMk/>
            <pc:sldMk cId="3923119675" sldId="264"/>
            <ac:graphicFrameMk id="4" creationId="{00000000-0000-0000-0000-000000000000}"/>
          </ac:graphicFrameMkLst>
        </pc:graphicFrameChg>
      </pc:sldChg>
      <pc:sldChg chg="delSp mod">
        <pc:chgData name="asou yasuko" userId="c3711cb1be08f36f" providerId="LiveId" clId="{BAD117EF-9FB6-4731-BC62-2E4C4C94EF6E}" dt="2022-03-05T04:04:41.891" v="1" actId="21"/>
        <pc:sldMkLst>
          <pc:docMk/>
          <pc:sldMk cId="53190020" sldId="265"/>
        </pc:sldMkLst>
        <pc:spChg chg="del">
          <ac:chgData name="asou yasuko" userId="c3711cb1be08f36f" providerId="LiveId" clId="{BAD117EF-9FB6-4731-BC62-2E4C4C94EF6E}" dt="2022-03-05T04:04:41.891" v="1" actId="21"/>
          <ac:spMkLst>
            <pc:docMk/>
            <pc:sldMk cId="53190020" sldId="265"/>
            <ac:spMk id="7" creationId="{612E4876-FA8F-4963-9B3E-C0242A21B6AB}"/>
          </ac:spMkLst>
        </pc:spChg>
      </pc:sldChg>
      <pc:sldChg chg="modSp mod">
        <pc:chgData name="asou yasuko" userId="c3711cb1be08f36f" providerId="LiveId" clId="{BAD117EF-9FB6-4731-BC62-2E4C4C94EF6E}" dt="2022-03-05T04:15:13.644" v="37" actId="1076"/>
        <pc:sldMkLst>
          <pc:docMk/>
          <pc:sldMk cId="314698191" sldId="268"/>
        </pc:sldMkLst>
        <pc:spChg chg="mod">
          <ac:chgData name="asou yasuko" userId="c3711cb1be08f36f" providerId="LiveId" clId="{BAD117EF-9FB6-4731-BC62-2E4C4C94EF6E}" dt="2022-03-05T04:15:13.644" v="37" actId="1076"/>
          <ac:spMkLst>
            <pc:docMk/>
            <pc:sldMk cId="314698191" sldId="268"/>
            <ac:spMk id="5" creationId="{C30DD817-A0E2-4116-A038-D13912052EE0}"/>
          </ac:spMkLst>
        </pc:spChg>
        <pc:spChg chg="mod">
          <ac:chgData name="asou yasuko" userId="c3711cb1be08f36f" providerId="LiveId" clId="{BAD117EF-9FB6-4731-BC62-2E4C4C94EF6E}" dt="2022-03-05T04:15:08.252" v="36" actId="14100"/>
          <ac:spMkLst>
            <pc:docMk/>
            <pc:sldMk cId="314698191" sldId="268"/>
            <ac:spMk id="6" creationId="{99101E13-AC7B-40F9-800A-DC56A4DE0AF2}"/>
          </ac:spMkLst>
        </pc:spChg>
      </pc:sldChg>
    </pc:docChg>
  </pc:docChgLst>
  <pc:docChgLst>
    <pc:chgData name="asou yasuko" userId="c3711cb1be08f36f" providerId="LiveId" clId="{3FDF50CD-BCFA-4B50-B697-08C7B9FE583F}"/>
    <pc:docChg chg="custSel modSld">
      <pc:chgData name="asou yasuko" userId="c3711cb1be08f36f" providerId="LiveId" clId="{3FDF50CD-BCFA-4B50-B697-08C7B9FE583F}" dt="2022-03-06T02:02:43.804" v="63" actId="6549"/>
      <pc:docMkLst>
        <pc:docMk/>
      </pc:docMkLst>
      <pc:sldChg chg="modSp mod">
        <pc:chgData name="asou yasuko" userId="c3711cb1be08f36f" providerId="LiveId" clId="{3FDF50CD-BCFA-4B50-B697-08C7B9FE583F}" dt="2022-03-06T01:59:33.256" v="21" actId="6549"/>
        <pc:sldMkLst>
          <pc:docMk/>
          <pc:sldMk cId="1935991438" sldId="257"/>
        </pc:sldMkLst>
        <pc:graphicFrameChg chg="modGraphic">
          <ac:chgData name="asou yasuko" userId="c3711cb1be08f36f" providerId="LiveId" clId="{3FDF50CD-BCFA-4B50-B697-08C7B9FE583F}" dt="2022-03-06T01:59:33.256" v="21" actId="6549"/>
          <ac:graphicFrameMkLst>
            <pc:docMk/>
            <pc:sldMk cId="1935991438" sldId="257"/>
            <ac:graphicFrameMk id="4" creationId="{00000000-0000-0000-0000-000000000000}"/>
          </ac:graphicFrameMkLst>
        </pc:graphicFrameChg>
      </pc:sldChg>
      <pc:sldChg chg="modSp mod">
        <pc:chgData name="asou yasuko" userId="c3711cb1be08f36f" providerId="LiveId" clId="{3FDF50CD-BCFA-4B50-B697-08C7B9FE583F}" dt="2022-03-06T02:00:24.296" v="31" actId="6549"/>
        <pc:sldMkLst>
          <pc:docMk/>
          <pc:sldMk cId="123825018" sldId="260"/>
        </pc:sldMkLst>
        <pc:spChg chg="mod">
          <ac:chgData name="asou yasuko" userId="c3711cb1be08f36f" providerId="LiveId" clId="{3FDF50CD-BCFA-4B50-B697-08C7B9FE583F}" dt="2022-03-06T02:00:24.296" v="31" actId="6549"/>
          <ac:spMkLst>
            <pc:docMk/>
            <pc:sldMk cId="123825018" sldId="260"/>
            <ac:spMk id="3" creationId="{00000000-0000-0000-0000-000000000000}"/>
          </ac:spMkLst>
        </pc:spChg>
      </pc:sldChg>
      <pc:sldChg chg="modSp mod">
        <pc:chgData name="asou yasuko" userId="c3711cb1be08f36f" providerId="LiveId" clId="{3FDF50CD-BCFA-4B50-B697-08C7B9FE583F}" dt="2022-03-06T02:00:36.214" v="41" actId="20577"/>
        <pc:sldMkLst>
          <pc:docMk/>
          <pc:sldMk cId="2809949589" sldId="263"/>
        </pc:sldMkLst>
        <pc:spChg chg="mod">
          <ac:chgData name="asou yasuko" userId="c3711cb1be08f36f" providerId="LiveId" clId="{3FDF50CD-BCFA-4B50-B697-08C7B9FE583F}" dt="2022-03-06T02:00:36.214" v="41" actId="20577"/>
          <ac:spMkLst>
            <pc:docMk/>
            <pc:sldMk cId="2809949589" sldId="263"/>
            <ac:spMk id="3" creationId="{00000000-0000-0000-0000-000000000000}"/>
          </ac:spMkLst>
        </pc:spChg>
      </pc:sldChg>
      <pc:sldChg chg="modSp mod">
        <pc:chgData name="asou yasuko" userId="c3711cb1be08f36f" providerId="LiveId" clId="{3FDF50CD-BCFA-4B50-B697-08C7B9FE583F}" dt="2022-03-06T02:02:43.804" v="63" actId="6549"/>
        <pc:sldMkLst>
          <pc:docMk/>
          <pc:sldMk cId="3923119675" sldId="264"/>
        </pc:sldMkLst>
        <pc:graphicFrameChg chg="modGraphic">
          <ac:chgData name="asou yasuko" userId="c3711cb1be08f36f" providerId="LiveId" clId="{3FDF50CD-BCFA-4B50-B697-08C7B9FE583F}" dt="2022-03-06T02:02:43.804" v="63" actId="6549"/>
          <ac:graphicFrameMkLst>
            <pc:docMk/>
            <pc:sldMk cId="3923119675" sldId="264"/>
            <ac:graphicFrameMk id="4" creationId="{00000000-0000-0000-0000-000000000000}"/>
          </ac:graphicFrameMkLst>
        </pc:graphicFrameChg>
      </pc:sldChg>
      <pc:sldChg chg="modSp">
        <pc:chgData name="asou yasuko" userId="c3711cb1be08f36f" providerId="LiveId" clId="{3FDF50CD-BCFA-4B50-B697-08C7B9FE583F}" dt="2022-03-06T02:00:04.332" v="22" actId="20577"/>
        <pc:sldMkLst>
          <pc:docMk/>
          <pc:sldMk cId="314698191" sldId="268"/>
        </pc:sldMkLst>
        <pc:spChg chg="mod">
          <ac:chgData name="asou yasuko" userId="c3711cb1be08f36f" providerId="LiveId" clId="{3FDF50CD-BCFA-4B50-B697-08C7B9FE583F}" dt="2022-03-06T02:00:04.332" v="22" actId="20577"/>
          <ac:spMkLst>
            <pc:docMk/>
            <pc:sldMk cId="314698191" sldId="268"/>
            <ac:spMk id="6" creationId="{99101E13-AC7B-40F9-800A-DC56A4DE0AF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301544" cy="339884"/>
          </a:xfrm>
          <a:prstGeom prst="rect">
            <a:avLst/>
          </a:prstGeom>
        </p:spPr>
        <p:txBody>
          <a:bodyPr vert="horz" lIns="92011" tIns="46006" rIns="92011" bIns="46006"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801" y="1"/>
            <a:ext cx="4301544" cy="339884"/>
          </a:xfrm>
          <a:prstGeom prst="rect">
            <a:avLst/>
          </a:prstGeom>
        </p:spPr>
        <p:txBody>
          <a:bodyPr vert="horz" lIns="92011" tIns="46006" rIns="92011" bIns="46006" rtlCol="0"/>
          <a:lstStyle>
            <a:lvl1pPr algn="r">
              <a:defRPr sz="1200"/>
            </a:lvl1pPr>
          </a:lstStyle>
          <a:p>
            <a:fld id="{F470C52B-47E3-4B58-9771-84CB88DFF413}" type="datetimeFigureOut">
              <a:rPr kumimoji="1" lang="ja-JP" altLang="en-US" smtClean="0"/>
              <a:t>2022/3/14</a:t>
            </a:fld>
            <a:endParaRPr kumimoji="1" lang="ja-JP" altLang="en-US"/>
          </a:p>
        </p:txBody>
      </p:sp>
      <p:sp>
        <p:nvSpPr>
          <p:cNvPr id="4" name="スライド イメージ プレースホルダー 3"/>
          <p:cNvSpPr>
            <a:spLocks noGrp="1" noRot="1" noChangeAspect="1"/>
          </p:cNvSpPr>
          <p:nvPr>
            <p:ph type="sldImg" idx="2"/>
          </p:nvPr>
        </p:nvSpPr>
        <p:spPr>
          <a:xfrm>
            <a:off x="3263900" y="509588"/>
            <a:ext cx="3398838" cy="2551112"/>
          </a:xfrm>
          <a:prstGeom prst="rect">
            <a:avLst/>
          </a:prstGeom>
          <a:noFill/>
          <a:ln w="12700">
            <a:solidFill>
              <a:prstClr val="black"/>
            </a:solidFill>
          </a:ln>
        </p:spPr>
        <p:txBody>
          <a:bodyPr vert="horz" lIns="92011" tIns="46006" rIns="92011" bIns="46006" rtlCol="0" anchor="ctr"/>
          <a:lstStyle/>
          <a:p>
            <a:endParaRPr lang="ja-JP" altLang="en-US"/>
          </a:p>
        </p:txBody>
      </p:sp>
      <p:sp>
        <p:nvSpPr>
          <p:cNvPr id="5" name="ノート プレースホルダー 4"/>
          <p:cNvSpPr>
            <a:spLocks noGrp="1"/>
          </p:cNvSpPr>
          <p:nvPr>
            <p:ph type="body" sz="quarter" idx="3"/>
          </p:nvPr>
        </p:nvSpPr>
        <p:spPr>
          <a:xfrm>
            <a:off x="992665" y="3228898"/>
            <a:ext cx="7941310" cy="3058953"/>
          </a:xfrm>
          <a:prstGeom prst="rect">
            <a:avLst/>
          </a:prstGeom>
        </p:spPr>
        <p:txBody>
          <a:bodyPr vert="horz" lIns="92011" tIns="46006" rIns="92011" bIns="460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456611"/>
            <a:ext cx="4301544" cy="339884"/>
          </a:xfrm>
          <a:prstGeom prst="rect">
            <a:avLst/>
          </a:prstGeom>
        </p:spPr>
        <p:txBody>
          <a:bodyPr vert="horz" lIns="92011" tIns="46006" rIns="92011" bIns="460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801" y="6456611"/>
            <a:ext cx="4301544" cy="339884"/>
          </a:xfrm>
          <a:prstGeom prst="rect">
            <a:avLst/>
          </a:prstGeom>
        </p:spPr>
        <p:txBody>
          <a:bodyPr vert="horz" lIns="92011" tIns="46006" rIns="92011" bIns="46006" rtlCol="0" anchor="b"/>
          <a:lstStyle>
            <a:lvl1pPr algn="r">
              <a:defRPr sz="1200"/>
            </a:lvl1pPr>
          </a:lstStyle>
          <a:p>
            <a:fld id="{F221F14F-629B-4C67-8B35-53896F280089}" type="slidenum">
              <a:rPr kumimoji="1" lang="ja-JP" altLang="en-US" smtClean="0"/>
              <a:t>‹#›</a:t>
            </a:fld>
            <a:endParaRPr kumimoji="1" lang="ja-JP" altLang="en-US"/>
          </a:p>
        </p:txBody>
      </p:sp>
    </p:spTree>
    <p:extLst>
      <p:ext uri="{BB962C8B-B14F-4D97-AF65-F5344CB8AC3E}">
        <p14:creationId xmlns:p14="http://schemas.microsoft.com/office/powerpoint/2010/main" val="4531900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20947">
              <a:defRPr/>
            </a:pPr>
            <a:fld id="{F221F14F-629B-4C67-8B35-53896F280089}" type="slidenum">
              <a:rPr lang="ja-JP" altLang="en-US">
                <a:solidFill>
                  <a:prstClr val="black"/>
                </a:solidFill>
                <a:latin typeface="Calibri"/>
                <a:ea typeface="ＭＳ Ｐゴシック" panose="020B0600070205080204" pitchFamily="50" charset="-128"/>
              </a:rPr>
              <a:pPr defTabSz="920947">
                <a:defRPr/>
              </a:pPr>
              <a:t>8</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04881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672F802-4569-4AF4-8F75-784F98E24D7A}"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3CA9AAF-11E8-4AEE-8FDE-434AE4DF2304}"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1B8A21-F33A-4C47-95DB-28FE804D3E25}"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672F802-4569-4AF4-8F75-784F98E24D7A}"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9092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D70BD51-4CB4-45E7-86F7-1A0CD1530EFC}"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extLst>
      <p:ext uri="{BB962C8B-B14F-4D97-AF65-F5344CB8AC3E}">
        <p14:creationId xmlns:p14="http://schemas.microsoft.com/office/powerpoint/2010/main" val="12035838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309425-EAA8-45E6-BC45-BF6A0BBFAE00}"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929435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6BCE306-E60D-4D29-A066-B9B1C2F473DB}" type="datetime1">
              <a:rPr kumimoji="1" lang="ja-JP" altLang="en-US" smtClean="0"/>
              <a:t>2022/3/14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extLst>
      <p:ext uri="{BB962C8B-B14F-4D97-AF65-F5344CB8AC3E}">
        <p14:creationId xmlns:p14="http://schemas.microsoft.com/office/powerpoint/2010/main" val="11506927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BAAEE24-0FBB-4298-A2F9-26685640F0AF}" type="datetime1">
              <a:rPr kumimoji="1" lang="ja-JP" altLang="en-US" smtClean="0"/>
              <a:t>2022/3/14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67102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370B27A5-FF1E-431C-B533-F28768CBC226}" type="datetime1">
              <a:rPr kumimoji="1" lang="ja-JP" altLang="en-US" smtClean="0"/>
              <a:t>2022/3/14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extLst>
      <p:ext uri="{BB962C8B-B14F-4D97-AF65-F5344CB8AC3E}">
        <p14:creationId xmlns:p14="http://schemas.microsoft.com/office/powerpoint/2010/main" val="4117489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A74D3B-4E12-4343-8CE4-4828EFB5D53C}" type="datetime1">
              <a:rPr kumimoji="1" lang="ja-JP" altLang="en-US" smtClean="0"/>
              <a:t>2022/3/14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extLst>
      <p:ext uri="{BB962C8B-B14F-4D97-AF65-F5344CB8AC3E}">
        <p14:creationId xmlns:p14="http://schemas.microsoft.com/office/powerpoint/2010/main" val="42249364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986465-A995-4000-B609-36B5A69D36C5}" type="datetime1">
              <a:rPr kumimoji="1" lang="ja-JP" altLang="en-US" smtClean="0"/>
              <a:t>2022/3/14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7360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D70BD51-4CB4-45E7-86F7-1A0CD1530EFC}"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C540B25-5243-4F92-8574-CE98C8D96E9B}" type="datetime1">
              <a:rPr kumimoji="1" lang="ja-JP" altLang="en-US" smtClean="0"/>
              <a:t>2022/3/14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extLst>
      <p:ext uri="{BB962C8B-B14F-4D97-AF65-F5344CB8AC3E}">
        <p14:creationId xmlns:p14="http://schemas.microsoft.com/office/powerpoint/2010/main" val="846546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3CA9AAF-11E8-4AEE-8FDE-434AE4DF2304}"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extLst>
      <p:ext uri="{BB962C8B-B14F-4D97-AF65-F5344CB8AC3E}">
        <p14:creationId xmlns:p14="http://schemas.microsoft.com/office/powerpoint/2010/main" val="1852366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1B8A21-F33A-4C47-95DB-28FE804D3E25}"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extLst>
      <p:ext uri="{BB962C8B-B14F-4D97-AF65-F5344CB8AC3E}">
        <p14:creationId xmlns:p14="http://schemas.microsoft.com/office/powerpoint/2010/main" val="2978015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309425-EAA8-45E6-BC45-BF6A0BBFAE00}" type="datetime1">
              <a:rPr kumimoji="1" lang="ja-JP" altLang="en-US" smtClean="0"/>
              <a:t>2022/3/14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6BCE306-E60D-4D29-A066-B9B1C2F473DB}" type="datetime1">
              <a:rPr kumimoji="1" lang="ja-JP" altLang="en-US" smtClean="0"/>
              <a:t>2022/3/14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BAAEE24-0FBB-4298-A2F9-26685640F0AF}" type="datetime1">
              <a:rPr kumimoji="1" lang="ja-JP" altLang="en-US" smtClean="0"/>
              <a:t>2022/3/14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370B27A5-FF1E-431C-B533-F28768CBC226}" type="datetime1">
              <a:rPr kumimoji="1" lang="ja-JP" altLang="en-US" smtClean="0"/>
              <a:t>2022/3/14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A74D3B-4E12-4343-8CE4-4828EFB5D53C}" type="datetime1">
              <a:rPr kumimoji="1" lang="ja-JP" altLang="en-US" smtClean="0"/>
              <a:t>2022/3/14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986465-A995-4000-B609-36B5A69D36C5}" type="datetime1">
              <a:rPr kumimoji="1" lang="ja-JP" altLang="en-US" smtClean="0"/>
              <a:t>2022/3/14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C540B25-5243-4F92-8574-CE98C8D96E9B}" type="datetime1">
              <a:rPr kumimoji="1" lang="ja-JP" altLang="en-US" smtClean="0"/>
              <a:t>2022/3/14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277845A-FCD5-4FFB-8802-73D59F54EA0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3D6CBF6-77DC-43BC-8F8F-9DD039477924}" type="datetime1">
              <a:rPr kumimoji="1" lang="ja-JP" altLang="en-US" smtClean="0"/>
              <a:t>2022/3/14</a:t>
            </a:fld>
            <a:endParaRPr kumimoji="1" lang="ja-JP" alt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277845A-FCD5-4FFB-8802-73D59F54EA0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kumimoji="1"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3D6CBF6-77DC-43BC-8F8F-9DD039477924}" type="datetime1">
              <a:rPr kumimoji="1" lang="ja-JP" altLang="en-US" smtClean="0"/>
              <a:t>2022/3/14</a:t>
            </a:fld>
            <a:endParaRPr kumimoji="1" lang="ja-JP" alt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277845A-FCD5-4FFB-8802-73D59F54EA03}" type="slidenum">
              <a:rPr kumimoji="1" lang="ja-JP" altLang="en-US" smtClean="0"/>
              <a:t>‹#›</a:t>
            </a:fld>
            <a:endParaRPr kumimoji="1" lang="ja-JP" altLang="en-US"/>
          </a:p>
        </p:txBody>
      </p:sp>
    </p:spTree>
    <p:extLst>
      <p:ext uri="{BB962C8B-B14F-4D97-AF65-F5344CB8AC3E}">
        <p14:creationId xmlns:p14="http://schemas.microsoft.com/office/powerpoint/2010/main" val="39794776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kumimoji="1"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3600" dirty="0">
                <a:solidFill>
                  <a:srgbClr val="0000CC"/>
                </a:solidFill>
              </a:rPr>
              <a:t>演習（グループワーク）</a:t>
            </a:r>
            <a:r>
              <a:rPr kumimoji="1" lang="en-US" altLang="ja-JP" sz="3600" dirty="0">
                <a:solidFill>
                  <a:srgbClr val="0000CC"/>
                </a:solidFill>
              </a:rPr>
              <a:t>Ⅰ</a:t>
            </a:r>
            <a:endParaRPr kumimoji="1" lang="ja-JP" altLang="en-US" sz="3600" dirty="0">
              <a:solidFill>
                <a:srgbClr val="0000CC"/>
              </a:solidFill>
            </a:endParaRPr>
          </a:p>
        </p:txBody>
      </p:sp>
      <p:sp>
        <p:nvSpPr>
          <p:cNvPr id="3" name="サブタイトル 2"/>
          <p:cNvSpPr>
            <a:spLocks noGrp="1"/>
          </p:cNvSpPr>
          <p:nvPr>
            <p:ph type="subTitle" idx="1"/>
          </p:nvPr>
        </p:nvSpPr>
        <p:spPr>
          <a:xfrm>
            <a:off x="685800" y="3505200"/>
            <a:ext cx="7918648" cy="1752600"/>
          </a:xfrm>
        </p:spPr>
        <p:txBody>
          <a:bodyPr/>
          <a:lstStyle/>
          <a:p>
            <a:r>
              <a:rPr lang="ja-JP" altLang="en-US" dirty="0"/>
              <a:t>　</a:t>
            </a:r>
            <a:endParaRPr lang="en-US" altLang="ja-JP" dirty="0"/>
          </a:p>
          <a:p>
            <a:r>
              <a:rPr lang="ja-JP" altLang="en-US" dirty="0"/>
              <a:t>　　　事業・施策における管理者としてのマネジメント</a:t>
            </a:r>
            <a:endParaRPr kumimoji="1" lang="en-US" altLang="ja-JP" dirty="0"/>
          </a:p>
        </p:txBody>
      </p:sp>
      <p:sp>
        <p:nvSpPr>
          <p:cNvPr id="4" name="テキスト ボックス 3"/>
          <p:cNvSpPr txBox="1"/>
          <p:nvPr/>
        </p:nvSpPr>
        <p:spPr>
          <a:xfrm>
            <a:off x="0" y="655"/>
            <a:ext cx="9144000" cy="369332"/>
          </a:xfrm>
          <a:prstGeom prst="rect">
            <a:avLst/>
          </a:prstGeom>
          <a:solidFill>
            <a:schemeClr val="accent1">
              <a:lumMod val="40000"/>
              <a:lumOff val="60000"/>
            </a:schemeClr>
          </a:solidFill>
        </p:spPr>
        <p:txBody>
          <a:bodyPr wrap="square" rtlCol="0">
            <a:spAutoFit/>
          </a:bodyPr>
          <a:lstStyle/>
          <a:p>
            <a:r>
              <a:rPr kumimoji="1" lang="ja-JP" altLang="en-US" dirty="0"/>
              <a:t>２０▲▲度　○○都道府県</a:t>
            </a:r>
            <a:r>
              <a:rPr kumimoji="1" lang="en-US" altLang="ja-JP" dirty="0"/>
              <a:t>【</a:t>
            </a:r>
            <a:r>
              <a:rPr kumimoji="1" lang="ja-JP" altLang="en-US" dirty="0"/>
              <a:t>市町村保健師管理者能力育成研修</a:t>
            </a:r>
            <a:r>
              <a:rPr kumimoji="1" lang="en-US" altLang="ja-JP" dirty="0"/>
              <a:t>】</a:t>
            </a:r>
            <a:r>
              <a:rPr kumimoji="1" lang="ja-JP" altLang="en-US" dirty="0"/>
              <a:t>　　　　　　　　　　　　　　　　　　　　　　　　　</a:t>
            </a:r>
          </a:p>
        </p:txBody>
      </p:sp>
      <p:sp>
        <p:nvSpPr>
          <p:cNvPr id="5" name="スライド番号プレースホルダー 4">
            <a:extLst>
              <a:ext uri="{FF2B5EF4-FFF2-40B4-BE49-F238E27FC236}">
                <a16:creationId xmlns:a16="http://schemas.microsoft.com/office/drawing/2014/main" id="{DDF75721-C971-4D63-99E2-50DAFBAA715E}"/>
              </a:ext>
            </a:extLst>
          </p:cNvPr>
          <p:cNvSpPr>
            <a:spLocks noGrp="1"/>
          </p:cNvSpPr>
          <p:nvPr>
            <p:ph type="sldNum" sz="quarter" idx="12"/>
          </p:nvPr>
        </p:nvSpPr>
        <p:spPr>
          <a:xfrm>
            <a:off x="8388424" y="8555"/>
            <a:ext cx="574576" cy="329184"/>
          </a:xfrm>
        </p:spPr>
        <p:txBody>
          <a:bodyPr/>
          <a:lstStyle/>
          <a:p>
            <a:fld id="{2277845A-FCD5-4FFB-8802-73D59F54EA03}" type="slidenum">
              <a:rPr kumimoji="1" lang="ja-JP" altLang="en-US" smtClean="0">
                <a:solidFill>
                  <a:schemeClr val="tx1"/>
                </a:solidFill>
              </a:rPr>
              <a:t>1</a:t>
            </a:fld>
            <a:endParaRPr kumimoji="1" lang="ja-JP" altLang="en-US" dirty="0">
              <a:solidFill>
                <a:schemeClr val="tx1"/>
              </a:solidFill>
            </a:endParaRPr>
          </a:p>
        </p:txBody>
      </p:sp>
      <p:sp>
        <p:nvSpPr>
          <p:cNvPr id="6" name="スライド番号プレースホルダー 4">
            <a:extLst>
              <a:ext uri="{FF2B5EF4-FFF2-40B4-BE49-F238E27FC236}">
                <a16:creationId xmlns:a16="http://schemas.microsoft.com/office/drawing/2014/main" id="{4B85787B-5AEE-486D-9837-ADC46CD9DE43}"/>
              </a:ext>
            </a:extLst>
          </p:cNvPr>
          <p:cNvSpPr txBox="1">
            <a:spLocks/>
          </p:cNvSpPr>
          <p:nvPr/>
        </p:nvSpPr>
        <p:spPr>
          <a:xfrm>
            <a:off x="6948264" y="296706"/>
            <a:ext cx="2434952" cy="597019"/>
          </a:xfrm>
          <a:prstGeom prst="rect">
            <a:avLst/>
          </a:prstGeom>
        </p:spPr>
        <p:txBody>
          <a:bodyPr vert="horz" lIns="91440" tIns="45720" rIns="91440" bIns="45720" rtlCol="0" anchor="ctr"/>
          <a:lstStyle>
            <a:defPPr>
              <a:defRPr lang="ja-JP"/>
            </a:defPPr>
            <a:lvl1pPr marL="0" algn="l" defTabSz="914400" rtl="0" eaLnBrk="1" latinLnBrk="0" hangingPunct="1">
              <a:defRPr kumimoji="1" sz="1400" b="1" kern="1200">
                <a:solidFill>
                  <a:srgbClr val="FFFFFF"/>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3200" dirty="0">
              <a:solidFill>
                <a:schemeClr val="tx1"/>
              </a:solidFill>
            </a:endParaRPr>
          </a:p>
        </p:txBody>
      </p:sp>
      <p:pic>
        <p:nvPicPr>
          <p:cNvPr id="7" name="図 6">
            <a:extLst>
              <a:ext uri="{FF2B5EF4-FFF2-40B4-BE49-F238E27FC236}">
                <a16:creationId xmlns:a16="http://schemas.microsoft.com/office/drawing/2014/main" id="{D1DDDE19-BE60-49D9-832A-0334CC8C4F5E}"/>
              </a:ext>
            </a:extLst>
          </p:cNvPr>
          <p:cNvPicPr>
            <a:picLocks noChangeAspect="1"/>
          </p:cNvPicPr>
          <p:nvPr/>
        </p:nvPicPr>
        <p:blipFill>
          <a:blip r:embed="rId2"/>
          <a:stretch>
            <a:fillRect/>
          </a:stretch>
        </p:blipFill>
        <p:spPr>
          <a:xfrm>
            <a:off x="6644997" y="4869160"/>
            <a:ext cx="1958471" cy="1486550"/>
          </a:xfrm>
          <a:prstGeom prst="rect">
            <a:avLst/>
          </a:prstGeom>
        </p:spPr>
      </p:pic>
      <p:sp>
        <p:nvSpPr>
          <p:cNvPr id="8" name="正方形/長方形 7">
            <a:extLst>
              <a:ext uri="{FF2B5EF4-FFF2-40B4-BE49-F238E27FC236}">
                <a16:creationId xmlns:a16="http://schemas.microsoft.com/office/drawing/2014/main" id="{230BD76E-EA70-40CC-8384-385378A711AF}"/>
              </a:ext>
            </a:extLst>
          </p:cNvPr>
          <p:cNvSpPr/>
          <p:nvPr/>
        </p:nvSpPr>
        <p:spPr>
          <a:xfrm>
            <a:off x="7668344" y="406891"/>
            <a:ext cx="1294656" cy="3389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資料</a:t>
            </a:r>
            <a:r>
              <a:rPr kumimoji="1" lang="en-US" altLang="ja-JP" dirty="0"/>
              <a:t>15</a:t>
            </a:r>
            <a:r>
              <a:rPr kumimoji="1" lang="ja-JP" altLang="en-US" dirty="0"/>
              <a:t>－１</a:t>
            </a:r>
          </a:p>
        </p:txBody>
      </p:sp>
    </p:spTree>
    <p:extLst>
      <p:ext uri="{BB962C8B-B14F-4D97-AF65-F5344CB8AC3E}">
        <p14:creationId xmlns:p14="http://schemas.microsoft.com/office/powerpoint/2010/main" val="827197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404664"/>
            <a:ext cx="8229600" cy="807368"/>
          </a:xfrm>
        </p:spPr>
        <p:txBody>
          <a:bodyPr>
            <a:normAutofit/>
          </a:bodyPr>
          <a:lstStyle/>
          <a:p>
            <a:r>
              <a:rPr kumimoji="1" lang="ja-JP" altLang="en-US" sz="3200" dirty="0"/>
              <a:t>演習（グループワーク）</a:t>
            </a:r>
            <a:r>
              <a:rPr kumimoji="1" lang="en-US" altLang="ja-JP" sz="3200" dirty="0"/>
              <a:t>Ⅰ</a:t>
            </a:r>
            <a:r>
              <a:rPr kumimoji="1" lang="ja-JP" altLang="en-US" sz="3200" dirty="0"/>
              <a:t>のねらい</a:t>
            </a:r>
          </a:p>
        </p:txBody>
      </p:sp>
      <p:sp>
        <p:nvSpPr>
          <p:cNvPr id="3" name="コンテンツ プレースホルダー 2"/>
          <p:cNvSpPr>
            <a:spLocks noGrp="1"/>
          </p:cNvSpPr>
          <p:nvPr>
            <p:ph idx="1"/>
          </p:nvPr>
        </p:nvSpPr>
        <p:spPr>
          <a:xfrm>
            <a:off x="250068" y="1340768"/>
            <a:ext cx="8570404" cy="5184576"/>
          </a:xfrm>
        </p:spPr>
        <p:txBody>
          <a:bodyPr>
            <a:normAutofit fontScale="85000" lnSpcReduction="10000"/>
          </a:bodyPr>
          <a:lstStyle/>
          <a:p>
            <a:pPr marL="0" indent="0">
              <a:buNone/>
            </a:pPr>
            <a:r>
              <a:rPr lang="ja-JP" altLang="ja-JP" dirty="0"/>
              <a:t>【研修目標</a:t>
            </a:r>
            <a:r>
              <a:rPr lang="ja-JP" altLang="en-US" dirty="0"/>
              <a:t>（</a:t>
            </a:r>
            <a:r>
              <a:rPr lang="en-US" altLang="ja-JP" dirty="0"/>
              <a:t>SBO</a:t>
            </a:r>
            <a:r>
              <a:rPr lang="ja-JP" altLang="en-US" dirty="0"/>
              <a:t>）</a:t>
            </a:r>
            <a:r>
              <a:rPr lang="ja-JP" altLang="ja-JP" dirty="0"/>
              <a:t>】</a:t>
            </a:r>
            <a:endParaRPr lang="en-US" altLang="ja-JP" dirty="0"/>
          </a:p>
          <a:p>
            <a:pPr marL="0" indent="0">
              <a:buNone/>
            </a:pPr>
            <a:endParaRPr lang="en-US" altLang="ja-JP" sz="2000" dirty="0"/>
          </a:p>
          <a:p>
            <a:pPr marL="0" indent="0">
              <a:buNone/>
            </a:pPr>
            <a:r>
              <a:rPr lang="ja-JP" altLang="en-US" sz="2000" dirty="0"/>
              <a:t>　</a:t>
            </a:r>
            <a:r>
              <a:rPr lang="en-US" altLang="ja-JP" dirty="0"/>
              <a:t>(1)</a:t>
            </a:r>
            <a:r>
              <a:rPr lang="ja-JP" altLang="en-US" dirty="0"/>
              <a:t>我が国における地域保健動向と、今後の課題について説明できる。</a:t>
            </a:r>
            <a:endParaRPr lang="en-US" altLang="ja-JP" dirty="0"/>
          </a:p>
          <a:p>
            <a:pPr marL="0" indent="0">
              <a:buNone/>
            </a:pPr>
            <a:endParaRPr lang="ja-JP" altLang="ja-JP" sz="2000" dirty="0"/>
          </a:p>
          <a:p>
            <a:pPr marL="533400" indent="-533400">
              <a:buNone/>
            </a:pPr>
            <a:r>
              <a:rPr lang="ja-JP" altLang="en-US" sz="3000" dirty="0"/>
              <a:t>　</a:t>
            </a:r>
            <a:r>
              <a:rPr lang="en-US" altLang="ja-JP" sz="2800" dirty="0"/>
              <a:t>(2)</a:t>
            </a:r>
            <a:r>
              <a:rPr lang="ja-JP" altLang="en-US" sz="2800" dirty="0"/>
              <a:t>市町村保健師管理者として、根拠に基づいて施策・事業をマネジメントするための具体的方法を述べることができる</a:t>
            </a:r>
            <a:endParaRPr lang="en-US" altLang="ja-JP" sz="2800" dirty="0"/>
          </a:p>
          <a:p>
            <a:pPr marL="533400" indent="-533400">
              <a:lnSpc>
                <a:spcPts val="3000"/>
              </a:lnSpc>
              <a:buNone/>
            </a:pPr>
            <a:endParaRPr lang="en-US" altLang="ja-JP" sz="2200" dirty="0"/>
          </a:p>
          <a:p>
            <a:pPr marL="533400" indent="-533400">
              <a:lnSpc>
                <a:spcPts val="3000"/>
              </a:lnSpc>
              <a:buNone/>
            </a:pPr>
            <a:endParaRPr lang="en-US" altLang="ja-JP" sz="2200" dirty="0"/>
          </a:p>
          <a:p>
            <a:pPr marL="533400" indent="-533400">
              <a:lnSpc>
                <a:spcPts val="3000"/>
              </a:lnSpc>
              <a:buNone/>
            </a:pPr>
            <a:r>
              <a:rPr lang="ja-JP" altLang="en-US" sz="2200" dirty="0"/>
              <a:t> 　</a:t>
            </a:r>
            <a:endParaRPr lang="en-US" altLang="ja-JP" sz="2200" dirty="0"/>
          </a:p>
          <a:p>
            <a:pPr marL="533400" indent="-533400">
              <a:lnSpc>
                <a:spcPts val="3000"/>
              </a:lnSpc>
              <a:buNone/>
            </a:pPr>
            <a:endParaRPr lang="en-US" altLang="ja-JP" sz="2200" dirty="0"/>
          </a:p>
          <a:p>
            <a:pPr marL="533400" indent="-533400">
              <a:lnSpc>
                <a:spcPts val="3000"/>
              </a:lnSpc>
              <a:buNone/>
            </a:pPr>
            <a:endParaRPr lang="en-US" altLang="ja-JP" sz="2200" dirty="0"/>
          </a:p>
          <a:p>
            <a:pPr marL="533400" indent="-533400">
              <a:lnSpc>
                <a:spcPts val="3000"/>
              </a:lnSpc>
              <a:buNone/>
            </a:pPr>
            <a:r>
              <a:rPr lang="en-US" altLang="ja-JP" sz="1900" dirty="0"/>
              <a:t>(3)</a:t>
            </a:r>
            <a:r>
              <a:rPr lang="ja-JP" altLang="en-US" sz="1900" dirty="0"/>
              <a:t>施策展開に必要な人材育成・人事管理を含むマネジメントのあり方について説明できる</a:t>
            </a:r>
            <a:endParaRPr lang="en-US" altLang="ja-JP" sz="1900" dirty="0"/>
          </a:p>
          <a:p>
            <a:pPr marL="533400" indent="-533400">
              <a:lnSpc>
                <a:spcPts val="3000"/>
              </a:lnSpc>
              <a:buNone/>
            </a:pPr>
            <a:endParaRPr kumimoji="1" lang="en-US" altLang="ja-JP" sz="2200" dirty="0"/>
          </a:p>
          <a:p>
            <a:pPr marL="533400" indent="-533400">
              <a:lnSpc>
                <a:spcPts val="3000"/>
              </a:lnSpc>
              <a:buNone/>
            </a:pPr>
            <a:endParaRPr kumimoji="1" lang="ja-JP" altLang="en-US" dirty="0"/>
          </a:p>
        </p:txBody>
      </p:sp>
      <p:sp>
        <p:nvSpPr>
          <p:cNvPr id="4" name="スライド番号プレースホルダー 3">
            <a:extLst>
              <a:ext uri="{FF2B5EF4-FFF2-40B4-BE49-F238E27FC236}">
                <a16:creationId xmlns:a16="http://schemas.microsoft.com/office/drawing/2014/main" id="{B61BD652-26DA-463D-8652-2EFB7525E645}"/>
              </a:ext>
            </a:extLst>
          </p:cNvPr>
          <p:cNvSpPr>
            <a:spLocks noGrp="1"/>
          </p:cNvSpPr>
          <p:nvPr>
            <p:ph type="sldNum" sz="quarter" idx="12"/>
          </p:nvPr>
        </p:nvSpPr>
        <p:spPr/>
        <p:txBody>
          <a:bodyPr/>
          <a:lstStyle/>
          <a:p>
            <a:fld id="{2277845A-FCD5-4FFB-8802-73D59F54EA03}" type="slidenum">
              <a:rPr kumimoji="1" lang="ja-JP" altLang="en-US" smtClean="0"/>
              <a:t>2</a:t>
            </a:fld>
            <a:endParaRPr kumimoji="1" lang="ja-JP" altLang="en-US"/>
          </a:p>
        </p:txBody>
      </p:sp>
      <p:sp>
        <p:nvSpPr>
          <p:cNvPr id="6" name="四角形: 角を丸くする 5">
            <a:extLst>
              <a:ext uri="{FF2B5EF4-FFF2-40B4-BE49-F238E27FC236}">
                <a16:creationId xmlns:a16="http://schemas.microsoft.com/office/drawing/2014/main" id="{2383E5BA-6AC0-41AE-A2D4-9D1BFC6CD15D}"/>
              </a:ext>
            </a:extLst>
          </p:cNvPr>
          <p:cNvSpPr/>
          <p:nvPr/>
        </p:nvSpPr>
        <p:spPr>
          <a:xfrm>
            <a:off x="353398" y="2564904"/>
            <a:ext cx="8424886" cy="1296144"/>
          </a:xfrm>
          <a:prstGeom prst="roundRect">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400" dirty="0"/>
              <a:t>(2)</a:t>
            </a:r>
            <a:r>
              <a:rPr lang="ja-JP" altLang="en-US" sz="2400" dirty="0"/>
              <a:t>市町村保健師管理者として、根拠に基づいて</a:t>
            </a:r>
            <a:endParaRPr lang="en-US" altLang="ja-JP" sz="2400" dirty="0"/>
          </a:p>
          <a:p>
            <a:r>
              <a:rPr lang="ja-JP" altLang="en-US" sz="2400" dirty="0"/>
              <a:t>　　施策・事業をマネジメントするための具体的方法を</a:t>
            </a:r>
            <a:endParaRPr lang="en-US" altLang="ja-JP" sz="2400" dirty="0"/>
          </a:p>
          <a:p>
            <a:r>
              <a:rPr lang="ja-JP" altLang="en-US" sz="2400" dirty="0"/>
              <a:t>　　述べることができる</a:t>
            </a:r>
            <a:endParaRPr kumimoji="1" lang="ja-JP" altLang="en-US" sz="2400" dirty="0"/>
          </a:p>
        </p:txBody>
      </p:sp>
      <p:sp>
        <p:nvSpPr>
          <p:cNvPr id="5" name="吹き出し: 角を丸めた四角形 4">
            <a:extLst>
              <a:ext uri="{FF2B5EF4-FFF2-40B4-BE49-F238E27FC236}">
                <a16:creationId xmlns:a16="http://schemas.microsoft.com/office/drawing/2014/main" id="{06DAF5F6-645E-44FE-9B1D-95229DF2FE80}"/>
              </a:ext>
            </a:extLst>
          </p:cNvPr>
          <p:cNvSpPr/>
          <p:nvPr/>
        </p:nvSpPr>
        <p:spPr>
          <a:xfrm>
            <a:off x="353398" y="4077072"/>
            <a:ext cx="8570404" cy="1116124"/>
          </a:xfrm>
          <a:prstGeom prst="wedgeRoundRectCallout">
            <a:avLst>
              <a:gd name="adj1" fmla="val -34935"/>
              <a:gd name="adj2" fmla="val -77475"/>
              <a:gd name="adj3" fmla="val 16667"/>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rgbClr val="FF0000"/>
                </a:solidFill>
              </a:rPr>
              <a:t>講義の内容を参考にしながら、管理者の立場として施策・事業の位置づけを踏まえた上で、事業をどのように展開していくと適切かを考え言語化する</a:t>
            </a:r>
            <a:endParaRPr lang="en-US" altLang="ja-JP" dirty="0">
              <a:solidFill>
                <a:srgbClr val="FF0000"/>
              </a:solidFill>
            </a:endParaRPr>
          </a:p>
          <a:p>
            <a:r>
              <a:rPr lang="ja-JP" altLang="en-US" dirty="0">
                <a:solidFill>
                  <a:srgbClr val="FF0000"/>
                </a:solidFill>
              </a:rPr>
              <a:t>　→「事業運営管理」</a:t>
            </a:r>
            <a:endParaRPr kumimoji="1" lang="ja-JP" altLang="en-US" dirty="0">
              <a:solidFill>
                <a:srgbClr val="FF0000"/>
              </a:solidFill>
            </a:endParaRPr>
          </a:p>
        </p:txBody>
      </p:sp>
      <p:sp>
        <p:nvSpPr>
          <p:cNvPr id="7" name="テキスト ボックス 6">
            <a:extLst>
              <a:ext uri="{FF2B5EF4-FFF2-40B4-BE49-F238E27FC236}">
                <a16:creationId xmlns:a16="http://schemas.microsoft.com/office/drawing/2014/main" id="{7ECA592A-01CE-485C-AA49-683502A54231}"/>
              </a:ext>
            </a:extLst>
          </p:cNvPr>
          <p:cNvSpPr txBox="1"/>
          <p:nvPr/>
        </p:nvSpPr>
        <p:spPr>
          <a:xfrm>
            <a:off x="0" y="655"/>
            <a:ext cx="9144000" cy="369332"/>
          </a:xfrm>
          <a:prstGeom prst="rect">
            <a:avLst/>
          </a:prstGeom>
          <a:solidFill>
            <a:schemeClr val="accent1">
              <a:lumMod val="40000"/>
              <a:lumOff val="60000"/>
            </a:schemeClr>
          </a:solidFill>
        </p:spPr>
        <p:txBody>
          <a:bodyPr wrap="square" rtlCol="0">
            <a:spAutoFit/>
          </a:bodyPr>
          <a:lstStyle/>
          <a:p>
            <a:r>
              <a:rPr kumimoji="1" lang="ja-JP" altLang="en-US" dirty="0"/>
              <a:t>　　　　　　　　　　　　　　　　　　　　　　　　　　　　　　　　　　　　　　　　　　　　　　　　　　　　　　　　　２　　　　　　　　　　　　　　　　　　　　　　　　　</a:t>
            </a:r>
          </a:p>
        </p:txBody>
      </p:sp>
    </p:spTree>
    <p:extLst>
      <p:ext uri="{BB962C8B-B14F-4D97-AF65-F5344CB8AC3E}">
        <p14:creationId xmlns:p14="http://schemas.microsoft.com/office/powerpoint/2010/main" val="2753876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404664"/>
            <a:ext cx="8229600" cy="792088"/>
          </a:xfrm>
        </p:spPr>
        <p:txBody>
          <a:bodyPr>
            <a:normAutofit/>
          </a:bodyPr>
          <a:lstStyle/>
          <a:p>
            <a:r>
              <a:rPr kumimoji="1" lang="ja-JP" altLang="en-US" sz="3200" dirty="0">
                <a:solidFill>
                  <a:schemeClr val="tx1"/>
                </a:solidFill>
              </a:rPr>
              <a:t>演習（グループワーク）</a:t>
            </a:r>
            <a:r>
              <a:rPr kumimoji="1" lang="en-US" altLang="ja-JP" sz="3200" dirty="0">
                <a:solidFill>
                  <a:schemeClr val="tx1"/>
                </a:solidFill>
              </a:rPr>
              <a:t>Ⅰ</a:t>
            </a:r>
            <a:r>
              <a:rPr kumimoji="1" lang="ja-JP" altLang="en-US" sz="3200" dirty="0">
                <a:solidFill>
                  <a:schemeClr val="tx1"/>
                </a:solidFill>
              </a:rPr>
              <a:t>　留意点</a:t>
            </a:r>
          </a:p>
        </p:txBody>
      </p:sp>
      <p:sp>
        <p:nvSpPr>
          <p:cNvPr id="3" name="コンテンツ プレースホルダー 2"/>
          <p:cNvSpPr>
            <a:spLocks noGrp="1"/>
          </p:cNvSpPr>
          <p:nvPr>
            <p:ph idx="1"/>
          </p:nvPr>
        </p:nvSpPr>
        <p:spPr>
          <a:xfrm>
            <a:off x="534380" y="1253944"/>
            <a:ext cx="8229600" cy="5415416"/>
          </a:xfrm>
        </p:spPr>
        <p:txBody>
          <a:bodyPr>
            <a:normAutofit fontScale="70000" lnSpcReduction="20000"/>
          </a:bodyPr>
          <a:lstStyle/>
          <a:p>
            <a:pPr>
              <a:lnSpc>
                <a:spcPts val="3800"/>
              </a:lnSpc>
            </a:pPr>
            <a:r>
              <a:rPr kumimoji="1" lang="en-US" altLang="ja-JP" sz="2600" dirty="0">
                <a:latin typeface="+mn-ea"/>
              </a:rPr>
              <a:t>2</a:t>
            </a:r>
            <a:r>
              <a:rPr kumimoji="1" lang="ja-JP" altLang="en-US" sz="2600" dirty="0">
                <a:latin typeface="+mn-ea"/>
              </a:rPr>
              <a:t>日間とも同じグループです。</a:t>
            </a:r>
            <a:endParaRPr kumimoji="1" lang="en-US" altLang="ja-JP" sz="2600" dirty="0">
              <a:latin typeface="+mn-ea"/>
            </a:endParaRPr>
          </a:p>
          <a:p>
            <a:pPr>
              <a:lnSpc>
                <a:spcPts val="3800"/>
              </a:lnSpc>
            </a:pPr>
            <a:r>
              <a:rPr kumimoji="1" lang="ja-JP" altLang="en-US" sz="2600" u="sng" dirty="0">
                <a:latin typeface="+mn-ea"/>
              </a:rPr>
              <a:t>司会・記録・時間管理・発表者</a:t>
            </a:r>
            <a:r>
              <a:rPr kumimoji="1" lang="ja-JP" altLang="en-US" sz="2600" dirty="0">
                <a:latin typeface="+mn-ea"/>
              </a:rPr>
              <a:t>をバランス良く決定して主体的に話し合いを進めてください。</a:t>
            </a:r>
            <a:endParaRPr kumimoji="1" lang="en-US" altLang="ja-JP" sz="2600" dirty="0">
              <a:latin typeface="+mn-ea"/>
            </a:endParaRPr>
          </a:p>
          <a:p>
            <a:pPr marL="0" indent="0">
              <a:lnSpc>
                <a:spcPts val="3800"/>
              </a:lnSpc>
              <a:buNone/>
            </a:pPr>
            <a:r>
              <a:rPr lang="en-US" altLang="ja-JP" sz="2600" dirty="0">
                <a:latin typeface="+mn-ea"/>
              </a:rPr>
              <a:t>※</a:t>
            </a:r>
            <a:r>
              <a:rPr lang="ja-JP" altLang="en-US" sz="2600" dirty="0">
                <a:latin typeface="+mn-ea"/>
              </a:rPr>
              <a:t>「今，管理者ではない」という考え方でなく、公衆衛生看護管理は新任期か　</a:t>
            </a:r>
            <a:endParaRPr lang="en-US" altLang="ja-JP" sz="2600" dirty="0">
              <a:latin typeface="+mn-ea"/>
            </a:endParaRPr>
          </a:p>
          <a:p>
            <a:pPr marL="0" indent="0">
              <a:lnSpc>
                <a:spcPts val="3800"/>
              </a:lnSpc>
              <a:buNone/>
            </a:pPr>
            <a:r>
              <a:rPr lang="ja-JP" altLang="en-US" sz="2600" dirty="0">
                <a:latin typeface="+mn-ea"/>
              </a:rPr>
              <a:t>　ら日常にあることだという観点を踏まえた上で、</a:t>
            </a:r>
            <a:r>
              <a:rPr lang="ja-JP" altLang="en-US" sz="2600" dirty="0">
                <a:solidFill>
                  <a:srgbClr val="FF0000"/>
                </a:solidFill>
                <a:latin typeface="+mn-ea"/>
              </a:rPr>
              <a:t>あなたが管理的立場に</a:t>
            </a:r>
            <a:r>
              <a:rPr lang="ja-JP" altLang="en-US" sz="2600" dirty="0" err="1">
                <a:solidFill>
                  <a:srgbClr val="FF0000"/>
                </a:solidFill>
                <a:latin typeface="+mn-ea"/>
              </a:rPr>
              <a:t>あ</a:t>
            </a:r>
            <a:endParaRPr lang="en-US" altLang="ja-JP" sz="2600" dirty="0">
              <a:solidFill>
                <a:srgbClr val="FF0000"/>
              </a:solidFill>
              <a:latin typeface="+mn-ea"/>
            </a:endParaRPr>
          </a:p>
          <a:p>
            <a:pPr marL="0" indent="0">
              <a:lnSpc>
                <a:spcPts val="3800"/>
              </a:lnSpc>
              <a:buNone/>
            </a:pPr>
            <a:r>
              <a:rPr lang="ja-JP" altLang="en-US" sz="2600" dirty="0">
                <a:solidFill>
                  <a:srgbClr val="FF0000"/>
                </a:solidFill>
                <a:latin typeface="+mn-ea"/>
              </a:rPr>
              <a:t>　ると想定し</a:t>
            </a:r>
            <a:r>
              <a:rPr lang="ja-JP" altLang="en-US" sz="2600" dirty="0">
                <a:latin typeface="+mn-ea"/>
              </a:rPr>
              <a:t>，どのような役割を果たすと良いかを話し合います。</a:t>
            </a:r>
            <a:endParaRPr lang="en-US" altLang="ja-JP" sz="2600" dirty="0">
              <a:latin typeface="+mn-ea"/>
            </a:endParaRPr>
          </a:p>
          <a:p>
            <a:pPr>
              <a:lnSpc>
                <a:spcPts val="3800"/>
              </a:lnSpc>
            </a:pPr>
            <a:r>
              <a:rPr lang="ja-JP" altLang="en-US" sz="2600" dirty="0">
                <a:latin typeface="+mn-ea"/>
              </a:rPr>
              <a:t>あまり細かく事業は語らないでください。</a:t>
            </a:r>
            <a:endParaRPr lang="en-US" altLang="ja-JP" sz="2600" dirty="0">
              <a:latin typeface="+mn-ea"/>
            </a:endParaRPr>
          </a:p>
          <a:p>
            <a:pPr>
              <a:lnSpc>
                <a:spcPts val="3800"/>
              </a:lnSpc>
            </a:pPr>
            <a:r>
              <a:rPr kumimoji="1" lang="ja-JP" altLang="en-US" sz="2600" dirty="0">
                <a:latin typeface="+mn-ea"/>
              </a:rPr>
              <a:t>各グループに一人ファシリテーターが入ります。役割は、</a:t>
            </a:r>
            <a:r>
              <a:rPr kumimoji="1" lang="en-US" altLang="ja-JP" sz="2600" dirty="0">
                <a:latin typeface="+mn-ea"/>
              </a:rPr>
              <a:t>GW</a:t>
            </a:r>
            <a:r>
              <a:rPr kumimoji="1" lang="ja-JP" altLang="en-US" sz="2600" dirty="0">
                <a:latin typeface="+mn-ea"/>
              </a:rPr>
              <a:t>が</a:t>
            </a:r>
            <a:r>
              <a:rPr lang="ja-JP" altLang="en-US" sz="2600" dirty="0">
                <a:latin typeface="+mn-ea"/>
              </a:rPr>
              <a:t>スムーズに進行するように支援や補助を行なったり、参加者が持っている力を引き出すことです。</a:t>
            </a:r>
            <a:endParaRPr kumimoji="1" lang="en-US" altLang="ja-JP" sz="2600" dirty="0">
              <a:latin typeface="+mn-ea"/>
            </a:endParaRPr>
          </a:p>
        </p:txBody>
      </p:sp>
      <p:sp>
        <p:nvSpPr>
          <p:cNvPr id="4" name="スライド番号プレースホルダー 3">
            <a:extLst>
              <a:ext uri="{FF2B5EF4-FFF2-40B4-BE49-F238E27FC236}">
                <a16:creationId xmlns:a16="http://schemas.microsoft.com/office/drawing/2014/main" id="{89971703-50C0-4944-A49B-2063759B4F10}"/>
              </a:ext>
            </a:extLst>
          </p:cNvPr>
          <p:cNvSpPr>
            <a:spLocks noGrp="1"/>
          </p:cNvSpPr>
          <p:nvPr>
            <p:ph type="sldNum" sz="quarter" idx="12"/>
          </p:nvPr>
        </p:nvSpPr>
        <p:spPr/>
        <p:txBody>
          <a:bodyPr/>
          <a:lstStyle/>
          <a:p>
            <a:fld id="{2277845A-FCD5-4FFB-8802-73D59F54EA03}" type="slidenum">
              <a:rPr kumimoji="1" lang="ja-JP" altLang="en-US" smtClean="0"/>
              <a:t>3</a:t>
            </a:fld>
            <a:endParaRPr kumimoji="1" lang="ja-JP" altLang="en-US"/>
          </a:p>
        </p:txBody>
      </p:sp>
      <p:sp>
        <p:nvSpPr>
          <p:cNvPr id="5" name="テキスト ボックス 4">
            <a:extLst>
              <a:ext uri="{FF2B5EF4-FFF2-40B4-BE49-F238E27FC236}">
                <a16:creationId xmlns:a16="http://schemas.microsoft.com/office/drawing/2014/main" id="{2BB040B7-8E4A-44F3-A91A-94E56202B580}"/>
              </a:ext>
            </a:extLst>
          </p:cNvPr>
          <p:cNvSpPr txBox="1"/>
          <p:nvPr/>
        </p:nvSpPr>
        <p:spPr>
          <a:xfrm>
            <a:off x="0" y="655"/>
            <a:ext cx="9144000" cy="369332"/>
          </a:xfrm>
          <a:prstGeom prst="rect">
            <a:avLst/>
          </a:prstGeom>
          <a:solidFill>
            <a:schemeClr val="accent1">
              <a:lumMod val="40000"/>
              <a:lumOff val="60000"/>
            </a:schemeClr>
          </a:solidFill>
        </p:spPr>
        <p:txBody>
          <a:bodyPr wrap="square" rtlCol="0">
            <a:spAutoFit/>
          </a:bodyPr>
          <a:lstStyle/>
          <a:p>
            <a:r>
              <a:rPr kumimoji="1" lang="ja-JP" altLang="en-US" dirty="0"/>
              <a:t>　　　　　　　　　　　　　　　　　　　　　　　　　　　　　　　　　　　　　　　　　　　　　　　　　　　　　　　　３　　　　　　　　　　　　　　　　　　　　　　　　　</a:t>
            </a:r>
          </a:p>
        </p:txBody>
      </p:sp>
    </p:spTree>
    <p:extLst>
      <p:ext uri="{BB962C8B-B14F-4D97-AF65-F5344CB8AC3E}">
        <p14:creationId xmlns:p14="http://schemas.microsoft.com/office/powerpoint/2010/main" val="123825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404664"/>
            <a:ext cx="8229600" cy="576064"/>
          </a:xfrm>
        </p:spPr>
        <p:txBody>
          <a:bodyPr>
            <a:normAutofit/>
          </a:bodyPr>
          <a:lstStyle/>
          <a:p>
            <a:r>
              <a:rPr kumimoji="1" lang="ja-JP" altLang="en-US" sz="2800" dirty="0">
                <a:solidFill>
                  <a:srgbClr val="0000CC"/>
                </a:solidFill>
              </a:rPr>
              <a:t>演習（グループワーク）</a:t>
            </a:r>
            <a:r>
              <a:rPr kumimoji="1" lang="en-US" altLang="ja-JP" sz="2800" dirty="0">
                <a:solidFill>
                  <a:srgbClr val="0000CC"/>
                </a:solidFill>
              </a:rPr>
              <a:t>Ⅰ</a:t>
            </a:r>
            <a:r>
              <a:rPr kumimoji="1" lang="ja-JP" altLang="en-US" sz="2800" dirty="0">
                <a:solidFill>
                  <a:srgbClr val="0000CC"/>
                </a:solidFill>
              </a:rPr>
              <a:t>　進行予定　　</a:t>
            </a:r>
            <a:endParaRPr kumimoji="1" lang="ja-JP" altLang="en-US" sz="2800" dirty="0">
              <a:solidFill>
                <a:srgbClr val="FF0000"/>
              </a:solidFill>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945934955"/>
              </p:ext>
            </p:extLst>
          </p:nvPr>
        </p:nvGraphicFramePr>
        <p:xfrm>
          <a:off x="124669" y="1037920"/>
          <a:ext cx="8911826" cy="5629240"/>
        </p:xfrm>
        <a:graphic>
          <a:graphicData uri="http://schemas.openxmlformats.org/drawingml/2006/table">
            <a:tbl>
              <a:tblPr firstRow="1" bandRow="1">
                <a:tableStyleId>{BC89EF96-8CEA-46FF-86C4-4CE0E7609802}</a:tableStyleId>
              </a:tblPr>
              <a:tblGrid>
                <a:gridCol w="1607050">
                  <a:extLst>
                    <a:ext uri="{9D8B030D-6E8A-4147-A177-3AD203B41FA5}">
                      <a16:colId xmlns:a16="http://schemas.microsoft.com/office/drawing/2014/main" val="20000"/>
                    </a:ext>
                  </a:extLst>
                </a:gridCol>
                <a:gridCol w="5551630">
                  <a:extLst>
                    <a:ext uri="{9D8B030D-6E8A-4147-A177-3AD203B41FA5}">
                      <a16:colId xmlns:a16="http://schemas.microsoft.com/office/drawing/2014/main" val="20001"/>
                    </a:ext>
                  </a:extLst>
                </a:gridCol>
                <a:gridCol w="1753146">
                  <a:extLst>
                    <a:ext uri="{9D8B030D-6E8A-4147-A177-3AD203B41FA5}">
                      <a16:colId xmlns:a16="http://schemas.microsoft.com/office/drawing/2014/main" val="20002"/>
                    </a:ext>
                  </a:extLst>
                </a:gridCol>
              </a:tblGrid>
              <a:tr h="360040">
                <a:tc>
                  <a:txBody>
                    <a:bodyPr/>
                    <a:lstStyle/>
                    <a:p>
                      <a:pPr algn="ctr"/>
                      <a:r>
                        <a:rPr kumimoji="1" lang="ja-JP" altLang="en-US" sz="1600" dirty="0"/>
                        <a:t>時　間</a:t>
                      </a:r>
                    </a:p>
                  </a:txBody>
                  <a:tcPr anchor="ctr"/>
                </a:tc>
                <a:tc>
                  <a:txBody>
                    <a:bodyPr/>
                    <a:lstStyle/>
                    <a:p>
                      <a:pPr algn="ctr"/>
                      <a:r>
                        <a:rPr kumimoji="1" lang="ja-JP" altLang="en-US" sz="1600" dirty="0"/>
                        <a:t>内　容</a:t>
                      </a:r>
                    </a:p>
                  </a:txBody>
                  <a:tcPr anchor="ctr"/>
                </a:tc>
                <a:tc>
                  <a:txBody>
                    <a:bodyPr/>
                    <a:lstStyle/>
                    <a:p>
                      <a:pPr algn="ctr"/>
                      <a:r>
                        <a:rPr kumimoji="1" lang="ja-JP" altLang="en-US" sz="1600" dirty="0"/>
                        <a:t>使用する資料</a:t>
                      </a:r>
                    </a:p>
                  </a:txBody>
                  <a:tcPr anchor="ctr"/>
                </a:tc>
                <a:extLst>
                  <a:ext uri="{0D108BD9-81ED-4DB2-BD59-A6C34878D82A}">
                    <a16:rowId xmlns:a16="http://schemas.microsoft.com/office/drawing/2014/main" val="10000"/>
                  </a:ext>
                </a:extLst>
              </a:tr>
              <a:tr h="432048">
                <a:tc>
                  <a:txBody>
                    <a:bodyPr/>
                    <a:lstStyle/>
                    <a:p>
                      <a:pPr algn="l"/>
                      <a:r>
                        <a:rPr kumimoji="1" lang="en-US" altLang="ja-JP" sz="1600" dirty="0">
                          <a:solidFill>
                            <a:schemeClr val="tx1"/>
                          </a:solidFill>
                        </a:rPr>
                        <a:t>14</a:t>
                      </a:r>
                      <a:r>
                        <a:rPr kumimoji="1" lang="ja-JP" altLang="en-US" sz="1600" dirty="0">
                          <a:solidFill>
                            <a:schemeClr val="tx1"/>
                          </a:solidFill>
                        </a:rPr>
                        <a:t>：</a:t>
                      </a:r>
                      <a:r>
                        <a:rPr kumimoji="1" lang="en-US" altLang="ja-JP" sz="1600" dirty="0">
                          <a:solidFill>
                            <a:schemeClr val="tx1"/>
                          </a:solidFill>
                        </a:rPr>
                        <a:t>15</a:t>
                      </a:r>
                      <a:r>
                        <a:rPr kumimoji="1" lang="ja-JP" altLang="en-US" sz="1600" dirty="0">
                          <a:solidFill>
                            <a:schemeClr val="tx1"/>
                          </a:solidFill>
                        </a:rPr>
                        <a:t>～</a:t>
                      </a:r>
                      <a:r>
                        <a:rPr kumimoji="1" lang="en-US" altLang="ja-JP" sz="1600" dirty="0">
                          <a:solidFill>
                            <a:schemeClr val="tx1"/>
                          </a:solidFill>
                        </a:rPr>
                        <a:t>14</a:t>
                      </a:r>
                      <a:r>
                        <a:rPr kumimoji="1" lang="ja-JP" altLang="en-US" sz="1600" dirty="0">
                          <a:solidFill>
                            <a:schemeClr val="tx1"/>
                          </a:solidFill>
                        </a:rPr>
                        <a:t>：</a:t>
                      </a:r>
                      <a:r>
                        <a:rPr kumimoji="1" lang="en-US" altLang="ja-JP" sz="1600" dirty="0">
                          <a:solidFill>
                            <a:schemeClr val="tx1"/>
                          </a:solidFill>
                        </a:rPr>
                        <a:t>25</a:t>
                      </a:r>
                      <a:r>
                        <a:rPr kumimoji="1" lang="ja-JP" altLang="en-US" sz="1600" dirty="0">
                          <a:solidFill>
                            <a:schemeClr val="tx1"/>
                          </a:solidFill>
                        </a:rPr>
                        <a:t>　　</a:t>
                      </a:r>
                      <a:endParaRPr kumimoji="1" lang="en-US" altLang="ja-JP" sz="1600" dirty="0">
                        <a:solidFill>
                          <a:schemeClr val="tx1"/>
                        </a:solidFill>
                      </a:endParaRPr>
                    </a:p>
                    <a:p>
                      <a:pPr algn="l"/>
                      <a:r>
                        <a:rPr kumimoji="1" lang="ja-JP" altLang="en-US" sz="1600" dirty="0">
                          <a:solidFill>
                            <a:schemeClr val="tx1"/>
                          </a:solidFill>
                        </a:rPr>
                        <a:t>　　（１０分）</a:t>
                      </a:r>
                    </a:p>
                  </a:txBody>
                  <a:tcPr anchor="ctr"/>
                </a:tc>
                <a:tc>
                  <a:txBody>
                    <a:bodyPr/>
                    <a:lstStyle/>
                    <a:p>
                      <a:r>
                        <a:rPr kumimoji="1" lang="ja-JP" altLang="en-US" sz="1600" dirty="0"/>
                        <a:t>グループワークの進め方説明（全体）</a:t>
                      </a:r>
                    </a:p>
                  </a:txBody>
                  <a:tcPr anchor="ctr"/>
                </a:tc>
                <a:tc>
                  <a:txBody>
                    <a:bodyPr/>
                    <a:lstStyle/>
                    <a:p>
                      <a:r>
                        <a:rPr kumimoji="1" lang="ja-JP" altLang="en-US" sz="1400" b="1" dirty="0"/>
                        <a:t>　この資料</a:t>
                      </a:r>
                    </a:p>
                  </a:txBody>
                  <a:tcPr anchor="ctr"/>
                </a:tc>
                <a:extLst>
                  <a:ext uri="{0D108BD9-81ED-4DB2-BD59-A6C34878D82A}">
                    <a16:rowId xmlns:a16="http://schemas.microsoft.com/office/drawing/2014/main" val="10001"/>
                  </a:ext>
                </a:extLst>
              </a:tr>
              <a:tr h="734896">
                <a:tc>
                  <a:txBody>
                    <a:bodyPr/>
                    <a:lstStyle/>
                    <a:p>
                      <a:pPr algn="l"/>
                      <a:r>
                        <a:rPr kumimoji="1" lang="en-US" altLang="ja-JP" sz="1600" dirty="0">
                          <a:solidFill>
                            <a:schemeClr val="tx1"/>
                          </a:solidFill>
                        </a:rPr>
                        <a:t>14</a:t>
                      </a:r>
                      <a:r>
                        <a:rPr kumimoji="1" lang="ja-JP" altLang="en-US" sz="1600" dirty="0">
                          <a:solidFill>
                            <a:schemeClr val="tx1"/>
                          </a:solidFill>
                        </a:rPr>
                        <a:t>：</a:t>
                      </a:r>
                      <a:r>
                        <a:rPr kumimoji="1" lang="en-US" altLang="ja-JP" sz="1600" dirty="0">
                          <a:solidFill>
                            <a:schemeClr val="tx1"/>
                          </a:solidFill>
                        </a:rPr>
                        <a:t>25</a:t>
                      </a:r>
                      <a:r>
                        <a:rPr kumimoji="1" lang="ja-JP" altLang="en-US" sz="1600" dirty="0">
                          <a:solidFill>
                            <a:schemeClr val="tx1"/>
                          </a:solidFill>
                        </a:rPr>
                        <a:t>～</a:t>
                      </a:r>
                      <a:r>
                        <a:rPr kumimoji="1" lang="en-US" altLang="ja-JP" sz="1600" dirty="0">
                          <a:solidFill>
                            <a:schemeClr val="tx1"/>
                          </a:solidFill>
                        </a:rPr>
                        <a:t>14</a:t>
                      </a:r>
                      <a:r>
                        <a:rPr kumimoji="1" lang="ja-JP" altLang="en-US" sz="1600" dirty="0">
                          <a:solidFill>
                            <a:schemeClr val="tx1"/>
                          </a:solidFill>
                        </a:rPr>
                        <a:t>：</a:t>
                      </a:r>
                      <a:r>
                        <a:rPr kumimoji="1" lang="en-US" altLang="ja-JP" sz="1600" dirty="0">
                          <a:solidFill>
                            <a:schemeClr val="tx1"/>
                          </a:solidFill>
                        </a:rPr>
                        <a:t>55</a:t>
                      </a:r>
                    </a:p>
                    <a:p>
                      <a:pPr algn="l"/>
                      <a:r>
                        <a:rPr kumimoji="1" lang="ja-JP" altLang="en-US" sz="1600" dirty="0">
                          <a:solidFill>
                            <a:schemeClr val="tx1"/>
                          </a:solidFill>
                        </a:rPr>
                        <a:t>　　　（</a:t>
                      </a:r>
                      <a:r>
                        <a:rPr kumimoji="1" lang="en-US" altLang="ja-JP" sz="1600" dirty="0">
                          <a:solidFill>
                            <a:schemeClr val="tx1"/>
                          </a:solidFill>
                        </a:rPr>
                        <a:t>3</a:t>
                      </a:r>
                      <a:r>
                        <a:rPr kumimoji="1" lang="ja-JP" altLang="en-US" sz="1600" dirty="0">
                          <a:solidFill>
                            <a:schemeClr val="tx1"/>
                          </a:solidFill>
                        </a:rPr>
                        <a:t>０分）</a:t>
                      </a:r>
                    </a:p>
                  </a:txBody>
                  <a:tcPr anchor="ctr"/>
                </a:tc>
                <a:tc>
                  <a:txBody>
                    <a:bodyPr/>
                    <a:lstStyle/>
                    <a:p>
                      <a:r>
                        <a:rPr kumimoji="1" lang="ja-JP" altLang="en-US" sz="1600" dirty="0"/>
                        <a:t>（１）自己紹介：一人２分</a:t>
                      </a:r>
                      <a:r>
                        <a:rPr kumimoji="1" lang="ja-JP" altLang="en-US" sz="1600" dirty="0">
                          <a:solidFill>
                            <a:schemeClr val="tx1"/>
                          </a:solidFill>
                        </a:rPr>
                        <a:t>（所属、職位、参加動機）</a:t>
                      </a:r>
                      <a:endParaRPr kumimoji="1" lang="en-US" altLang="ja-JP" sz="1600" dirty="0">
                        <a:solidFill>
                          <a:schemeClr val="tx1"/>
                        </a:solidFill>
                      </a:endParaRPr>
                    </a:p>
                    <a:p>
                      <a:r>
                        <a:rPr kumimoji="1" lang="ja-JP" altLang="en-US" sz="1600" dirty="0"/>
                        <a:t>（２）役割分担：２日間分の「司会、タイムキーパー、記録、発表」</a:t>
                      </a:r>
                      <a:endParaRPr kumimoji="1" lang="en-US" altLang="ja-JP" sz="1600" dirty="0"/>
                    </a:p>
                    <a:p>
                      <a:endParaRPr kumimoji="1" lang="ja-JP" altLang="en-US" sz="1200" dirty="0">
                        <a:latin typeface="HG丸ｺﾞｼｯｸM-PRO" panose="020F0600000000000000" pitchFamily="50" charset="-128"/>
                        <a:ea typeface="HG丸ｺﾞｼｯｸM-PRO" panose="020F0600000000000000" pitchFamily="50" charset="-128"/>
                      </a:endParaRPr>
                    </a:p>
                  </a:txBody>
                  <a:tcPr anchor="b"/>
                </a:tc>
                <a:tc>
                  <a:txBody>
                    <a:bodyPr/>
                    <a:lstStyle/>
                    <a:p>
                      <a:endParaRPr kumimoji="1" lang="en-US" altLang="ja-JP" sz="1400" b="0" dirty="0"/>
                    </a:p>
                  </a:txBody>
                  <a:tcPr/>
                </a:tc>
                <a:extLst>
                  <a:ext uri="{0D108BD9-81ED-4DB2-BD59-A6C34878D82A}">
                    <a16:rowId xmlns:a16="http://schemas.microsoft.com/office/drawing/2014/main" val="10002"/>
                  </a:ext>
                </a:extLst>
              </a:tr>
              <a:tr h="1326232">
                <a:tc>
                  <a:txBody>
                    <a:bodyPr/>
                    <a:lstStyle/>
                    <a:p>
                      <a:pPr algn="l"/>
                      <a:r>
                        <a:rPr kumimoji="1" lang="en-US" altLang="ja-JP" sz="1600" dirty="0">
                          <a:solidFill>
                            <a:schemeClr val="tx1"/>
                          </a:solidFill>
                        </a:rPr>
                        <a:t>14</a:t>
                      </a:r>
                      <a:r>
                        <a:rPr kumimoji="1" lang="ja-JP" altLang="en-US" sz="1600" dirty="0">
                          <a:solidFill>
                            <a:schemeClr val="tx1"/>
                          </a:solidFill>
                        </a:rPr>
                        <a:t>：</a:t>
                      </a:r>
                      <a:r>
                        <a:rPr kumimoji="1" lang="en-US" altLang="ja-JP" sz="1600" dirty="0">
                          <a:solidFill>
                            <a:schemeClr val="tx1"/>
                          </a:solidFill>
                        </a:rPr>
                        <a:t>55</a:t>
                      </a:r>
                      <a:r>
                        <a:rPr kumimoji="1" lang="ja-JP" altLang="en-US" sz="1600" dirty="0">
                          <a:solidFill>
                            <a:schemeClr val="tx1"/>
                          </a:solidFill>
                        </a:rPr>
                        <a:t>～</a:t>
                      </a:r>
                      <a:r>
                        <a:rPr kumimoji="1" lang="en-US" altLang="ja-JP" sz="1600" dirty="0">
                          <a:solidFill>
                            <a:schemeClr val="tx1"/>
                          </a:solidFill>
                        </a:rPr>
                        <a:t>15:25 </a:t>
                      </a:r>
                    </a:p>
                    <a:p>
                      <a:pPr algn="l"/>
                      <a:r>
                        <a:rPr kumimoji="1" lang="ja-JP" altLang="en-US" sz="1600" dirty="0">
                          <a:solidFill>
                            <a:schemeClr val="tx1"/>
                          </a:solidFill>
                        </a:rPr>
                        <a:t>　　　（</a:t>
                      </a:r>
                      <a:r>
                        <a:rPr kumimoji="1" lang="en-US" altLang="ja-JP" sz="1600" dirty="0">
                          <a:solidFill>
                            <a:schemeClr val="tx1"/>
                          </a:solidFill>
                        </a:rPr>
                        <a:t>30</a:t>
                      </a:r>
                      <a:r>
                        <a:rPr kumimoji="1" lang="ja-JP" altLang="en-US" sz="1600" dirty="0">
                          <a:solidFill>
                            <a:schemeClr val="tx1"/>
                          </a:solidFill>
                        </a:rPr>
                        <a:t>分）</a:t>
                      </a:r>
                    </a:p>
                  </a:txBody>
                  <a:tcPr anchor="ctr"/>
                </a:tc>
                <a:tc>
                  <a:txBody>
                    <a:bodyPr/>
                    <a:lstStyle/>
                    <a:p>
                      <a:pPr marL="269875" indent="-269875"/>
                      <a:r>
                        <a:rPr kumimoji="1" lang="ja-JP" altLang="en-US" sz="1600" dirty="0"/>
                        <a:t>（３）管理者として，「総合計画→施策→その重点課題→事業」いう</a:t>
                      </a:r>
                      <a:r>
                        <a:rPr kumimoji="1" lang="ja-JP" altLang="en-US" sz="1600" u="sng" dirty="0">
                          <a:solidFill>
                            <a:srgbClr val="FF0000"/>
                          </a:solidFill>
                        </a:rPr>
                        <a:t>流れの中で事業が位置づけられている</a:t>
                      </a:r>
                      <a:r>
                        <a:rPr kumimoji="1" lang="ja-JP" altLang="en-US" sz="1600" dirty="0"/>
                        <a:t>ことを確認する。</a:t>
                      </a:r>
                      <a:endParaRPr kumimoji="1" lang="en-US" altLang="ja-JP" sz="1600" dirty="0"/>
                    </a:p>
                    <a:p>
                      <a:pPr marL="269875" indent="-269875"/>
                      <a:endParaRPr kumimoji="1" lang="en-US" altLang="ja-JP" sz="1400" dirty="0"/>
                    </a:p>
                    <a:p>
                      <a:pPr marL="269875" indent="-269875"/>
                      <a:r>
                        <a:rPr kumimoji="1" lang="ja-JP" altLang="en-US" sz="1400" dirty="0">
                          <a:latin typeface="HG丸ｺﾞｼｯｸM-PRO" panose="020F0600000000000000" pitchFamily="50" charset="-128"/>
                          <a:ea typeface="HG丸ｺﾞｼｯｸM-PRO" panose="020F0600000000000000" pitchFamily="50" charset="-128"/>
                        </a:rPr>
                        <a:t>　　👉　事業担当者としてではなく“管理者として”を意識する</a:t>
                      </a:r>
                    </a:p>
                  </a:txBody>
                  <a:tcPr anchor="ctr"/>
                </a:tc>
                <a:tc>
                  <a:txBody>
                    <a:bodyPr/>
                    <a:lstStyle/>
                    <a:p>
                      <a:endParaRPr kumimoji="1" lang="en-US" altLang="ja-JP" sz="1400" b="0" dirty="0">
                        <a:solidFill>
                          <a:schemeClr val="tx1"/>
                        </a:solidFill>
                      </a:endParaRPr>
                    </a:p>
                    <a:p>
                      <a:r>
                        <a:rPr kumimoji="1" lang="ja-JP" altLang="en-US" sz="1400" b="0" dirty="0">
                          <a:solidFill>
                            <a:schemeClr val="tx1"/>
                          </a:solidFill>
                        </a:rPr>
                        <a:t>①事前準備資料</a:t>
                      </a:r>
                      <a:endParaRPr kumimoji="1" lang="en-US" altLang="ja-JP" sz="1400" b="0" dirty="0">
                        <a:solidFill>
                          <a:schemeClr val="tx1"/>
                        </a:solidFill>
                      </a:endParaRPr>
                    </a:p>
                    <a:p>
                      <a:r>
                        <a:rPr kumimoji="1" lang="ja-JP" altLang="en-US" sz="1400" b="0" dirty="0">
                          <a:solidFill>
                            <a:schemeClr val="tx1"/>
                          </a:solidFill>
                        </a:rPr>
                        <a:t>　　　　（１）１＆２</a:t>
                      </a:r>
                      <a:endParaRPr kumimoji="1" lang="en-US" altLang="ja-JP" sz="1400" b="0" dirty="0">
                        <a:solidFill>
                          <a:schemeClr val="tx1"/>
                        </a:solidFill>
                      </a:endParaRPr>
                    </a:p>
                    <a:p>
                      <a:r>
                        <a:rPr kumimoji="1" lang="ja-JP" altLang="en-US" sz="1400" b="0" dirty="0">
                          <a:solidFill>
                            <a:schemeClr val="tx1"/>
                          </a:solidFill>
                        </a:rPr>
                        <a:t>②午前中の</a:t>
                      </a:r>
                      <a:endParaRPr kumimoji="1" lang="en-US" altLang="ja-JP" sz="1400" b="0" dirty="0">
                        <a:solidFill>
                          <a:schemeClr val="tx1"/>
                        </a:solidFill>
                      </a:endParaRPr>
                    </a:p>
                    <a:p>
                      <a:r>
                        <a:rPr kumimoji="1" lang="ja-JP" altLang="en-US" sz="1400" b="0" dirty="0">
                          <a:solidFill>
                            <a:schemeClr val="tx1"/>
                          </a:solidFill>
                        </a:rPr>
                        <a:t>　　　　講義資料</a:t>
                      </a:r>
                      <a:endParaRPr kumimoji="1" lang="en-US" altLang="ja-JP" sz="1400" b="0" dirty="0">
                        <a:solidFill>
                          <a:schemeClr val="tx1"/>
                        </a:solidFill>
                      </a:endParaRPr>
                    </a:p>
                    <a:p>
                      <a:r>
                        <a:rPr kumimoji="1" lang="ja-JP" altLang="en-US" sz="1400" b="0" dirty="0">
                          <a:solidFill>
                            <a:schemeClr val="tx1"/>
                          </a:solidFill>
                        </a:rPr>
                        <a:t>③資料２７</a:t>
                      </a:r>
                    </a:p>
                  </a:txBody>
                  <a:tcPr anchor="ctr"/>
                </a:tc>
                <a:extLst>
                  <a:ext uri="{0D108BD9-81ED-4DB2-BD59-A6C34878D82A}">
                    <a16:rowId xmlns:a16="http://schemas.microsoft.com/office/drawing/2014/main" val="10003"/>
                  </a:ext>
                </a:extLst>
              </a:tr>
              <a:tr h="1398240">
                <a:tc>
                  <a:txBody>
                    <a:bodyPr/>
                    <a:lstStyle/>
                    <a:p>
                      <a:pPr algn="l"/>
                      <a:r>
                        <a:rPr kumimoji="1" lang="en-US" altLang="ja-JP" sz="1600" dirty="0">
                          <a:solidFill>
                            <a:schemeClr val="tx1"/>
                          </a:solidFill>
                        </a:rPr>
                        <a:t>15</a:t>
                      </a:r>
                      <a:r>
                        <a:rPr kumimoji="1" lang="ja-JP" altLang="en-US" sz="1600" dirty="0">
                          <a:solidFill>
                            <a:schemeClr val="tx1"/>
                          </a:solidFill>
                        </a:rPr>
                        <a:t>：</a:t>
                      </a:r>
                      <a:r>
                        <a:rPr kumimoji="1" lang="en-US" altLang="ja-JP" sz="1600" dirty="0">
                          <a:solidFill>
                            <a:schemeClr val="tx1"/>
                          </a:solidFill>
                        </a:rPr>
                        <a:t>25</a:t>
                      </a:r>
                      <a:r>
                        <a:rPr kumimoji="1" lang="ja-JP" altLang="en-US" sz="1600" dirty="0">
                          <a:solidFill>
                            <a:schemeClr val="tx1"/>
                          </a:solidFill>
                        </a:rPr>
                        <a:t>～</a:t>
                      </a:r>
                      <a:r>
                        <a:rPr kumimoji="1" lang="en-US" altLang="ja-JP" sz="1600" dirty="0">
                          <a:solidFill>
                            <a:schemeClr val="tx1"/>
                          </a:solidFill>
                        </a:rPr>
                        <a:t>16:15 </a:t>
                      </a:r>
                    </a:p>
                    <a:p>
                      <a:pPr algn="l"/>
                      <a:r>
                        <a:rPr kumimoji="1" lang="ja-JP" altLang="en-US" sz="1600" dirty="0">
                          <a:solidFill>
                            <a:schemeClr val="tx1"/>
                          </a:solidFill>
                        </a:rPr>
                        <a:t>　　　（</a:t>
                      </a:r>
                      <a:r>
                        <a:rPr kumimoji="1" lang="en-US" altLang="ja-JP" sz="1600" dirty="0">
                          <a:solidFill>
                            <a:schemeClr val="tx1"/>
                          </a:solidFill>
                        </a:rPr>
                        <a:t>50</a:t>
                      </a:r>
                      <a:r>
                        <a:rPr kumimoji="1" lang="ja-JP" altLang="en-US" sz="1600" dirty="0">
                          <a:solidFill>
                            <a:schemeClr val="tx1"/>
                          </a:solidFill>
                        </a:rPr>
                        <a:t>分）</a:t>
                      </a:r>
                    </a:p>
                    <a:p>
                      <a:endParaRPr kumimoji="1" lang="en-US" altLang="ja-JP" sz="1600" dirty="0">
                        <a:solidFill>
                          <a:schemeClr val="tx1"/>
                        </a:solidFill>
                      </a:endParaRPr>
                    </a:p>
                  </a:txBody>
                  <a:tcPr anchor="ctr"/>
                </a:tc>
                <a:tc>
                  <a:txBody>
                    <a:bodyPr/>
                    <a:lstStyle/>
                    <a:p>
                      <a:pPr marL="269875" indent="-269875"/>
                      <a:r>
                        <a:rPr kumimoji="1" lang="ja-JP" altLang="en-US" sz="1600" dirty="0"/>
                        <a:t>（４）上記（</a:t>
                      </a:r>
                      <a:r>
                        <a:rPr kumimoji="1" lang="en-US" altLang="ja-JP" sz="1600" dirty="0"/>
                        <a:t>3</a:t>
                      </a:r>
                      <a:r>
                        <a:rPr kumimoji="1" lang="ja-JP" altLang="en-US" sz="1600" dirty="0"/>
                        <a:t>）を踏まえて、管理者の立場として施策・事業を</a:t>
                      </a:r>
                      <a:endParaRPr kumimoji="1" lang="en-US" altLang="ja-JP" sz="1600" dirty="0"/>
                    </a:p>
                    <a:p>
                      <a:pPr marL="269875" indent="-269875"/>
                      <a:r>
                        <a:rPr kumimoji="1" lang="ja-JP" altLang="en-US" sz="1600" dirty="0"/>
                        <a:t>　　</a:t>
                      </a:r>
                      <a:r>
                        <a:rPr kumimoji="1" lang="ja-JP" altLang="en-US" sz="1600" u="sng" dirty="0">
                          <a:solidFill>
                            <a:srgbClr val="FF0000"/>
                          </a:solidFill>
                        </a:rPr>
                        <a:t>どのようにやっていくと良い</a:t>
                      </a:r>
                      <a:r>
                        <a:rPr kumimoji="1" lang="ja-JP" altLang="en-US" sz="1600" dirty="0"/>
                        <a:t>と考えるかを話し合う</a:t>
                      </a:r>
                      <a:endParaRPr kumimoji="1" lang="en-US" altLang="ja-JP" sz="1600" dirty="0"/>
                    </a:p>
                    <a:p>
                      <a:pPr marL="269875" indent="-269875"/>
                      <a:endParaRPr kumimoji="1" lang="en-US" altLang="ja-JP" sz="1600" dirty="0"/>
                    </a:p>
                    <a:p>
                      <a:pPr marL="269875" indent="-269875"/>
                      <a:r>
                        <a:rPr kumimoji="1" lang="ja-JP" altLang="en-US" sz="1200" dirty="0">
                          <a:latin typeface="HG丸ｺﾞｼｯｸM-PRO" panose="020F0600000000000000" pitchFamily="50" charset="-128"/>
                          <a:ea typeface="HG丸ｺﾞｼｯｸM-PRO" panose="020F0600000000000000" pitchFamily="50" charset="-128"/>
                        </a:rPr>
                        <a:t>　　</a:t>
                      </a:r>
                      <a:r>
                        <a:rPr kumimoji="1" lang="ja-JP" altLang="en-US" sz="1400" dirty="0">
                          <a:latin typeface="HG丸ｺﾞｼｯｸM-PRO" panose="020F0600000000000000" pitchFamily="50" charset="-128"/>
                          <a:ea typeface="HG丸ｺﾞｼｯｸM-PRO" panose="020F0600000000000000" pitchFamily="50" charset="-128"/>
                        </a:rPr>
                        <a:t>👉　施策・事業展開の方向性を管理者として確認</a:t>
                      </a:r>
                    </a:p>
                  </a:txBody>
                  <a:tcPr anchor="ctr"/>
                </a:tc>
                <a:tc>
                  <a:txBody>
                    <a:bodyPr/>
                    <a:lstStyle/>
                    <a:p>
                      <a:endParaRPr kumimoji="1" lang="en-US" altLang="ja-JP" sz="1400" b="0" dirty="0">
                        <a:solidFill>
                          <a:schemeClr val="tx1"/>
                        </a:solidFill>
                      </a:endParaRPr>
                    </a:p>
                    <a:p>
                      <a:r>
                        <a:rPr kumimoji="1" lang="ja-JP" altLang="en-US" sz="1400" b="0" dirty="0">
                          <a:solidFill>
                            <a:schemeClr val="tx1"/>
                          </a:solidFill>
                        </a:rPr>
                        <a:t>③</a:t>
                      </a:r>
                      <a:r>
                        <a:rPr kumimoji="1" lang="zh-TW" altLang="en-US" sz="1400" b="0" dirty="0">
                          <a:solidFill>
                            <a:schemeClr val="tx1"/>
                          </a:solidFill>
                        </a:rPr>
                        <a:t>事前準備資料</a:t>
                      </a:r>
                      <a:endParaRPr kumimoji="1" lang="en-US" altLang="zh-TW" sz="1400" b="0" dirty="0">
                        <a:solidFill>
                          <a:schemeClr val="tx1"/>
                        </a:solidFill>
                      </a:endParaRPr>
                    </a:p>
                    <a:p>
                      <a:r>
                        <a:rPr kumimoji="1" lang="ja-JP" altLang="en-US" sz="1400" b="0" dirty="0">
                          <a:solidFill>
                            <a:schemeClr val="tx1"/>
                          </a:solidFill>
                        </a:rPr>
                        <a:t>　　　　　　（</a:t>
                      </a:r>
                      <a:r>
                        <a:rPr kumimoji="1" lang="en-US" altLang="ja-JP" sz="1400" b="0" dirty="0">
                          <a:solidFill>
                            <a:schemeClr val="tx1"/>
                          </a:solidFill>
                        </a:rPr>
                        <a:t>1</a:t>
                      </a:r>
                      <a:r>
                        <a:rPr kumimoji="1" lang="ja-JP" altLang="en-US" sz="1400" b="0" dirty="0">
                          <a:solidFill>
                            <a:schemeClr val="tx1"/>
                          </a:solidFill>
                        </a:rPr>
                        <a:t>）</a:t>
                      </a:r>
                      <a:r>
                        <a:rPr kumimoji="1" lang="en-US" altLang="zh-TW" sz="1400" b="0" dirty="0">
                          <a:solidFill>
                            <a:schemeClr val="tx1"/>
                          </a:solidFill>
                        </a:rPr>
                        <a:t>3</a:t>
                      </a:r>
                      <a:endParaRPr kumimoji="1" lang="zh-TW" altLang="en-US" sz="1400" b="0" dirty="0">
                        <a:solidFill>
                          <a:schemeClr val="tx1"/>
                        </a:solidFill>
                      </a:endParaRPr>
                    </a:p>
                    <a:p>
                      <a:r>
                        <a:rPr kumimoji="1" lang="zh-TW" altLang="en-US" sz="1400" b="0" dirty="0">
                          <a:solidFill>
                            <a:schemeClr val="tx1"/>
                          </a:solidFill>
                        </a:rPr>
                        <a:t>②前記</a:t>
                      </a:r>
                      <a:endParaRPr kumimoji="1" lang="en-US" altLang="zh-TW" sz="1400" b="0" dirty="0">
                        <a:solidFill>
                          <a:schemeClr val="tx1"/>
                        </a:solidFill>
                      </a:endParaRPr>
                    </a:p>
                    <a:p>
                      <a:r>
                        <a:rPr kumimoji="1" lang="ja-JP" altLang="en-US" sz="1400" b="0" dirty="0">
                          <a:solidFill>
                            <a:schemeClr val="tx1"/>
                          </a:solidFill>
                        </a:rPr>
                        <a:t>③資料</a:t>
                      </a:r>
                      <a:r>
                        <a:rPr kumimoji="1" lang="en-US" altLang="ja-JP" sz="1400" b="0" dirty="0">
                          <a:solidFill>
                            <a:schemeClr val="tx1"/>
                          </a:solidFill>
                        </a:rPr>
                        <a:t>27</a:t>
                      </a:r>
                      <a:endParaRPr kumimoji="1" lang="en-US" altLang="zh-TW" sz="1400" b="0" dirty="0">
                        <a:solidFill>
                          <a:schemeClr val="tx1"/>
                        </a:solidFill>
                      </a:endParaRPr>
                    </a:p>
                    <a:p>
                      <a:endParaRPr kumimoji="1" lang="ja-JP" altLang="en-US" sz="1400" b="0" dirty="0">
                        <a:solidFill>
                          <a:schemeClr val="tx1"/>
                        </a:solidFill>
                      </a:endParaRPr>
                    </a:p>
                  </a:txBody>
                  <a:tcPr anchor="ctr"/>
                </a:tc>
                <a:extLst>
                  <a:ext uri="{0D108BD9-81ED-4DB2-BD59-A6C34878D82A}">
                    <a16:rowId xmlns:a16="http://schemas.microsoft.com/office/drawing/2014/main" val="10004"/>
                  </a:ext>
                </a:extLst>
              </a:tr>
              <a:tr h="501523">
                <a:tc>
                  <a:txBody>
                    <a:bodyPr/>
                    <a:lstStyle/>
                    <a:p>
                      <a:r>
                        <a:rPr kumimoji="1" lang="en-US" altLang="ja-JP" sz="1600" dirty="0">
                          <a:solidFill>
                            <a:schemeClr val="tx1"/>
                          </a:solidFill>
                        </a:rPr>
                        <a:t>16</a:t>
                      </a:r>
                      <a:r>
                        <a:rPr kumimoji="1" lang="ja-JP" altLang="en-US" sz="1600" dirty="0">
                          <a:solidFill>
                            <a:schemeClr val="tx1"/>
                          </a:solidFill>
                        </a:rPr>
                        <a:t>：１</a:t>
                      </a:r>
                      <a:r>
                        <a:rPr kumimoji="1" lang="en-US" altLang="ja-JP" sz="1600" dirty="0">
                          <a:solidFill>
                            <a:schemeClr val="tx1"/>
                          </a:solidFill>
                        </a:rPr>
                        <a:t>5</a:t>
                      </a:r>
                      <a:r>
                        <a:rPr kumimoji="1" lang="ja-JP" altLang="en-US" sz="1600" dirty="0">
                          <a:solidFill>
                            <a:schemeClr val="tx1"/>
                          </a:solidFill>
                        </a:rPr>
                        <a:t>～</a:t>
                      </a:r>
                      <a:r>
                        <a:rPr kumimoji="1" lang="en-US" altLang="ja-JP" sz="1600" dirty="0">
                          <a:solidFill>
                            <a:schemeClr val="tx1"/>
                          </a:solidFill>
                        </a:rPr>
                        <a:t>16</a:t>
                      </a:r>
                      <a:r>
                        <a:rPr kumimoji="1" lang="ja-JP" altLang="en-US" sz="1600" dirty="0">
                          <a:solidFill>
                            <a:schemeClr val="tx1"/>
                          </a:solidFill>
                        </a:rPr>
                        <a:t>：</a:t>
                      </a:r>
                      <a:r>
                        <a:rPr kumimoji="1" lang="en-US" altLang="ja-JP" sz="1600" dirty="0">
                          <a:solidFill>
                            <a:schemeClr val="tx1"/>
                          </a:solidFill>
                        </a:rPr>
                        <a:t>20</a:t>
                      </a:r>
                    </a:p>
                    <a:p>
                      <a:r>
                        <a:rPr kumimoji="1" lang="ja-JP" altLang="en-US" sz="1600" dirty="0">
                          <a:solidFill>
                            <a:schemeClr val="tx1"/>
                          </a:solidFill>
                        </a:rPr>
                        <a:t>　　　（</a:t>
                      </a:r>
                      <a:r>
                        <a:rPr kumimoji="1" lang="en-US" altLang="ja-JP" sz="1600" dirty="0">
                          <a:solidFill>
                            <a:schemeClr val="tx1"/>
                          </a:solidFill>
                        </a:rPr>
                        <a:t>5</a:t>
                      </a:r>
                      <a:r>
                        <a:rPr kumimoji="1" lang="ja-JP" altLang="en-US" sz="1600" dirty="0">
                          <a:solidFill>
                            <a:schemeClr val="tx1"/>
                          </a:solidFill>
                        </a:rPr>
                        <a:t>分）</a:t>
                      </a:r>
                    </a:p>
                  </a:txBody>
                  <a:tcPr anchor="ctr"/>
                </a:tc>
                <a:tc>
                  <a:txBody>
                    <a:bodyPr/>
                    <a:lstStyle/>
                    <a:p>
                      <a:r>
                        <a:rPr kumimoji="1" lang="ja-JP" altLang="en-US" sz="1600" dirty="0"/>
                        <a:t>（６）本日の結論，気づきの整理</a:t>
                      </a:r>
                    </a:p>
                  </a:txBody>
                  <a:tcPr anchor="ctr"/>
                </a:tc>
                <a:tc>
                  <a:txBody>
                    <a:bodyPr/>
                    <a:lstStyle/>
                    <a:p>
                      <a:r>
                        <a:rPr kumimoji="1" lang="ja-JP" altLang="en-US" sz="1400" b="0" dirty="0"/>
                        <a:t>グループワークの記録用紙　資料</a:t>
                      </a:r>
                      <a:r>
                        <a:rPr kumimoji="1" lang="en-US" altLang="ja-JP" sz="1400" b="0" dirty="0"/>
                        <a:t>16</a:t>
                      </a:r>
                      <a:endParaRPr kumimoji="1" lang="ja-JP" altLang="en-US" sz="1400" b="0" dirty="0"/>
                    </a:p>
                  </a:txBody>
                  <a:tcPr anchor="ctr"/>
                </a:tc>
                <a:extLst>
                  <a:ext uri="{0D108BD9-81ED-4DB2-BD59-A6C34878D82A}">
                    <a16:rowId xmlns:a16="http://schemas.microsoft.com/office/drawing/2014/main" val="10005"/>
                  </a:ext>
                </a:extLst>
              </a:tr>
              <a:tr h="501523">
                <a:tc>
                  <a:txBody>
                    <a:bodyPr/>
                    <a:lstStyle/>
                    <a:p>
                      <a:r>
                        <a:rPr kumimoji="1" lang="en-US" altLang="ja-JP" sz="1600" dirty="0">
                          <a:solidFill>
                            <a:schemeClr val="tx1"/>
                          </a:solidFill>
                        </a:rPr>
                        <a:t>16</a:t>
                      </a:r>
                      <a:r>
                        <a:rPr kumimoji="1" lang="ja-JP" altLang="en-US" sz="1600" dirty="0">
                          <a:solidFill>
                            <a:schemeClr val="tx1"/>
                          </a:solidFill>
                        </a:rPr>
                        <a:t>：</a:t>
                      </a:r>
                      <a:r>
                        <a:rPr kumimoji="1" lang="en-US" altLang="ja-JP" sz="1600" dirty="0">
                          <a:solidFill>
                            <a:schemeClr val="tx1"/>
                          </a:solidFill>
                        </a:rPr>
                        <a:t>20</a:t>
                      </a:r>
                      <a:r>
                        <a:rPr kumimoji="1" lang="ja-JP" altLang="en-US" sz="1600" dirty="0">
                          <a:solidFill>
                            <a:schemeClr val="tx1"/>
                          </a:solidFill>
                        </a:rPr>
                        <a:t>～</a:t>
                      </a:r>
                      <a:r>
                        <a:rPr kumimoji="1" lang="en-US" altLang="ja-JP" sz="1600" dirty="0">
                          <a:solidFill>
                            <a:schemeClr val="tx1"/>
                          </a:solidFill>
                        </a:rPr>
                        <a:t>16</a:t>
                      </a:r>
                      <a:r>
                        <a:rPr kumimoji="1" lang="ja-JP" altLang="en-US" sz="1600" dirty="0">
                          <a:solidFill>
                            <a:schemeClr val="tx1"/>
                          </a:solidFill>
                        </a:rPr>
                        <a:t>：３</a:t>
                      </a:r>
                      <a:r>
                        <a:rPr kumimoji="1" lang="en-US" altLang="ja-JP" sz="1600" dirty="0">
                          <a:solidFill>
                            <a:schemeClr val="tx1"/>
                          </a:solidFill>
                        </a:rPr>
                        <a:t>5</a:t>
                      </a:r>
                    </a:p>
                    <a:p>
                      <a:r>
                        <a:rPr kumimoji="1" lang="ja-JP" altLang="en-US" sz="1600" dirty="0">
                          <a:solidFill>
                            <a:schemeClr val="tx1"/>
                          </a:solidFill>
                        </a:rPr>
                        <a:t>　　（</a:t>
                      </a:r>
                      <a:r>
                        <a:rPr kumimoji="1" lang="en-US" altLang="ja-JP" sz="1600" dirty="0">
                          <a:solidFill>
                            <a:schemeClr val="tx1"/>
                          </a:solidFill>
                        </a:rPr>
                        <a:t>15</a:t>
                      </a:r>
                      <a:r>
                        <a:rPr kumimoji="1" lang="ja-JP" altLang="en-US" sz="1600" dirty="0">
                          <a:solidFill>
                            <a:schemeClr val="tx1"/>
                          </a:solidFill>
                        </a:rPr>
                        <a:t>分）</a:t>
                      </a:r>
                    </a:p>
                  </a:txBody>
                  <a:tcPr anchor="ctr"/>
                </a:tc>
                <a:tc>
                  <a:txBody>
                    <a:bodyPr/>
                    <a:lstStyle/>
                    <a:p>
                      <a:r>
                        <a:rPr kumimoji="1" lang="ja-JP" altLang="en-US" sz="1600" dirty="0"/>
                        <a:t>（７）全体発表・質疑応答</a:t>
                      </a:r>
                      <a:endParaRPr kumimoji="1" lang="en-US" altLang="ja-JP" sz="1600" dirty="0"/>
                    </a:p>
                    <a:p>
                      <a:r>
                        <a:rPr kumimoji="1" lang="ja-JP" altLang="en-US" sz="1600" dirty="0"/>
                        <a:t>　</a:t>
                      </a:r>
                      <a:r>
                        <a:rPr kumimoji="1" lang="ja-JP" altLang="en-US" sz="1400" dirty="0">
                          <a:latin typeface="HG丸ｺﾞｼｯｸM-PRO" panose="020F0600000000000000" pitchFamily="50" charset="-128"/>
                          <a:ea typeface="HG丸ｺﾞｼｯｸM-PRO" panose="020F0600000000000000" pitchFamily="50" charset="-128"/>
                        </a:rPr>
                        <a:t>👉　</a:t>
                      </a:r>
                      <a:r>
                        <a:rPr kumimoji="1" lang="ja-JP" altLang="en-US" sz="1600" b="1" dirty="0">
                          <a:solidFill>
                            <a:srgbClr val="FF0000"/>
                          </a:solidFill>
                          <a:latin typeface="HG丸ｺﾞｼｯｸM-PRO" panose="020F0600000000000000" pitchFamily="50" charset="-128"/>
                          <a:ea typeface="HG丸ｺﾞｼｯｸM-PRO" panose="020F0600000000000000" pitchFamily="50" charset="-128"/>
                        </a:rPr>
                        <a:t>管理者として施策・事業をどのようにやっていくか</a:t>
                      </a:r>
                    </a:p>
                  </a:txBody>
                  <a:tcPr anchor="ctr"/>
                </a:tc>
                <a:tc>
                  <a:txBody>
                    <a:bodyPr/>
                    <a:lstStyle/>
                    <a:p>
                      <a:r>
                        <a:rPr kumimoji="1" lang="ja-JP" altLang="en-US" sz="1400" b="0" dirty="0"/>
                        <a:t>　　　同上</a:t>
                      </a:r>
                    </a:p>
                  </a:txBody>
                  <a:tcPr anchor="ctr"/>
                </a:tc>
                <a:extLst>
                  <a:ext uri="{0D108BD9-81ED-4DB2-BD59-A6C34878D82A}">
                    <a16:rowId xmlns:a16="http://schemas.microsoft.com/office/drawing/2014/main" val="10006"/>
                  </a:ext>
                </a:extLst>
              </a:tr>
            </a:tbl>
          </a:graphicData>
        </a:graphic>
      </p:graphicFrame>
      <p:sp>
        <p:nvSpPr>
          <p:cNvPr id="3" name="スライド番号プレースホルダー 2">
            <a:extLst>
              <a:ext uri="{FF2B5EF4-FFF2-40B4-BE49-F238E27FC236}">
                <a16:creationId xmlns:a16="http://schemas.microsoft.com/office/drawing/2014/main" id="{B1354EA2-4D6F-4B52-B1DD-E4B363D9E49F}"/>
              </a:ext>
            </a:extLst>
          </p:cNvPr>
          <p:cNvSpPr>
            <a:spLocks noGrp="1"/>
          </p:cNvSpPr>
          <p:nvPr>
            <p:ph type="sldNum" sz="quarter" idx="12"/>
          </p:nvPr>
        </p:nvSpPr>
        <p:spPr/>
        <p:txBody>
          <a:bodyPr/>
          <a:lstStyle/>
          <a:p>
            <a:fld id="{2277845A-FCD5-4FFB-8802-73D59F54EA03}" type="slidenum">
              <a:rPr kumimoji="1" lang="ja-JP" altLang="en-US" smtClean="0"/>
              <a:t>4</a:t>
            </a:fld>
            <a:endParaRPr kumimoji="1" lang="ja-JP" altLang="en-US"/>
          </a:p>
        </p:txBody>
      </p:sp>
      <p:sp>
        <p:nvSpPr>
          <p:cNvPr id="5" name="四角形: 角を丸くする 4">
            <a:extLst>
              <a:ext uri="{FF2B5EF4-FFF2-40B4-BE49-F238E27FC236}">
                <a16:creationId xmlns:a16="http://schemas.microsoft.com/office/drawing/2014/main" id="{60CA1A64-3513-42B1-9B91-9A515920D077}"/>
              </a:ext>
            </a:extLst>
          </p:cNvPr>
          <p:cNvSpPr/>
          <p:nvPr/>
        </p:nvSpPr>
        <p:spPr>
          <a:xfrm>
            <a:off x="71598" y="2780928"/>
            <a:ext cx="8928990" cy="2736304"/>
          </a:xfrm>
          <a:prstGeom prst="roundRect">
            <a:avLst/>
          </a:prstGeom>
          <a:no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2976A909-6B96-4CE7-A7AC-977D1294B566}"/>
              </a:ext>
            </a:extLst>
          </p:cNvPr>
          <p:cNvSpPr txBox="1"/>
          <p:nvPr/>
        </p:nvSpPr>
        <p:spPr>
          <a:xfrm>
            <a:off x="0" y="655"/>
            <a:ext cx="9144000" cy="369332"/>
          </a:xfrm>
          <a:prstGeom prst="rect">
            <a:avLst/>
          </a:prstGeom>
          <a:solidFill>
            <a:schemeClr val="accent1">
              <a:lumMod val="40000"/>
              <a:lumOff val="60000"/>
            </a:schemeClr>
          </a:solidFill>
        </p:spPr>
        <p:txBody>
          <a:bodyPr wrap="square" rtlCol="0">
            <a:spAutoFit/>
          </a:bodyPr>
          <a:lstStyle/>
          <a:p>
            <a:r>
              <a:rPr kumimoji="1" lang="ja-JP" altLang="en-US" dirty="0"/>
              <a:t>　　　　　　　　　　　　　　　　　　　　　　　　　　　　　　　　　　　　　　　　　　　　　　　　　　　　　　　　　４　　　　　　　　　　　　　　　　　　　　　　　　　　　　　　　　　　　　　　　　　　　　　　　　　　　　　　　　　　　　　　　　　</a:t>
            </a:r>
          </a:p>
        </p:txBody>
      </p:sp>
    </p:spTree>
    <p:extLst>
      <p:ext uri="{BB962C8B-B14F-4D97-AF65-F5344CB8AC3E}">
        <p14:creationId xmlns:p14="http://schemas.microsoft.com/office/powerpoint/2010/main" val="1935991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3600" dirty="0"/>
              <a:t>演習（グループワーク）</a:t>
            </a:r>
            <a:r>
              <a:rPr lang="en-US" altLang="ja-JP" sz="3600" dirty="0"/>
              <a:t>Ⅱ</a:t>
            </a:r>
            <a:endParaRPr kumimoji="1" lang="ja-JP" altLang="en-US" sz="3600" dirty="0"/>
          </a:p>
        </p:txBody>
      </p:sp>
      <p:sp>
        <p:nvSpPr>
          <p:cNvPr id="3" name="サブタイトル 2"/>
          <p:cNvSpPr>
            <a:spLocks noGrp="1"/>
          </p:cNvSpPr>
          <p:nvPr>
            <p:ph type="subTitle" idx="1"/>
          </p:nvPr>
        </p:nvSpPr>
        <p:spPr>
          <a:xfrm>
            <a:off x="685800" y="3645024"/>
            <a:ext cx="7918648" cy="1612776"/>
          </a:xfrm>
        </p:spPr>
        <p:txBody>
          <a:bodyPr/>
          <a:lstStyle/>
          <a:p>
            <a:r>
              <a:rPr lang="ja-JP" altLang="en-US" dirty="0"/>
              <a:t>　　　　管理者としてのマネジメントのあり方</a:t>
            </a:r>
            <a:endParaRPr kumimoji="1" lang="ja-JP" altLang="en-US" dirty="0"/>
          </a:p>
        </p:txBody>
      </p:sp>
      <p:pic>
        <p:nvPicPr>
          <p:cNvPr id="11" name="図 10">
            <a:extLst>
              <a:ext uri="{FF2B5EF4-FFF2-40B4-BE49-F238E27FC236}">
                <a16:creationId xmlns:a16="http://schemas.microsoft.com/office/drawing/2014/main" id="{ACD4AC9C-BE60-4CEB-9659-2B5FF76ED8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0112" y="4470908"/>
            <a:ext cx="2627957" cy="1573784"/>
          </a:xfrm>
          <a:prstGeom prst="rect">
            <a:avLst/>
          </a:prstGeom>
        </p:spPr>
      </p:pic>
      <p:sp>
        <p:nvSpPr>
          <p:cNvPr id="12" name="テキスト ボックス 11">
            <a:extLst>
              <a:ext uri="{FF2B5EF4-FFF2-40B4-BE49-F238E27FC236}">
                <a16:creationId xmlns:a16="http://schemas.microsoft.com/office/drawing/2014/main" id="{1B798E76-299B-4F78-B82B-ADD221B89709}"/>
              </a:ext>
            </a:extLst>
          </p:cNvPr>
          <p:cNvSpPr txBox="1"/>
          <p:nvPr/>
        </p:nvSpPr>
        <p:spPr>
          <a:xfrm>
            <a:off x="0" y="655"/>
            <a:ext cx="9144000" cy="369332"/>
          </a:xfrm>
          <a:prstGeom prst="rect">
            <a:avLst/>
          </a:prstGeom>
          <a:solidFill>
            <a:schemeClr val="accent1">
              <a:lumMod val="40000"/>
              <a:lumOff val="60000"/>
            </a:schemeClr>
          </a:solidFill>
        </p:spPr>
        <p:txBody>
          <a:bodyPr wrap="square" rtlCol="0">
            <a:spAutoFit/>
          </a:bodyPr>
          <a:lstStyle/>
          <a:p>
            <a:r>
              <a:rPr kumimoji="1" lang="ja-JP" altLang="en-US" dirty="0"/>
              <a:t>２０▲▲度　○○都道府県</a:t>
            </a:r>
            <a:r>
              <a:rPr kumimoji="1" lang="en-US" altLang="ja-JP" dirty="0"/>
              <a:t>【</a:t>
            </a:r>
            <a:r>
              <a:rPr kumimoji="1" lang="ja-JP" altLang="en-US" dirty="0"/>
              <a:t>市町村保健師管理者能力育成研修</a:t>
            </a:r>
            <a:r>
              <a:rPr kumimoji="1" lang="en-US" altLang="ja-JP" dirty="0"/>
              <a:t>】</a:t>
            </a:r>
            <a:r>
              <a:rPr kumimoji="1" lang="ja-JP" altLang="en-US" dirty="0"/>
              <a:t>　　　　　　　　　　　　　　　　１　　　　　　　　　　　　　　　　　　　　　　　　　</a:t>
            </a:r>
          </a:p>
        </p:txBody>
      </p:sp>
      <p:sp>
        <p:nvSpPr>
          <p:cNvPr id="6" name="正方形/長方形 5">
            <a:extLst>
              <a:ext uri="{FF2B5EF4-FFF2-40B4-BE49-F238E27FC236}">
                <a16:creationId xmlns:a16="http://schemas.microsoft.com/office/drawing/2014/main" id="{AAA49260-085E-4DDA-A28F-6B3A0222ED42}"/>
              </a:ext>
            </a:extLst>
          </p:cNvPr>
          <p:cNvSpPr/>
          <p:nvPr/>
        </p:nvSpPr>
        <p:spPr>
          <a:xfrm>
            <a:off x="7668344" y="406891"/>
            <a:ext cx="1294656" cy="3389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資料</a:t>
            </a:r>
            <a:r>
              <a:rPr kumimoji="1" lang="en-US" altLang="ja-JP" dirty="0"/>
              <a:t>15</a:t>
            </a:r>
            <a:r>
              <a:rPr kumimoji="1" lang="ja-JP" altLang="en-US" dirty="0"/>
              <a:t>－２</a:t>
            </a:r>
          </a:p>
        </p:txBody>
      </p:sp>
    </p:spTree>
    <p:extLst>
      <p:ext uri="{BB962C8B-B14F-4D97-AF65-F5344CB8AC3E}">
        <p14:creationId xmlns:p14="http://schemas.microsoft.com/office/powerpoint/2010/main" val="53190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404664"/>
            <a:ext cx="8229600" cy="807368"/>
          </a:xfrm>
        </p:spPr>
        <p:txBody>
          <a:bodyPr>
            <a:normAutofit/>
          </a:bodyPr>
          <a:lstStyle/>
          <a:p>
            <a:r>
              <a:rPr kumimoji="1" lang="ja-JP" altLang="en-US" sz="3200" dirty="0"/>
              <a:t>演習（グループワーク）</a:t>
            </a:r>
            <a:r>
              <a:rPr kumimoji="1" lang="en-US" altLang="ja-JP" sz="3200" dirty="0"/>
              <a:t>Ⅱ</a:t>
            </a:r>
            <a:r>
              <a:rPr kumimoji="1" lang="ja-JP" altLang="en-US" sz="3200" dirty="0"/>
              <a:t>のねらい</a:t>
            </a:r>
          </a:p>
        </p:txBody>
      </p:sp>
      <p:sp>
        <p:nvSpPr>
          <p:cNvPr id="3" name="コンテンツ プレースホルダー 2"/>
          <p:cNvSpPr>
            <a:spLocks noGrp="1"/>
          </p:cNvSpPr>
          <p:nvPr>
            <p:ph idx="1"/>
          </p:nvPr>
        </p:nvSpPr>
        <p:spPr>
          <a:xfrm>
            <a:off x="250068" y="1340768"/>
            <a:ext cx="8570404" cy="4968552"/>
          </a:xfrm>
        </p:spPr>
        <p:txBody>
          <a:bodyPr>
            <a:normAutofit/>
          </a:bodyPr>
          <a:lstStyle/>
          <a:p>
            <a:pPr marL="0" indent="0">
              <a:buNone/>
            </a:pPr>
            <a:r>
              <a:rPr lang="ja-JP" altLang="ja-JP" dirty="0"/>
              <a:t>【研修目標</a:t>
            </a:r>
            <a:r>
              <a:rPr lang="ja-JP" altLang="en-US" dirty="0"/>
              <a:t>（</a:t>
            </a:r>
            <a:r>
              <a:rPr lang="en-US" altLang="ja-JP" dirty="0"/>
              <a:t>SBO</a:t>
            </a:r>
            <a:r>
              <a:rPr lang="ja-JP" altLang="en-US" dirty="0"/>
              <a:t>）</a:t>
            </a:r>
            <a:r>
              <a:rPr lang="ja-JP" altLang="ja-JP" dirty="0"/>
              <a:t>】</a:t>
            </a:r>
            <a:endParaRPr lang="en-US" altLang="ja-JP" dirty="0"/>
          </a:p>
          <a:p>
            <a:pPr marL="0" indent="0">
              <a:buNone/>
            </a:pPr>
            <a:endParaRPr lang="en-US" altLang="ja-JP" sz="2000" dirty="0"/>
          </a:p>
          <a:p>
            <a:pPr marL="0" indent="0">
              <a:buNone/>
            </a:pPr>
            <a:r>
              <a:rPr lang="ja-JP" altLang="en-US" sz="2000" dirty="0"/>
              <a:t>　</a:t>
            </a:r>
            <a:r>
              <a:rPr lang="en-US" altLang="ja-JP" sz="2000" dirty="0"/>
              <a:t>(1)</a:t>
            </a:r>
            <a:r>
              <a:rPr lang="ja-JP" altLang="en-US" sz="2000" dirty="0"/>
              <a:t>我が国における地域保健動向と、今後の課題について説明できる。</a:t>
            </a:r>
            <a:endParaRPr lang="en-US" altLang="ja-JP" sz="2000" dirty="0"/>
          </a:p>
          <a:p>
            <a:pPr marL="0" indent="0">
              <a:buNone/>
            </a:pPr>
            <a:endParaRPr lang="ja-JP" altLang="ja-JP" sz="2000" dirty="0"/>
          </a:p>
          <a:p>
            <a:pPr marL="533400" indent="-533400">
              <a:buNone/>
            </a:pPr>
            <a:r>
              <a:rPr lang="ja-JP" altLang="en-US" sz="3000" dirty="0"/>
              <a:t>　</a:t>
            </a:r>
            <a:r>
              <a:rPr lang="en-US" altLang="ja-JP" sz="2000" dirty="0"/>
              <a:t>(2)</a:t>
            </a:r>
            <a:r>
              <a:rPr lang="ja-JP" altLang="en-US" sz="2000" dirty="0"/>
              <a:t>市町村保健師管理者として、根拠に基づいて施策・事業をマネジメントするための具体的方法を述べることができる</a:t>
            </a:r>
            <a:endParaRPr lang="en-US" altLang="ja-JP" sz="2000" dirty="0"/>
          </a:p>
          <a:p>
            <a:pPr marL="533400" indent="-533400">
              <a:lnSpc>
                <a:spcPts val="3000"/>
              </a:lnSpc>
              <a:buNone/>
            </a:pPr>
            <a:endParaRPr lang="en-US" altLang="ja-JP" sz="2200" dirty="0"/>
          </a:p>
          <a:p>
            <a:pPr marL="533400" indent="-533400">
              <a:lnSpc>
                <a:spcPts val="3000"/>
              </a:lnSpc>
              <a:buNone/>
            </a:pPr>
            <a:endParaRPr lang="en-US" altLang="ja-JP" sz="2200" dirty="0"/>
          </a:p>
          <a:p>
            <a:pPr marL="533400" indent="-533400">
              <a:lnSpc>
                <a:spcPts val="3000"/>
              </a:lnSpc>
              <a:buNone/>
            </a:pPr>
            <a:r>
              <a:rPr lang="ja-JP" altLang="en-US" sz="2200" dirty="0"/>
              <a:t> 　</a:t>
            </a:r>
            <a:r>
              <a:rPr lang="en-US" altLang="ja-JP" sz="2200" dirty="0"/>
              <a:t>(3)</a:t>
            </a:r>
            <a:r>
              <a:rPr lang="ja-JP" altLang="en-US" sz="2200" dirty="0"/>
              <a:t>施策展開に必要な人材育成・人事管理を含むマネジメントのあり方について説明できる</a:t>
            </a:r>
            <a:endParaRPr lang="en-US" altLang="ja-JP" sz="2200" dirty="0"/>
          </a:p>
          <a:p>
            <a:pPr marL="533400" indent="-533400">
              <a:lnSpc>
                <a:spcPts val="3000"/>
              </a:lnSpc>
              <a:buNone/>
            </a:pPr>
            <a:endParaRPr kumimoji="1" lang="en-US" altLang="ja-JP" sz="2200" dirty="0"/>
          </a:p>
          <a:p>
            <a:pPr marL="533400" indent="-533400">
              <a:lnSpc>
                <a:spcPts val="3000"/>
              </a:lnSpc>
              <a:buNone/>
            </a:pPr>
            <a:endParaRPr kumimoji="1" lang="ja-JP" altLang="en-US" dirty="0"/>
          </a:p>
        </p:txBody>
      </p:sp>
      <p:sp>
        <p:nvSpPr>
          <p:cNvPr id="4" name="スライド番号プレースホルダー 3">
            <a:extLst>
              <a:ext uri="{FF2B5EF4-FFF2-40B4-BE49-F238E27FC236}">
                <a16:creationId xmlns:a16="http://schemas.microsoft.com/office/drawing/2014/main" id="{B61BD652-26DA-463D-8652-2EFB7525E645}"/>
              </a:ext>
            </a:extLst>
          </p:cNvPr>
          <p:cNvSpPr>
            <a:spLocks noGrp="1"/>
          </p:cNvSpPr>
          <p:nvPr>
            <p:ph type="sldNum" sz="quarter" idx="12"/>
          </p:nvPr>
        </p:nvSpPr>
        <p:spPr>
          <a:xfrm>
            <a:off x="8100392" y="18288"/>
            <a:ext cx="586408" cy="32918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277845A-FCD5-4FFB-8802-73D59F54EA03}" type="slidenum">
              <a:rPr kumimoji="1" lang="ja-JP" altLang="en-US" sz="1400" b="1" i="0" u="none" strike="noStrike" kern="1200" cap="none" spc="0" normalizeH="0" baseline="0" noProof="0" smtClean="0">
                <a:ln>
                  <a:noFill/>
                </a:ln>
                <a:solidFill>
                  <a:srgbClr val="FFFFFF"/>
                </a:solidFill>
                <a:effectLst/>
                <a:uLnTx/>
                <a:uFillTx/>
                <a:latin typeface="Arial"/>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1" lang="ja-JP" altLang="en-US" sz="1400" b="1" i="0" u="none" strike="noStrike" kern="1200" cap="none" spc="0" normalizeH="0" baseline="0" noProof="0">
              <a:ln>
                <a:noFill/>
              </a:ln>
              <a:solidFill>
                <a:srgbClr val="FFFFFF"/>
              </a:solidFill>
              <a:effectLst/>
              <a:uLnTx/>
              <a:uFillTx/>
              <a:latin typeface="Arial"/>
              <a:ea typeface="ＭＳ Ｐゴシック" panose="020B0600070205080204" pitchFamily="50" charset="-128"/>
              <a:cs typeface="+mn-cs"/>
            </a:endParaRPr>
          </a:p>
        </p:txBody>
      </p:sp>
      <p:sp>
        <p:nvSpPr>
          <p:cNvPr id="5" name="四角形: 角を丸くする 4">
            <a:extLst>
              <a:ext uri="{FF2B5EF4-FFF2-40B4-BE49-F238E27FC236}">
                <a16:creationId xmlns:a16="http://schemas.microsoft.com/office/drawing/2014/main" id="{C30DD817-A0E2-4116-A038-D13912052EE0}"/>
              </a:ext>
            </a:extLst>
          </p:cNvPr>
          <p:cNvSpPr/>
          <p:nvPr/>
        </p:nvSpPr>
        <p:spPr>
          <a:xfrm>
            <a:off x="349188" y="4158782"/>
            <a:ext cx="8445624" cy="124768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white"/>
                </a:solidFill>
                <a:effectLst/>
                <a:uLnTx/>
                <a:uFillTx/>
                <a:latin typeface="Arial"/>
                <a:ea typeface="ＭＳ Ｐゴシック" panose="020B0600070205080204" pitchFamily="50" charset="-128"/>
                <a:cs typeface="+mn-cs"/>
              </a:rPr>
              <a:t>　</a:t>
            </a:r>
            <a:r>
              <a:rPr kumimoji="1" lang="en-US" altLang="ja-JP" sz="2400" b="0" i="0" u="none" strike="noStrike" kern="1200" cap="none" spc="0" normalizeH="0" baseline="0" noProof="0" dirty="0">
                <a:ln>
                  <a:noFill/>
                </a:ln>
                <a:solidFill>
                  <a:prstClr val="white"/>
                </a:solidFill>
                <a:effectLst/>
                <a:uLnTx/>
                <a:uFillTx/>
                <a:latin typeface="Arial"/>
                <a:ea typeface="ＭＳ Ｐゴシック" panose="020B0600070205080204" pitchFamily="50" charset="-128"/>
                <a:cs typeface="+mn-cs"/>
              </a:rPr>
              <a:t>(3)</a:t>
            </a:r>
            <a:r>
              <a:rPr kumimoji="1" lang="ja-JP" altLang="en-US" sz="2400" b="0" i="0" u="none" strike="noStrike" kern="1200" cap="none" spc="0" normalizeH="0" baseline="0" noProof="0" dirty="0">
                <a:ln>
                  <a:noFill/>
                </a:ln>
                <a:solidFill>
                  <a:prstClr val="white"/>
                </a:solidFill>
                <a:effectLst/>
                <a:uLnTx/>
                <a:uFillTx/>
                <a:latin typeface="Arial"/>
                <a:ea typeface="ＭＳ Ｐゴシック" panose="020B0600070205080204" pitchFamily="50" charset="-128"/>
                <a:cs typeface="+mn-cs"/>
              </a:rPr>
              <a:t>施策展開に必要な「人材育成・人事管理」「組織運</a:t>
            </a:r>
            <a:endParaRPr kumimoji="1" lang="en-US" altLang="ja-JP" sz="2400" b="0" i="0" u="none" strike="noStrike" kern="1200" cap="none" spc="0" normalizeH="0" baseline="0" noProof="0" dirty="0">
              <a:ln>
                <a:noFill/>
              </a:ln>
              <a:solidFill>
                <a:prstClr val="white"/>
              </a:solidFill>
              <a:effectLst/>
              <a:uLnTx/>
              <a:uFillTx/>
              <a:latin typeface="Arial"/>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white"/>
                </a:solidFill>
                <a:effectLst/>
                <a:uLnTx/>
                <a:uFillTx/>
                <a:latin typeface="Arial"/>
                <a:ea typeface="ＭＳ Ｐゴシック" panose="020B0600070205080204" pitchFamily="50" charset="-128"/>
                <a:cs typeface="+mn-cs"/>
              </a:rPr>
              <a:t>　　営管理」を含むマネジメントのあり方について説明</a:t>
            </a:r>
            <a:endParaRPr kumimoji="1" lang="en-US" altLang="ja-JP" sz="2400" b="0" i="0" u="none" strike="noStrike" kern="1200" cap="none" spc="0" normalizeH="0" baseline="0" noProof="0" dirty="0">
              <a:ln>
                <a:noFill/>
              </a:ln>
              <a:solidFill>
                <a:prstClr val="white"/>
              </a:solidFill>
              <a:effectLst/>
              <a:uLnTx/>
              <a:uFillTx/>
              <a:latin typeface="Arial"/>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white"/>
                </a:solidFill>
                <a:effectLst/>
                <a:uLnTx/>
                <a:uFillTx/>
                <a:latin typeface="Arial"/>
                <a:ea typeface="ＭＳ Ｐゴシック" panose="020B0600070205080204" pitchFamily="50" charset="-128"/>
                <a:cs typeface="+mn-cs"/>
              </a:rPr>
              <a:t>　　できる。</a:t>
            </a:r>
          </a:p>
        </p:txBody>
      </p:sp>
      <p:sp>
        <p:nvSpPr>
          <p:cNvPr id="6" name="吹き出し: 角を丸めた四角形 5">
            <a:extLst>
              <a:ext uri="{FF2B5EF4-FFF2-40B4-BE49-F238E27FC236}">
                <a16:creationId xmlns:a16="http://schemas.microsoft.com/office/drawing/2014/main" id="{99101E13-AC7B-40F9-800A-DC56A4DE0AF2}"/>
              </a:ext>
            </a:extLst>
          </p:cNvPr>
          <p:cNvSpPr/>
          <p:nvPr/>
        </p:nvSpPr>
        <p:spPr>
          <a:xfrm>
            <a:off x="467544" y="5517232"/>
            <a:ext cx="8219256" cy="1224136"/>
          </a:xfrm>
          <a:prstGeom prst="wedgeRoundRectCallout">
            <a:avLst>
              <a:gd name="adj1" fmla="val -32896"/>
              <a:gd name="adj2" fmla="val -69664"/>
              <a:gd name="adj3" fmla="val 16667"/>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FF0000"/>
                </a:solidFill>
                <a:effectLst/>
                <a:uLnTx/>
                <a:uFillTx/>
                <a:latin typeface="Arial"/>
                <a:ea typeface="ＭＳ Ｐゴシック" panose="020B0600070205080204" pitchFamily="50" charset="-128"/>
                <a:cs typeface="+mn-cs"/>
              </a:rPr>
              <a:t>　最終的には、演習</a:t>
            </a:r>
            <a:r>
              <a:rPr kumimoji="1" lang="en-US" altLang="ja-JP" sz="1800" b="0" i="0" u="none" strike="noStrike" kern="1200" cap="none" spc="0" normalizeH="0" baseline="0" noProof="0" dirty="0">
                <a:ln>
                  <a:noFill/>
                </a:ln>
                <a:solidFill>
                  <a:srgbClr val="FF0000"/>
                </a:solidFill>
                <a:effectLst/>
                <a:uLnTx/>
                <a:uFillTx/>
                <a:latin typeface="Arial"/>
                <a:ea typeface="ＭＳ Ｐゴシック" panose="020B0600070205080204" pitchFamily="50" charset="-128"/>
                <a:cs typeface="+mn-cs"/>
              </a:rPr>
              <a:t>Ⅰ</a:t>
            </a:r>
            <a:r>
              <a:rPr kumimoji="1" lang="ja-JP" altLang="en-US" sz="1800" b="0" i="0" u="none" strike="noStrike" kern="1200" cap="none" spc="0" normalizeH="0" baseline="0" noProof="0" dirty="0">
                <a:ln>
                  <a:noFill/>
                </a:ln>
                <a:solidFill>
                  <a:srgbClr val="FF0000"/>
                </a:solidFill>
                <a:effectLst/>
                <a:uLnTx/>
                <a:uFillTx/>
                <a:latin typeface="Arial"/>
                <a:ea typeface="ＭＳ Ｐゴシック" panose="020B0600070205080204" pitchFamily="50" charset="-128"/>
                <a:cs typeface="+mn-cs"/>
              </a:rPr>
              <a:t>「事業運営管理」と演習</a:t>
            </a:r>
            <a:r>
              <a:rPr kumimoji="1" lang="en-US" altLang="ja-JP" sz="1800" b="0" i="0" u="none" strike="noStrike" kern="1200" cap="none" spc="0" normalizeH="0" baseline="0" noProof="0" dirty="0">
                <a:ln>
                  <a:noFill/>
                </a:ln>
                <a:solidFill>
                  <a:srgbClr val="FF0000"/>
                </a:solidFill>
                <a:effectLst/>
                <a:uLnTx/>
                <a:uFillTx/>
                <a:latin typeface="Arial"/>
                <a:ea typeface="ＭＳ Ｐゴシック" panose="020B0600070205080204" pitchFamily="50" charset="-128"/>
                <a:cs typeface="+mn-cs"/>
              </a:rPr>
              <a:t>Ⅱ</a:t>
            </a:r>
            <a:r>
              <a:rPr kumimoji="1" lang="ja-JP" altLang="en-US" sz="1800" b="0" i="0" u="none" strike="noStrike" kern="1200" cap="none" spc="0" normalizeH="0" baseline="0" noProof="0" dirty="0">
                <a:ln>
                  <a:noFill/>
                </a:ln>
                <a:solidFill>
                  <a:srgbClr val="FF0000"/>
                </a:solidFill>
                <a:effectLst/>
                <a:uLnTx/>
                <a:uFillTx/>
                <a:latin typeface="Arial"/>
                <a:ea typeface="ＭＳ Ｐゴシック" panose="020B0600070205080204" pitchFamily="50" charset="-128"/>
                <a:cs typeface="+mn-cs"/>
              </a:rPr>
              <a:t>「人材育成・人事管理」「組織運営管理」を総合して、看護管理者としてのマネジメントのあり方について説明できることを目指します！</a:t>
            </a:r>
            <a:endParaRPr kumimoji="1" lang="en-US" altLang="ja-JP" sz="1800" b="0" i="0" u="none" strike="noStrike" kern="1200" cap="none" spc="0" normalizeH="0" baseline="0" noProof="0" dirty="0">
              <a:ln>
                <a:noFill/>
              </a:ln>
              <a:solidFill>
                <a:srgbClr val="FF0000"/>
              </a:solidFill>
              <a:effectLst/>
              <a:uLnTx/>
              <a:uFillTx/>
              <a:latin typeface="Arial"/>
              <a:ea typeface="ＭＳ Ｐゴシック" panose="020B0600070205080204" pitchFamily="50" charset="-128"/>
              <a:cs typeface="+mn-cs"/>
            </a:endParaRPr>
          </a:p>
        </p:txBody>
      </p:sp>
      <p:sp>
        <p:nvSpPr>
          <p:cNvPr id="8" name="テキスト ボックス 7">
            <a:extLst>
              <a:ext uri="{FF2B5EF4-FFF2-40B4-BE49-F238E27FC236}">
                <a16:creationId xmlns:a16="http://schemas.microsoft.com/office/drawing/2014/main" id="{0212FC70-78EB-4ADF-A188-48BB4C975A2A}"/>
              </a:ext>
            </a:extLst>
          </p:cNvPr>
          <p:cNvSpPr txBox="1"/>
          <p:nvPr/>
        </p:nvSpPr>
        <p:spPr>
          <a:xfrm>
            <a:off x="0" y="655"/>
            <a:ext cx="9144000" cy="369332"/>
          </a:xfrm>
          <a:prstGeom prst="rect">
            <a:avLst/>
          </a:prstGeom>
          <a:solidFill>
            <a:schemeClr val="accent1">
              <a:lumMod val="40000"/>
              <a:lumOff val="60000"/>
            </a:schemeClr>
          </a:solidFill>
        </p:spPr>
        <p:txBody>
          <a:bodyPr wrap="square" rtlCol="0">
            <a:spAutoFit/>
          </a:bodyPr>
          <a:lstStyle/>
          <a:p>
            <a:r>
              <a:rPr kumimoji="1" lang="ja-JP" altLang="en-US" dirty="0"/>
              <a:t>　　　　　　　　　　　　　　　　　　　　　　　　　　　　　　　　　　　　　　　　　　　　　　　　　　　　　　　　２　　　　　　　　　　　　　　　　　　　　　　　　　</a:t>
            </a:r>
          </a:p>
        </p:txBody>
      </p:sp>
    </p:spTree>
    <p:extLst>
      <p:ext uri="{BB962C8B-B14F-4D97-AF65-F5344CB8AC3E}">
        <p14:creationId xmlns:p14="http://schemas.microsoft.com/office/powerpoint/2010/main" val="31469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404664"/>
            <a:ext cx="8229600" cy="990600"/>
          </a:xfrm>
        </p:spPr>
        <p:txBody>
          <a:bodyPr>
            <a:normAutofit/>
          </a:bodyPr>
          <a:lstStyle/>
          <a:p>
            <a:r>
              <a:rPr kumimoji="1" lang="ja-JP" altLang="en-US" sz="3200" dirty="0"/>
              <a:t>演習（グループワーク）</a:t>
            </a:r>
            <a:r>
              <a:rPr lang="en-US" altLang="ja-JP" sz="3200" dirty="0"/>
              <a:t>Ⅱ</a:t>
            </a:r>
            <a:r>
              <a:rPr kumimoji="1" lang="ja-JP" altLang="en-US" sz="3200" dirty="0"/>
              <a:t>　留意点</a:t>
            </a:r>
          </a:p>
        </p:txBody>
      </p:sp>
      <p:sp>
        <p:nvSpPr>
          <p:cNvPr id="3" name="コンテンツ プレースホルダー 2"/>
          <p:cNvSpPr>
            <a:spLocks noGrp="1"/>
          </p:cNvSpPr>
          <p:nvPr>
            <p:ph idx="1"/>
          </p:nvPr>
        </p:nvSpPr>
        <p:spPr>
          <a:xfrm>
            <a:off x="395536" y="1844824"/>
            <a:ext cx="8136904" cy="4320480"/>
          </a:xfrm>
        </p:spPr>
        <p:txBody>
          <a:bodyPr>
            <a:normAutofit/>
          </a:bodyPr>
          <a:lstStyle/>
          <a:p>
            <a:pPr>
              <a:lnSpc>
                <a:spcPts val="4000"/>
              </a:lnSpc>
            </a:pPr>
            <a:r>
              <a:rPr lang="ja-JP" altLang="en-US" dirty="0">
                <a:latin typeface="+mn-ea"/>
              </a:rPr>
              <a:t>１日目と</a:t>
            </a:r>
            <a:r>
              <a:rPr kumimoji="1" lang="ja-JP" altLang="en-US" dirty="0">
                <a:latin typeface="+mn-ea"/>
              </a:rPr>
              <a:t>同じグループです。</a:t>
            </a:r>
            <a:endParaRPr kumimoji="1" lang="en-US" altLang="ja-JP" dirty="0">
              <a:latin typeface="+mn-ea"/>
            </a:endParaRPr>
          </a:p>
          <a:p>
            <a:pPr>
              <a:lnSpc>
                <a:spcPts val="4000"/>
              </a:lnSpc>
            </a:pPr>
            <a:r>
              <a:rPr kumimoji="1" lang="ja-JP" altLang="en-US" u="sng" dirty="0">
                <a:latin typeface="+mn-ea"/>
              </a:rPr>
              <a:t>司会・記録・時間管理・発表者</a:t>
            </a:r>
            <a:r>
              <a:rPr kumimoji="1" lang="ja-JP" altLang="en-US" dirty="0">
                <a:latin typeface="+mn-ea"/>
              </a:rPr>
              <a:t>をバランス良く決定して、主体的に話し合いを進めてください。</a:t>
            </a:r>
            <a:endParaRPr lang="en-US" altLang="ja-JP" dirty="0">
              <a:latin typeface="+mn-ea"/>
            </a:endParaRPr>
          </a:p>
          <a:p>
            <a:pPr>
              <a:lnSpc>
                <a:spcPts val="4000"/>
              </a:lnSpc>
            </a:pPr>
            <a:r>
              <a:rPr lang="ja-JP" altLang="en-US" dirty="0">
                <a:latin typeface="+mn-ea"/>
              </a:rPr>
              <a:t>保健師活動をありたい姿（ビジョン）と保健師を取り巻く</a:t>
            </a:r>
            <a:r>
              <a:rPr lang="en-US" altLang="ja-JP" dirty="0">
                <a:latin typeface="+mn-ea"/>
              </a:rPr>
              <a:t>10</a:t>
            </a:r>
            <a:r>
              <a:rPr lang="ja-JP" altLang="en-US" dirty="0">
                <a:latin typeface="+mn-ea"/>
              </a:rPr>
              <a:t>年後の姿を踏まえた上で、住民のために「管理的立場にある自分」は，どのような役割をどんな場面で，どのように果たすのかを考えます。</a:t>
            </a:r>
            <a:endParaRPr kumimoji="1" lang="en-US" altLang="ja-JP" dirty="0">
              <a:latin typeface="+mn-ea"/>
            </a:endParaRPr>
          </a:p>
        </p:txBody>
      </p:sp>
      <p:sp>
        <p:nvSpPr>
          <p:cNvPr id="4" name="スライド番号プレースホルダー 3">
            <a:extLst>
              <a:ext uri="{FF2B5EF4-FFF2-40B4-BE49-F238E27FC236}">
                <a16:creationId xmlns:a16="http://schemas.microsoft.com/office/drawing/2014/main" id="{A6A0118A-52DD-432E-AD77-F2D189399B98}"/>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277845A-FCD5-4FFB-8802-73D59F54EA03}" type="slidenum">
              <a:rPr kumimoji="1" lang="ja-JP" altLang="en-US" sz="1400" b="1" i="0" u="none" strike="noStrike" kern="1200" cap="none" spc="0" normalizeH="0" baseline="0" noProof="0" smtClean="0">
                <a:ln>
                  <a:noFill/>
                </a:ln>
                <a:solidFill>
                  <a:srgbClr val="FFFFFF"/>
                </a:solidFill>
                <a:effectLst/>
                <a:uLnTx/>
                <a:uFillTx/>
                <a:latin typeface="Arial"/>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1" lang="ja-JP" altLang="en-US" sz="1400" b="1" i="0" u="none" strike="noStrike" kern="1200" cap="none" spc="0" normalizeH="0" baseline="0" noProof="0">
              <a:ln>
                <a:noFill/>
              </a:ln>
              <a:solidFill>
                <a:srgbClr val="FFFFFF"/>
              </a:solidFill>
              <a:effectLst/>
              <a:uLnTx/>
              <a:uFillTx/>
              <a:latin typeface="Arial"/>
              <a:ea typeface="ＭＳ Ｐゴシック" panose="020B0600070205080204" pitchFamily="50" charset="-128"/>
              <a:cs typeface="+mn-cs"/>
            </a:endParaRPr>
          </a:p>
        </p:txBody>
      </p:sp>
      <p:sp>
        <p:nvSpPr>
          <p:cNvPr id="5" name="テキスト ボックス 4">
            <a:extLst>
              <a:ext uri="{FF2B5EF4-FFF2-40B4-BE49-F238E27FC236}">
                <a16:creationId xmlns:a16="http://schemas.microsoft.com/office/drawing/2014/main" id="{4E8C2F7F-465E-487E-8ACC-1D583E117FB8}"/>
              </a:ext>
            </a:extLst>
          </p:cNvPr>
          <p:cNvSpPr txBox="1"/>
          <p:nvPr/>
        </p:nvSpPr>
        <p:spPr>
          <a:xfrm>
            <a:off x="0" y="655"/>
            <a:ext cx="9144000" cy="369332"/>
          </a:xfrm>
          <a:prstGeom prst="rect">
            <a:avLst/>
          </a:prstGeom>
          <a:solidFill>
            <a:schemeClr val="accent1">
              <a:lumMod val="40000"/>
              <a:lumOff val="60000"/>
            </a:schemeClr>
          </a:solidFill>
        </p:spPr>
        <p:txBody>
          <a:bodyPr wrap="square" rtlCol="0">
            <a:spAutoFit/>
          </a:bodyPr>
          <a:lstStyle/>
          <a:p>
            <a:r>
              <a:rPr kumimoji="1" lang="ja-JP" altLang="en-US" dirty="0"/>
              <a:t>　　　　　　　　　　　　　　　　　　　　　　　　　　　　　　　　　　　　　　　　　　　　　　　　　　　　　　　　３　　　　　　　　　　　　　　　　　　　　　　　　　</a:t>
            </a:r>
          </a:p>
        </p:txBody>
      </p:sp>
    </p:spTree>
    <p:extLst>
      <p:ext uri="{BB962C8B-B14F-4D97-AF65-F5344CB8AC3E}">
        <p14:creationId xmlns:p14="http://schemas.microsoft.com/office/powerpoint/2010/main" val="2809949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100217230"/>
              </p:ext>
            </p:extLst>
          </p:nvPr>
        </p:nvGraphicFramePr>
        <p:xfrm>
          <a:off x="359532" y="548680"/>
          <a:ext cx="8424936" cy="6181720"/>
        </p:xfrm>
        <a:graphic>
          <a:graphicData uri="http://schemas.openxmlformats.org/drawingml/2006/table">
            <a:tbl>
              <a:tblPr firstRow="1" bandRow="1">
                <a:tableStyleId>{BC89EF96-8CEA-46FF-86C4-4CE0E7609802}</a:tableStyleId>
              </a:tblPr>
              <a:tblGrid>
                <a:gridCol w="1800200">
                  <a:extLst>
                    <a:ext uri="{9D8B030D-6E8A-4147-A177-3AD203B41FA5}">
                      <a16:colId xmlns:a16="http://schemas.microsoft.com/office/drawing/2014/main" val="20000"/>
                    </a:ext>
                  </a:extLst>
                </a:gridCol>
                <a:gridCol w="4824536">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tblGrid>
              <a:tr h="360040">
                <a:tc>
                  <a:txBody>
                    <a:bodyPr/>
                    <a:lstStyle/>
                    <a:p>
                      <a:pPr algn="ctr"/>
                      <a:r>
                        <a:rPr kumimoji="1" lang="ja-JP" altLang="en-US" sz="1600" dirty="0"/>
                        <a:t>時　間</a:t>
                      </a:r>
                    </a:p>
                  </a:txBody>
                  <a:tcPr anchor="ctr"/>
                </a:tc>
                <a:tc>
                  <a:txBody>
                    <a:bodyPr/>
                    <a:lstStyle/>
                    <a:p>
                      <a:pPr algn="ctr"/>
                      <a:r>
                        <a:rPr kumimoji="1" lang="ja-JP" altLang="en-US" sz="1600" dirty="0"/>
                        <a:t>内　容</a:t>
                      </a:r>
                    </a:p>
                  </a:txBody>
                  <a:tcPr anchor="ctr"/>
                </a:tc>
                <a:tc>
                  <a:txBody>
                    <a:bodyPr/>
                    <a:lstStyle/>
                    <a:p>
                      <a:pPr algn="ctr"/>
                      <a:r>
                        <a:rPr kumimoji="1" lang="ja-JP" altLang="en-US" sz="1600" dirty="0"/>
                        <a:t>使用する資料</a:t>
                      </a:r>
                    </a:p>
                  </a:txBody>
                  <a:tcPr anchor="ctr"/>
                </a:tc>
                <a:extLst>
                  <a:ext uri="{0D108BD9-81ED-4DB2-BD59-A6C34878D82A}">
                    <a16:rowId xmlns:a16="http://schemas.microsoft.com/office/drawing/2014/main" val="10000"/>
                  </a:ext>
                </a:extLst>
              </a:tr>
              <a:tr h="1152128">
                <a:tc>
                  <a:txBody>
                    <a:bodyPr/>
                    <a:lstStyle/>
                    <a:p>
                      <a:pPr algn="l"/>
                      <a:r>
                        <a:rPr kumimoji="1" lang="en-US" altLang="ja-JP" sz="1600" dirty="0">
                          <a:solidFill>
                            <a:schemeClr val="tx1"/>
                          </a:solidFill>
                        </a:rPr>
                        <a:t>12</a:t>
                      </a:r>
                      <a:r>
                        <a:rPr kumimoji="1" lang="ja-JP" altLang="en-US" sz="1600" dirty="0">
                          <a:solidFill>
                            <a:schemeClr val="tx1"/>
                          </a:solidFill>
                        </a:rPr>
                        <a:t>：</a:t>
                      </a:r>
                      <a:r>
                        <a:rPr kumimoji="1" lang="en-US" altLang="ja-JP" sz="1600" dirty="0">
                          <a:solidFill>
                            <a:schemeClr val="tx1"/>
                          </a:solidFill>
                        </a:rPr>
                        <a:t>35</a:t>
                      </a:r>
                      <a:r>
                        <a:rPr kumimoji="1" lang="ja-JP" altLang="en-US" sz="1600" dirty="0">
                          <a:solidFill>
                            <a:schemeClr val="tx1"/>
                          </a:solidFill>
                        </a:rPr>
                        <a:t>～</a:t>
                      </a:r>
                      <a:r>
                        <a:rPr kumimoji="1" lang="en-US" altLang="ja-JP" sz="1600" dirty="0">
                          <a:solidFill>
                            <a:schemeClr val="tx1"/>
                          </a:solidFill>
                        </a:rPr>
                        <a:t>12</a:t>
                      </a:r>
                      <a:r>
                        <a:rPr kumimoji="1" lang="ja-JP" altLang="en-US" sz="1600" dirty="0">
                          <a:solidFill>
                            <a:schemeClr val="tx1"/>
                          </a:solidFill>
                        </a:rPr>
                        <a:t>：５</a:t>
                      </a:r>
                      <a:r>
                        <a:rPr kumimoji="1" lang="en-US" altLang="ja-JP" sz="1600" dirty="0">
                          <a:solidFill>
                            <a:schemeClr val="tx1"/>
                          </a:solidFill>
                        </a:rPr>
                        <a:t>0</a:t>
                      </a:r>
                    </a:p>
                    <a:p>
                      <a:pPr algn="l"/>
                      <a:r>
                        <a:rPr kumimoji="1" lang="ja-JP" altLang="en-US" sz="1600" dirty="0">
                          <a:solidFill>
                            <a:schemeClr val="tx1"/>
                          </a:solidFill>
                        </a:rPr>
                        <a:t>　　（１５分）</a:t>
                      </a:r>
                    </a:p>
                  </a:txBody>
                  <a:tcPr anchor="ctr"/>
                </a:tc>
                <a:tc>
                  <a:txBody>
                    <a:bodyPr/>
                    <a:lstStyle/>
                    <a:p>
                      <a:r>
                        <a:rPr kumimoji="1" lang="ja-JP" altLang="en-US" sz="1600" dirty="0"/>
                        <a:t>（１）グループワークの進め方説明（全体）</a:t>
                      </a:r>
                    </a:p>
                    <a:p>
                      <a:r>
                        <a:rPr kumimoji="1" lang="ja-JP" altLang="en-US" sz="1600" dirty="0"/>
                        <a:t>（２）公衆衛生看護管理復習</a:t>
                      </a:r>
                      <a:r>
                        <a:rPr kumimoji="1" lang="en-US" altLang="ja-JP" sz="1600" dirty="0"/>
                        <a:t>(</a:t>
                      </a:r>
                      <a:r>
                        <a:rPr kumimoji="1" lang="ja-JP" altLang="en-US" sz="1600" dirty="0"/>
                        <a:t>全体）</a:t>
                      </a:r>
                      <a:endParaRPr kumimoji="1" lang="en-US" altLang="ja-JP" sz="1600" dirty="0"/>
                    </a:p>
                    <a:p>
                      <a:r>
                        <a:rPr kumimoji="1" lang="ja-JP" altLang="en-US" sz="1600" dirty="0"/>
                        <a:t>（３）振り返り：２日目の初めに実施した場合は不要</a:t>
                      </a:r>
                      <a:endParaRPr kumimoji="1" lang="en-US" altLang="ja-JP" sz="1600" dirty="0"/>
                    </a:p>
                    <a:p>
                      <a:r>
                        <a:rPr kumimoji="1" lang="ja-JP" altLang="en-US" sz="1200" dirty="0">
                          <a:latin typeface="HG丸ｺﾞｼｯｸM-PRO" panose="020F0600000000000000" pitchFamily="50" charset="-128"/>
                          <a:ea typeface="HG丸ｺﾞｼｯｸM-PRO" panose="020F0600000000000000" pitchFamily="50" charset="-128"/>
                        </a:rPr>
                        <a:t>　</a:t>
                      </a:r>
                      <a:r>
                        <a:rPr kumimoji="1" lang="ja-JP" altLang="en-US" sz="1400" dirty="0">
                          <a:latin typeface="HG丸ｺﾞｼｯｸM-PRO" panose="020F0600000000000000" pitchFamily="50" charset="-128"/>
                          <a:ea typeface="HG丸ｺﾞｼｯｸM-PRO" panose="020F0600000000000000" pitchFamily="50" charset="-128"/>
                        </a:rPr>
                        <a:t>　👉１日目に学習したポイントを振り返り、２日目の　　</a:t>
                      </a:r>
                      <a:endParaRPr kumimoji="1" lang="en-US" altLang="ja-JP" sz="14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　　　　研修とのつながりを確認する</a:t>
                      </a:r>
                    </a:p>
                  </a:txBody>
                  <a:tcPr anchor="ctr"/>
                </a:tc>
                <a:tc>
                  <a:txBody>
                    <a:bodyPr/>
                    <a:lstStyle/>
                    <a:p>
                      <a:r>
                        <a:rPr kumimoji="1" lang="ja-JP" altLang="en-US" sz="1400" b="0" dirty="0"/>
                        <a:t>①この資料</a:t>
                      </a:r>
                    </a:p>
                    <a:p>
                      <a:r>
                        <a:rPr kumimoji="1" lang="ja-JP" altLang="en-US" sz="1400" dirty="0"/>
                        <a:t>②</a:t>
                      </a:r>
                      <a:r>
                        <a:rPr kumimoji="1" lang="en-US" altLang="ja-JP" sz="1400" dirty="0"/>
                        <a:t>2</a:t>
                      </a:r>
                      <a:r>
                        <a:rPr kumimoji="1" lang="ja-JP" altLang="en-US" sz="1400" dirty="0"/>
                        <a:t>日間の研修資料</a:t>
                      </a:r>
                      <a:endParaRPr kumimoji="1" lang="en-US" altLang="ja-JP" sz="1400" dirty="0"/>
                    </a:p>
                    <a:p>
                      <a:r>
                        <a:rPr kumimoji="1" lang="ja-JP" altLang="en-US" sz="1400" dirty="0"/>
                        <a:t>③資料</a:t>
                      </a:r>
                      <a:r>
                        <a:rPr kumimoji="1" lang="en-US" altLang="ja-JP" sz="1400" dirty="0"/>
                        <a:t>28</a:t>
                      </a:r>
                    </a:p>
                    <a:p>
                      <a:r>
                        <a:rPr kumimoji="1" lang="ja-JP" altLang="en-US" sz="1400" dirty="0"/>
                        <a:t>④グループワーク</a:t>
                      </a:r>
                      <a:r>
                        <a:rPr kumimoji="1" lang="en-US" altLang="ja-JP" sz="1400" dirty="0"/>
                        <a:t>Ⅰ</a:t>
                      </a:r>
                    </a:p>
                    <a:p>
                      <a:r>
                        <a:rPr kumimoji="1" lang="ja-JP" altLang="en-US" sz="1400" dirty="0"/>
                        <a:t>の記録用紙　資料</a:t>
                      </a:r>
                      <a:r>
                        <a:rPr kumimoji="1" lang="en-US" altLang="ja-JP" sz="1400" dirty="0"/>
                        <a:t>16</a:t>
                      </a:r>
                      <a:endParaRPr kumimoji="1" lang="ja-JP" altLang="en-US" sz="1400" dirty="0"/>
                    </a:p>
                  </a:txBody>
                  <a:tcPr anchor="ctr"/>
                </a:tc>
                <a:extLst>
                  <a:ext uri="{0D108BD9-81ED-4DB2-BD59-A6C34878D82A}">
                    <a16:rowId xmlns:a16="http://schemas.microsoft.com/office/drawing/2014/main" val="3162185425"/>
                  </a:ext>
                </a:extLst>
              </a:tr>
              <a:tr h="8828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rPr>
                        <a:t>1</a:t>
                      </a:r>
                      <a:r>
                        <a:rPr kumimoji="1" lang="ja-JP" altLang="en-US" sz="1600" dirty="0">
                          <a:solidFill>
                            <a:schemeClr val="tx1"/>
                          </a:solidFill>
                        </a:rPr>
                        <a:t>２：５０～</a:t>
                      </a:r>
                      <a:r>
                        <a:rPr kumimoji="1" lang="en-US" altLang="ja-JP" sz="1600" dirty="0">
                          <a:solidFill>
                            <a:schemeClr val="tx1"/>
                          </a:solidFill>
                        </a:rPr>
                        <a:t>15</a:t>
                      </a:r>
                      <a:r>
                        <a:rPr kumimoji="1" lang="ja-JP" altLang="en-US" sz="1600" dirty="0">
                          <a:solidFill>
                            <a:schemeClr val="tx1"/>
                          </a:solidFill>
                        </a:rPr>
                        <a:t>：</a:t>
                      </a:r>
                      <a:r>
                        <a:rPr kumimoji="1" lang="en-US" altLang="ja-JP" sz="1600" dirty="0">
                          <a:solidFill>
                            <a:schemeClr val="tx1"/>
                          </a:solidFill>
                        </a:rPr>
                        <a:t>15</a:t>
                      </a:r>
                      <a:r>
                        <a:rPr kumimoji="1" lang="ja-JP" altLang="en-US" sz="1600" dirty="0">
                          <a:solidFill>
                            <a:schemeClr val="tx1"/>
                          </a:solidFill>
                        </a:rPr>
                        <a:t>　</a:t>
                      </a:r>
                      <a:endParaRPr kumimoji="1" lang="en-US" altLang="ja-JP" sz="16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a:t>
                      </a:r>
                      <a:r>
                        <a:rPr kumimoji="1" lang="en-US" altLang="ja-JP" sz="1600" dirty="0">
                          <a:solidFill>
                            <a:schemeClr val="tx1"/>
                          </a:solidFill>
                        </a:rPr>
                        <a:t>14</a:t>
                      </a:r>
                      <a:r>
                        <a:rPr kumimoji="1" lang="ja-JP" altLang="en-US" sz="1600" dirty="0">
                          <a:solidFill>
                            <a:schemeClr val="tx1"/>
                          </a:solidFill>
                        </a:rPr>
                        <a:t>５分）</a:t>
                      </a:r>
                    </a:p>
                  </a:txBody>
                  <a:tcPr anchor="ctr"/>
                </a:tc>
                <a:tc>
                  <a:txBody>
                    <a:bodyPr/>
                    <a:lstStyle/>
                    <a:p>
                      <a:r>
                        <a:rPr kumimoji="1" lang="ja-JP" altLang="en-US" sz="1600" dirty="0"/>
                        <a:t>（４）管理者としてのマネジメントのあり方を検討</a:t>
                      </a:r>
                      <a:endParaRPr kumimoji="1" lang="en-US" altLang="ja-JP" sz="1600" dirty="0"/>
                    </a:p>
                    <a:p>
                      <a:pPr marL="269875" indent="-269875"/>
                      <a:r>
                        <a:rPr kumimoji="1" lang="ja-JP" altLang="en-US" sz="1600" u="none" dirty="0">
                          <a:solidFill>
                            <a:schemeClr val="tx1"/>
                          </a:solidFill>
                        </a:rPr>
                        <a:t>　　：事前準備資料（２）と初日研修終了後に作成した演習</a:t>
                      </a:r>
                      <a:r>
                        <a:rPr kumimoji="1" lang="en-US" altLang="ja-JP" sz="1600" u="none" dirty="0">
                          <a:solidFill>
                            <a:schemeClr val="tx1"/>
                          </a:solidFill>
                        </a:rPr>
                        <a:t>Ⅱ</a:t>
                      </a:r>
                      <a:r>
                        <a:rPr kumimoji="1" lang="ja-JP" altLang="en-US" sz="1600" u="none" dirty="0">
                          <a:solidFill>
                            <a:schemeClr val="tx1"/>
                          </a:solidFill>
                        </a:rPr>
                        <a:t>の内容を共有しながら，自身が管理者の立場（となった時に）として、どのようなマネジメントをしていくのかを検討する</a:t>
                      </a:r>
                      <a:endParaRPr kumimoji="1" lang="en-US" altLang="ja-JP" sz="1600" u="none" dirty="0">
                        <a:solidFill>
                          <a:schemeClr val="tx1"/>
                        </a:solidFill>
                      </a:endParaRPr>
                    </a:p>
                    <a:p>
                      <a:pPr marL="722313" indent="-722313"/>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400" u="none" dirty="0">
                          <a:solidFill>
                            <a:srgbClr val="FF0000"/>
                          </a:solidFill>
                          <a:latin typeface="HG丸ｺﾞｼｯｸM-PRO" panose="020F0600000000000000" pitchFamily="50" charset="-128"/>
                          <a:ea typeface="HG丸ｺﾞｼｯｸM-PRO" panose="020F0600000000000000" pitchFamily="50" charset="-128"/>
                        </a:rPr>
                        <a:t>　</a:t>
                      </a:r>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　人材育成状況の共有（各メンバーの組織の人材育成状況について大まかに共有）</a:t>
                      </a:r>
                    </a:p>
                    <a:p>
                      <a:pPr marL="722313" indent="-722313"/>
                      <a:r>
                        <a:rPr kumimoji="1" lang="ja-JP" altLang="en-US" sz="1400" u="none" dirty="0">
                          <a:solidFill>
                            <a:schemeClr val="tx1"/>
                          </a:solidFill>
                          <a:latin typeface="HG丸ｺﾞｼｯｸM-PRO" panose="020F0600000000000000" pitchFamily="50" charset="-128"/>
                          <a:ea typeface="HG丸ｺﾞｼｯｸM-PRO" panose="020F0600000000000000" pitchFamily="50" charset="-128"/>
                        </a:rPr>
                        <a:t>　　👉　具体的にどのようなマネジメントをしていく必要があるのかを言語化する</a:t>
                      </a:r>
                      <a:endParaRPr kumimoji="1" lang="en-US" altLang="ja-JP" sz="1400" u="none" dirty="0">
                        <a:solidFill>
                          <a:schemeClr val="tx1"/>
                        </a:solidFill>
                        <a:latin typeface="HG丸ｺﾞｼｯｸM-PRO" panose="020F0600000000000000" pitchFamily="50" charset="-128"/>
                        <a:ea typeface="HG丸ｺﾞｼｯｸM-PRO" panose="020F0600000000000000" pitchFamily="50" charset="-128"/>
                      </a:endParaRPr>
                    </a:p>
                  </a:txBody>
                  <a:tcPr anchor="ctr"/>
                </a:tc>
                <a:tc>
                  <a:txBody>
                    <a:bodyPr/>
                    <a:lstStyle/>
                    <a:p>
                      <a:endParaRPr kumimoji="1" lang="en-US" altLang="ja-JP" sz="1400" dirty="0"/>
                    </a:p>
                    <a:p>
                      <a:r>
                        <a:rPr kumimoji="1" lang="ja-JP" altLang="en-US" sz="1400" dirty="0"/>
                        <a:t>③資料</a:t>
                      </a:r>
                      <a:r>
                        <a:rPr kumimoji="1" lang="en-US" altLang="ja-JP" sz="1400" dirty="0"/>
                        <a:t>28</a:t>
                      </a:r>
                    </a:p>
                    <a:p>
                      <a:r>
                        <a:rPr kumimoji="1" lang="ja-JP" altLang="en-US" sz="1400" dirty="0"/>
                        <a:t>④資料</a:t>
                      </a:r>
                      <a:r>
                        <a:rPr kumimoji="1" lang="en-US" altLang="ja-JP" sz="1400" dirty="0"/>
                        <a:t>16</a:t>
                      </a:r>
                    </a:p>
                    <a:p>
                      <a:r>
                        <a:rPr kumimoji="1" lang="ja-JP" altLang="en-US" sz="1400" dirty="0"/>
                        <a:t>⑤事前準備資料（２）</a:t>
                      </a:r>
                      <a:endParaRPr kumimoji="1" lang="en-US" altLang="ja-JP" sz="1400" dirty="0"/>
                    </a:p>
                    <a:p>
                      <a:r>
                        <a:rPr kumimoji="1" lang="ja-JP" altLang="en-US" sz="1400" dirty="0"/>
                        <a:t>⑥初日終了後に作成　</a:t>
                      </a:r>
                      <a:endParaRPr kumimoji="1" lang="en-US" altLang="ja-JP" sz="1400" dirty="0"/>
                    </a:p>
                    <a:p>
                      <a:r>
                        <a:rPr kumimoji="1" lang="ja-JP" altLang="en-US" sz="1400" dirty="0"/>
                        <a:t>　した演習</a:t>
                      </a:r>
                      <a:r>
                        <a:rPr kumimoji="1" lang="en-US" altLang="ja-JP" sz="1400" dirty="0"/>
                        <a:t>Ⅱ</a:t>
                      </a:r>
                      <a:r>
                        <a:rPr kumimoji="1" lang="ja-JP" altLang="en-US" sz="1400" dirty="0"/>
                        <a:t>の様式</a:t>
                      </a:r>
                      <a:endParaRPr kumimoji="1" lang="en-US" altLang="ja-JP" sz="1400" dirty="0"/>
                    </a:p>
                    <a:p>
                      <a:r>
                        <a:rPr kumimoji="1" lang="ja-JP" altLang="en-US" sz="1400" dirty="0"/>
                        <a:t>・前記②</a:t>
                      </a:r>
                      <a:r>
                        <a:rPr kumimoji="1" lang="ja-JP" altLang="en-US" sz="1200" dirty="0"/>
                        <a:t>（特に、公衆衛　</a:t>
                      </a:r>
                      <a:endParaRPr kumimoji="1" lang="en-US" altLang="ja-JP" sz="1200" dirty="0"/>
                    </a:p>
                    <a:p>
                      <a:r>
                        <a:rPr kumimoji="1" lang="ja-JP" altLang="en-US" sz="1200" dirty="0"/>
                        <a:t>　生看護管理における　　</a:t>
                      </a:r>
                      <a:endParaRPr kumimoji="1" lang="en-US" altLang="ja-JP" sz="1200" dirty="0"/>
                    </a:p>
                    <a:p>
                      <a:r>
                        <a:rPr kumimoji="1" lang="ja-JP" altLang="en-US" sz="1200" dirty="0"/>
                        <a:t>　管理者の役割の表）</a:t>
                      </a:r>
                      <a:endParaRPr kumimoji="1" lang="en-US" altLang="ja-JP" sz="1200" dirty="0"/>
                    </a:p>
                    <a:p>
                      <a:r>
                        <a:rPr kumimoji="1" lang="ja-JP" altLang="en-US" sz="1400" dirty="0"/>
                        <a:t>④グループワーク</a:t>
                      </a:r>
                      <a:r>
                        <a:rPr kumimoji="1" lang="en-US" altLang="ja-JP" sz="1400" dirty="0"/>
                        <a:t>Ⅱ</a:t>
                      </a:r>
                      <a:r>
                        <a:rPr kumimoji="1" lang="ja-JP" altLang="en-US" sz="1400" dirty="0"/>
                        <a:t>　　</a:t>
                      </a:r>
                      <a:endParaRPr kumimoji="1" lang="en-US" altLang="ja-JP" sz="1400" dirty="0"/>
                    </a:p>
                    <a:p>
                      <a:r>
                        <a:rPr kumimoji="1" lang="ja-JP" altLang="en-US" sz="1400" dirty="0"/>
                        <a:t>　の記録用紙</a:t>
                      </a:r>
                    </a:p>
                  </a:txBody>
                  <a:tcPr anchor="ctr"/>
                </a:tc>
                <a:extLst>
                  <a:ext uri="{0D108BD9-81ED-4DB2-BD59-A6C34878D82A}">
                    <a16:rowId xmlns:a16="http://schemas.microsoft.com/office/drawing/2014/main" val="10002"/>
                  </a:ext>
                </a:extLst>
              </a:tr>
              <a:tr h="4977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t>15</a:t>
                      </a:r>
                      <a:r>
                        <a:rPr kumimoji="1" lang="ja-JP" altLang="en-US" sz="1600" dirty="0"/>
                        <a:t>：</a:t>
                      </a:r>
                      <a:r>
                        <a:rPr kumimoji="1" lang="en-US" altLang="ja-JP" sz="1600" dirty="0"/>
                        <a:t>15</a:t>
                      </a:r>
                      <a:r>
                        <a:rPr kumimoji="1" lang="ja-JP" altLang="en-US" sz="1600" dirty="0"/>
                        <a:t>～</a:t>
                      </a:r>
                      <a:r>
                        <a:rPr kumimoji="1" lang="en-US" altLang="ja-JP" sz="1600" dirty="0"/>
                        <a:t>15</a:t>
                      </a:r>
                      <a:r>
                        <a:rPr kumimoji="1" lang="ja-JP" altLang="en-US" sz="1600" dirty="0"/>
                        <a:t>：</a:t>
                      </a:r>
                      <a:r>
                        <a:rPr kumimoji="1" lang="en-US" altLang="ja-JP" sz="1600" dirty="0"/>
                        <a:t>30</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　　（</a:t>
                      </a:r>
                      <a:r>
                        <a:rPr kumimoji="1" lang="en-US" altLang="ja-JP" sz="1600" dirty="0"/>
                        <a:t>15</a:t>
                      </a:r>
                      <a:r>
                        <a:rPr kumimoji="1" lang="ja-JP" altLang="en-US" sz="1600" dirty="0"/>
                        <a:t>分）</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（６）</a:t>
                      </a:r>
                      <a:r>
                        <a:rPr kumimoji="1" lang="en-US" altLang="ja-JP" sz="1600" dirty="0"/>
                        <a:t>2</a:t>
                      </a:r>
                      <a:r>
                        <a:rPr kumimoji="1" lang="ja-JP" altLang="en-US" sz="1600" dirty="0"/>
                        <a:t>日間の結論，気づきの整理</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①～⑥</a:t>
                      </a:r>
                    </a:p>
                  </a:txBody>
                  <a:tcPr anchor="ctr"/>
                </a:tc>
                <a:extLst>
                  <a:ext uri="{0D108BD9-81ED-4DB2-BD59-A6C34878D82A}">
                    <a16:rowId xmlns:a16="http://schemas.microsoft.com/office/drawing/2014/main" val="10003"/>
                  </a:ext>
                </a:extLst>
              </a:tr>
              <a:tr h="1008112">
                <a:tc>
                  <a:txBody>
                    <a:bodyPr/>
                    <a:lstStyle/>
                    <a:p>
                      <a:pPr algn="l"/>
                      <a:r>
                        <a:rPr kumimoji="1" lang="en-US" altLang="ja-JP" sz="1600" dirty="0"/>
                        <a:t>15</a:t>
                      </a:r>
                      <a:r>
                        <a:rPr kumimoji="1" lang="ja-JP" altLang="en-US" sz="1600" dirty="0"/>
                        <a:t>：</a:t>
                      </a:r>
                      <a:r>
                        <a:rPr kumimoji="1" lang="en-US" altLang="ja-JP" sz="1600" dirty="0"/>
                        <a:t>30</a:t>
                      </a:r>
                      <a:r>
                        <a:rPr kumimoji="1" lang="ja-JP" altLang="en-US" sz="1600" dirty="0"/>
                        <a:t>～</a:t>
                      </a:r>
                      <a:r>
                        <a:rPr kumimoji="1" lang="en-US" altLang="ja-JP" sz="1600" dirty="0"/>
                        <a:t>16</a:t>
                      </a:r>
                      <a:r>
                        <a:rPr kumimoji="1" lang="ja-JP" altLang="en-US" sz="1600" dirty="0"/>
                        <a:t>：</a:t>
                      </a:r>
                      <a:r>
                        <a:rPr kumimoji="1" lang="en-US" altLang="ja-JP" sz="1600" dirty="0"/>
                        <a:t>00</a:t>
                      </a:r>
                    </a:p>
                    <a:p>
                      <a:pPr algn="l"/>
                      <a:r>
                        <a:rPr kumimoji="1" lang="ja-JP" altLang="en-US" sz="1600" dirty="0"/>
                        <a:t>　　（</a:t>
                      </a:r>
                      <a:r>
                        <a:rPr kumimoji="1" lang="en-US" altLang="ja-JP" sz="1600" dirty="0"/>
                        <a:t>30</a:t>
                      </a:r>
                      <a:r>
                        <a:rPr kumimoji="1" lang="ja-JP" altLang="en-US" sz="1600" dirty="0"/>
                        <a:t>分）</a:t>
                      </a:r>
                    </a:p>
                  </a:txBody>
                  <a:tcPr anchor="ctr"/>
                </a:tc>
                <a:tc>
                  <a:txBody>
                    <a:bodyPr/>
                    <a:lstStyle/>
                    <a:p>
                      <a:r>
                        <a:rPr lang="ja-JP" altLang="en-US" sz="1600" dirty="0"/>
                        <a:t>（７）全体発表，質疑応答</a:t>
                      </a:r>
                      <a:endParaRPr lang="en-US" altLang="ja-JP" sz="1600" dirty="0"/>
                    </a:p>
                    <a:p>
                      <a:pPr marL="631825" indent="-631825"/>
                      <a:r>
                        <a:rPr lang="ja-JP" altLang="en-US" sz="1400" dirty="0">
                          <a:latin typeface="HG丸ｺﾞｼｯｸM-PRO" panose="020F0600000000000000" pitchFamily="50" charset="-128"/>
                          <a:ea typeface="HG丸ｺﾞｼｯｸM-PRO" panose="020F0600000000000000" pitchFamily="50" charset="-128"/>
                        </a:rPr>
                        <a:t>　　👉　</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保健師活動をありたい姿（ビジョン）と保健師を取り巻く</a:t>
                      </a:r>
                      <a:r>
                        <a:rPr lang="en-US" altLang="ja-JP" sz="1400" b="1" dirty="0">
                          <a:solidFill>
                            <a:schemeClr val="tx1"/>
                          </a:solidFill>
                          <a:latin typeface="HG丸ｺﾞｼｯｸM-PRO" panose="020F0600000000000000" pitchFamily="50" charset="-128"/>
                          <a:ea typeface="HG丸ｺﾞｼｯｸM-PRO" panose="020F0600000000000000" pitchFamily="50" charset="-128"/>
                        </a:rPr>
                        <a:t>10</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年後の姿を踏まえた上で、</a:t>
                      </a:r>
                      <a:endParaRPr lang="en-US" altLang="ja-JP" sz="1400" b="1" dirty="0">
                        <a:solidFill>
                          <a:schemeClr val="tx1"/>
                        </a:solidFill>
                        <a:latin typeface="HG丸ｺﾞｼｯｸM-PRO" panose="020F0600000000000000" pitchFamily="50" charset="-128"/>
                        <a:ea typeface="HG丸ｺﾞｼｯｸM-PRO" panose="020F0600000000000000" pitchFamily="50" charset="-128"/>
                      </a:endParaRPr>
                    </a:p>
                    <a:p>
                      <a:pPr marL="631825" indent="-631825"/>
                      <a:r>
                        <a:rPr lang="ja-JP" altLang="en-US" sz="1400" dirty="0">
                          <a:solidFill>
                            <a:schemeClr val="tx1"/>
                          </a:solidFill>
                          <a:latin typeface="HG丸ｺﾞｼｯｸM-PRO" panose="020F0600000000000000" pitchFamily="50" charset="-128"/>
                          <a:ea typeface="HG丸ｺﾞｼｯｸM-PRO" panose="020F0600000000000000" pitchFamily="50" charset="-128"/>
                        </a:rPr>
                        <a:t>　　　　①「自身が行う管理者としてのマネジメントは</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marL="631825" indent="-631825"/>
                      <a:r>
                        <a:rPr lang="ja-JP" altLang="en-US" sz="1400" dirty="0">
                          <a:solidFill>
                            <a:schemeClr val="tx1"/>
                          </a:solidFill>
                          <a:latin typeface="HG丸ｺﾞｼｯｸM-PRO" panose="020F0600000000000000" pitchFamily="50" charset="-128"/>
                          <a:ea typeface="HG丸ｺﾞｼｯｸM-PRO" panose="020F0600000000000000" pitchFamily="50" charset="-128"/>
                        </a:rPr>
                        <a:t>　　　　　こういうことだ，こう</a:t>
                      </a:r>
                      <a:r>
                        <a:rPr lang="ja-JP" altLang="en-US" sz="1400">
                          <a:solidFill>
                            <a:schemeClr val="tx1"/>
                          </a:solidFill>
                          <a:latin typeface="HG丸ｺﾞｼｯｸM-PRO" panose="020F0600000000000000" pitchFamily="50" charset="-128"/>
                          <a:ea typeface="HG丸ｺﾞｼｯｸM-PRO" panose="020F0600000000000000" pitchFamily="50" charset="-128"/>
                        </a:rPr>
                        <a:t>していきたい」</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marL="631825" indent="-631825"/>
                      <a:r>
                        <a:rPr lang="ja-JP" altLang="en-US" sz="1400" dirty="0">
                          <a:solidFill>
                            <a:schemeClr val="tx1"/>
                          </a:solidFill>
                          <a:latin typeface="HG丸ｺﾞｼｯｸM-PRO" panose="020F0600000000000000" pitchFamily="50" charset="-128"/>
                          <a:ea typeface="HG丸ｺﾞｼｯｸM-PRO" panose="020F0600000000000000" pitchFamily="50" charset="-128"/>
                        </a:rPr>
                        <a:t>　　　　②どのような話・気づきからその結論になった</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marL="631825" indent="-631825"/>
                      <a:r>
                        <a:rPr lang="ja-JP" altLang="en-US" sz="1400" dirty="0">
                          <a:solidFill>
                            <a:schemeClr val="tx1"/>
                          </a:solidFill>
                          <a:latin typeface="HG丸ｺﾞｼｯｸM-PRO" panose="020F0600000000000000" pitchFamily="50" charset="-128"/>
                          <a:ea typeface="HG丸ｺﾞｼｯｸM-PRO" panose="020F0600000000000000" pitchFamily="50" charset="-128"/>
                        </a:rPr>
                        <a:t>　　　　　か・・を説明する</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txBody>
                  <a:tcPr anchor="ctr"/>
                </a:tc>
                <a:tc>
                  <a:txBody>
                    <a:bodyPr/>
                    <a:lstStyle/>
                    <a:p>
                      <a:pPr algn="l"/>
                      <a:r>
                        <a:rPr lang="ja-JP" altLang="en-US" sz="1400" dirty="0"/>
                        <a:t>④グループワーク</a:t>
                      </a:r>
                      <a:r>
                        <a:rPr lang="en-US" altLang="ja-JP" sz="1400" dirty="0"/>
                        <a:t>Ⅱ</a:t>
                      </a:r>
                    </a:p>
                    <a:p>
                      <a:pPr algn="l"/>
                      <a:r>
                        <a:rPr lang="ja-JP" altLang="en-US" sz="1400" dirty="0"/>
                        <a:t>　の記録用紙</a:t>
                      </a:r>
                      <a:endParaRPr lang="en-US" altLang="ja-JP" sz="1400" dirty="0"/>
                    </a:p>
                    <a:p>
                      <a:pPr algn="l"/>
                      <a:r>
                        <a:rPr lang="ja-JP" altLang="en-US" sz="1400" dirty="0"/>
                        <a:t>　資料</a:t>
                      </a:r>
                      <a:r>
                        <a:rPr lang="en-US" altLang="ja-JP" sz="1400" dirty="0"/>
                        <a:t>16</a:t>
                      </a:r>
                      <a:endParaRPr lang="ja-JP" altLang="en-US" sz="1400" dirty="0"/>
                    </a:p>
                    <a:p>
                      <a:pPr algn="l"/>
                      <a:endParaRPr lang="ja-JP" altLang="en-US" sz="1400" dirty="0"/>
                    </a:p>
                  </a:txBody>
                  <a:tcPr anchor="ctr"/>
                </a:tc>
                <a:extLst>
                  <a:ext uri="{0D108BD9-81ED-4DB2-BD59-A6C34878D82A}">
                    <a16:rowId xmlns:a16="http://schemas.microsoft.com/office/drawing/2014/main" val="10004"/>
                  </a:ext>
                </a:extLst>
              </a:tr>
            </a:tbl>
          </a:graphicData>
        </a:graphic>
      </p:graphicFrame>
      <p:sp>
        <p:nvSpPr>
          <p:cNvPr id="3" name="スライド番号プレースホルダー 2">
            <a:extLst>
              <a:ext uri="{FF2B5EF4-FFF2-40B4-BE49-F238E27FC236}">
                <a16:creationId xmlns:a16="http://schemas.microsoft.com/office/drawing/2014/main" id="{BED925A7-6BD0-4E81-B24C-C9FA1DF879DF}"/>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277845A-FCD5-4FFB-8802-73D59F54EA03}" type="slidenum">
              <a:rPr kumimoji="1" lang="ja-JP" altLang="en-US" sz="1400" b="1" i="0" u="none" strike="noStrike" kern="1200" cap="none" spc="0" normalizeH="0" baseline="0" noProof="0" smtClean="0">
                <a:ln>
                  <a:noFill/>
                </a:ln>
                <a:solidFill>
                  <a:srgbClr val="FFFFFF"/>
                </a:solidFill>
                <a:effectLst/>
                <a:uLnTx/>
                <a:uFillTx/>
                <a:latin typeface="Arial"/>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1" lang="ja-JP" altLang="en-US" sz="1400" b="1" i="0" u="none" strike="noStrike" kern="1200" cap="none" spc="0" normalizeH="0" baseline="0" noProof="0">
              <a:ln>
                <a:noFill/>
              </a:ln>
              <a:solidFill>
                <a:srgbClr val="FFFFFF"/>
              </a:solidFill>
              <a:effectLst/>
              <a:uLnTx/>
              <a:uFillTx/>
              <a:latin typeface="Arial"/>
              <a:ea typeface="ＭＳ Ｐゴシック" panose="020B0600070205080204" pitchFamily="50" charset="-128"/>
              <a:cs typeface="+mn-cs"/>
            </a:endParaRPr>
          </a:p>
        </p:txBody>
      </p:sp>
      <p:sp>
        <p:nvSpPr>
          <p:cNvPr id="5" name="テキスト ボックス 4">
            <a:extLst>
              <a:ext uri="{FF2B5EF4-FFF2-40B4-BE49-F238E27FC236}">
                <a16:creationId xmlns:a16="http://schemas.microsoft.com/office/drawing/2014/main" id="{C617777A-9D1E-4076-9377-7E29B0A5AC3E}"/>
              </a:ext>
            </a:extLst>
          </p:cNvPr>
          <p:cNvSpPr txBox="1"/>
          <p:nvPr/>
        </p:nvSpPr>
        <p:spPr>
          <a:xfrm>
            <a:off x="0" y="-21860"/>
            <a:ext cx="9144000" cy="369332"/>
          </a:xfrm>
          <a:prstGeom prst="rect">
            <a:avLst/>
          </a:prstGeom>
          <a:solidFill>
            <a:schemeClr val="accent1">
              <a:lumMod val="40000"/>
              <a:lumOff val="60000"/>
            </a:schemeClr>
          </a:solidFill>
        </p:spPr>
        <p:txBody>
          <a:bodyPr wrap="square" rtlCol="0">
            <a:spAutoFit/>
          </a:bodyPr>
          <a:lstStyle/>
          <a:p>
            <a:r>
              <a:rPr kumimoji="1" lang="ja-JP" altLang="en-US" dirty="0"/>
              <a:t>　　　　　　　　　　　　　　　　　　　　　　　　　　　　　　　　　　　　　　　　　　　　　　　　　　　　　　　　４　　　　　　　　　　　　　　　　　　　　　　　　　</a:t>
            </a:r>
          </a:p>
        </p:txBody>
      </p:sp>
      <p:sp>
        <p:nvSpPr>
          <p:cNvPr id="2" name="タイトル 1"/>
          <p:cNvSpPr>
            <a:spLocks noGrp="1"/>
          </p:cNvSpPr>
          <p:nvPr>
            <p:ph type="title"/>
          </p:nvPr>
        </p:nvSpPr>
        <p:spPr>
          <a:xfrm>
            <a:off x="261864" y="0"/>
            <a:ext cx="8229600" cy="360040"/>
          </a:xfrm>
        </p:spPr>
        <p:txBody>
          <a:bodyPr>
            <a:normAutofit fontScale="90000"/>
          </a:bodyPr>
          <a:lstStyle/>
          <a:p>
            <a:r>
              <a:rPr kumimoji="1" lang="ja-JP" altLang="en-US" sz="2800" dirty="0"/>
              <a:t>演習（グループワーク）</a:t>
            </a:r>
            <a:r>
              <a:rPr lang="en-US" altLang="ja-JP" sz="2800" dirty="0"/>
              <a:t>Ⅱ</a:t>
            </a:r>
            <a:r>
              <a:rPr kumimoji="1" lang="ja-JP" altLang="en-US" sz="2800" dirty="0"/>
              <a:t>　進行予定</a:t>
            </a:r>
          </a:p>
        </p:txBody>
      </p:sp>
    </p:spTree>
    <p:extLst>
      <p:ext uri="{BB962C8B-B14F-4D97-AF65-F5344CB8AC3E}">
        <p14:creationId xmlns:p14="http://schemas.microsoft.com/office/powerpoint/2010/main" val="39231196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クラリティ">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クラシック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クラリティ">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1_クラリティ">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クラシック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クラリティ">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1497</TotalTime>
  <Words>1302</Words>
  <Application>Microsoft Office PowerPoint</Application>
  <PresentationFormat>画面に合わせる (4:3)</PresentationFormat>
  <Paragraphs>156</Paragraphs>
  <Slides>8</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8</vt:i4>
      </vt:variant>
    </vt:vector>
  </HeadingPairs>
  <TitlesOfParts>
    <vt:vector size="14" baseType="lpstr">
      <vt:lpstr>HG丸ｺﾞｼｯｸM-PRO</vt:lpstr>
      <vt:lpstr>ＭＳ Ｐゴシック</vt:lpstr>
      <vt:lpstr>Arial</vt:lpstr>
      <vt:lpstr>Calibri</vt:lpstr>
      <vt:lpstr>クラリティ</vt:lpstr>
      <vt:lpstr>1_クラリティ</vt:lpstr>
      <vt:lpstr>演習（グループワーク）Ⅰ</vt:lpstr>
      <vt:lpstr>演習（グループワーク）Ⅰのねらい</vt:lpstr>
      <vt:lpstr>演習（グループワーク）Ⅰ　留意点</vt:lpstr>
      <vt:lpstr>演習（グループワーク）Ⅰ　進行予定　　</vt:lpstr>
      <vt:lpstr>演習（グループワーク）Ⅱ</vt:lpstr>
      <vt:lpstr>演習（グループワーク）Ⅱのねらい</vt:lpstr>
      <vt:lpstr>演習（グループワーク）Ⅱ　留意点</vt:lpstr>
      <vt:lpstr>演習（グループワーク）Ⅱ　進行予定</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グループワークⅠ</dc:title>
  <dc:creator>成木</dc:creator>
  <cp:lastModifiedBy>成木 弘子</cp:lastModifiedBy>
  <cp:revision>86</cp:revision>
  <cp:lastPrinted>2022-03-02T01:50:27Z</cp:lastPrinted>
  <dcterms:created xsi:type="dcterms:W3CDTF">2015-10-21T08:05:25Z</dcterms:created>
  <dcterms:modified xsi:type="dcterms:W3CDTF">2022-03-14T14:40:16Z</dcterms:modified>
</cp:coreProperties>
</file>