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711" r:id="rId2"/>
  </p:sldIdLst>
  <p:sldSz cx="9144000" cy="6858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85998" autoAdjust="0"/>
  </p:normalViewPr>
  <p:slideViewPr>
    <p:cSldViewPr>
      <p:cViewPr>
        <p:scale>
          <a:sx n="100" d="100"/>
          <a:sy n="100" d="100"/>
        </p:scale>
        <p:origin x="-6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0746"/>
    </p:cViewPr>
  </p:sorter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311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774E4-E814-4732-BF20-4395FAA85A4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227A6E4-F35E-41C3-9E7D-FEC43C4FB8AD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/>
            <a:t>胎児期</a:t>
          </a:r>
          <a:endParaRPr kumimoji="1" lang="en-US" altLang="ja-JP" sz="1050" dirty="0"/>
        </a:p>
      </dgm:t>
    </dgm:pt>
    <dgm:pt modelId="{9B68C55E-C80E-4B36-A4F4-FAB278EC4E25}" type="parTrans" cxnId="{B8E25607-B206-4037-8B89-A1DDDBCF1EAF}">
      <dgm:prSet/>
      <dgm:spPr/>
      <dgm:t>
        <a:bodyPr/>
        <a:lstStyle/>
        <a:p>
          <a:endParaRPr kumimoji="1" lang="ja-JP" altLang="en-US" sz="1050"/>
        </a:p>
      </dgm:t>
    </dgm:pt>
    <dgm:pt modelId="{B4575177-65D5-4890-A3D9-56885222DE8B}" type="sibTrans" cxnId="{B8E25607-B206-4037-8B89-A1DDDBCF1EAF}">
      <dgm:prSet/>
      <dgm:spPr/>
      <dgm:t>
        <a:bodyPr/>
        <a:lstStyle/>
        <a:p>
          <a:endParaRPr kumimoji="1" lang="ja-JP" altLang="en-US" sz="1050"/>
        </a:p>
      </dgm:t>
    </dgm:pt>
    <dgm:pt modelId="{D11C5AC2-8A56-4437-902D-F4CDFDDF00F2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 smtClean="0"/>
            <a:t>０～６</a:t>
          </a:r>
          <a:endParaRPr kumimoji="1" lang="en-US" altLang="ja-JP" sz="1050" dirty="0"/>
        </a:p>
      </dgm:t>
    </dgm:pt>
    <dgm:pt modelId="{6A84ECE5-7179-4826-9A77-8C26FEBAD6A2}" type="parTrans" cxnId="{3E48B6D3-7816-4A04-A5F2-A209F1D4D03E}">
      <dgm:prSet/>
      <dgm:spPr/>
      <dgm:t>
        <a:bodyPr/>
        <a:lstStyle/>
        <a:p>
          <a:endParaRPr kumimoji="1" lang="ja-JP" altLang="en-US" sz="1050"/>
        </a:p>
      </dgm:t>
    </dgm:pt>
    <dgm:pt modelId="{BBEFDB77-1A3F-465A-BDC4-B62FDAF23808}" type="sibTrans" cxnId="{3E48B6D3-7816-4A04-A5F2-A209F1D4D03E}">
      <dgm:prSet/>
      <dgm:spPr/>
      <dgm:t>
        <a:bodyPr/>
        <a:lstStyle/>
        <a:p>
          <a:endParaRPr kumimoji="1" lang="ja-JP" altLang="en-US" sz="1050"/>
        </a:p>
      </dgm:t>
    </dgm:pt>
    <dgm:pt modelId="{7B0BC2E6-B908-4354-B55C-01997FB7A240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endParaRPr kumimoji="1" lang="en-US" altLang="ja-JP" sz="1050" dirty="0"/>
        </a:p>
        <a:p>
          <a:r>
            <a:rPr kumimoji="1" lang="ja-JP" altLang="en-US" sz="1050" dirty="0" smtClean="0"/>
            <a:t>４０</a:t>
          </a:r>
          <a:r>
            <a:rPr kumimoji="1" lang="ja-JP" altLang="en-US" sz="1050" dirty="0"/>
            <a:t>～６５</a:t>
          </a:r>
          <a:endParaRPr kumimoji="1" lang="en-US" altLang="ja-JP" sz="1050" dirty="0"/>
        </a:p>
        <a:p>
          <a:endParaRPr kumimoji="1" lang="en-US" altLang="ja-JP" sz="1050" dirty="0"/>
        </a:p>
      </dgm:t>
    </dgm:pt>
    <dgm:pt modelId="{D8B56455-8D9A-4610-88EB-072DA6549B09}" type="parTrans" cxnId="{077C5837-9654-4A53-BA53-B4F6742F5E6F}">
      <dgm:prSet/>
      <dgm:spPr/>
      <dgm:t>
        <a:bodyPr/>
        <a:lstStyle/>
        <a:p>
          <a:endParaRPr kumimoji="1" lang="ja-JP" altLang="en-US" sz="1050"/>
        </a:p>
      </dgm:t>
    </dgm:pt>
    <dgm:pt modelId="{55E8A8F1-9BD8-4306-A01F-86E933584BC1}" type="sibTrans" cxnId="{077C5837-9654-4A53-BA53-B4F6742F5E6F}">
      <dgm:prSet/>
      <dgm:spPr/>
      <dgm:t>
        <a:bodyPr/>
        <a:lstStyle/>
        <a:p>
          <a:endParaRPr kumimoji="1" lang="ja-JP" altLang="en-US" sz="1050"/>
        </a:p>
      </dgm:t>
    </dgm:pt>
    <dgm:pt modelId="{DC89A4BC-EBBB-4EAD-8D66-66B4D3E2A7C7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 smtClean="0"/>
            <a:t>６</a:t>
          </a:r>
          <a:r>
            <a:rPr kumimoji="1" lang="ja-JP" altLang="en-US" sz="1050" dirty="0"/>
            <a:t>～</a:t>
          </a:r>
          <a:r>
            <a:rPr kumimoji="1" lang="ja-JP" altLang="en-US" sz="1050" dirty="0" smtClean="0"/>
            <a:t>１５</a:t>
          </a:r>
          <a:endParaRPr kumimoji="1" lang="en-US" altLang="ja-JP" sz="1050" dirty="0"/>
        </a:p>
      </dgm:t>
    </dgm:pt>
    <dgm:pt modelId="{A62B45DD-1835-4ADA-AB16-DCB29E9BFB2C}" type="parTrans" cxnId="{1ADD56AC-5631-48CB-914E-60FBA782C0EF}">
      <dgm:prSet/>
      <dgm:spPr/>
      <dgm:t>
        <a:bodyPr/>
        <a:lstStyle/>
        <a:p>
          <a:endParaRPr kumimoji="1" lang="ja-JP" altLang="en-US" sz="1050"/>
        </a:p>
      </dgm:t>
    </dgm:pt>
    <dgm:pt modelId="{A78EA9A8-DF25-47AC-A4F5-1A8DE4C502F7}" type="sibTrans" cxnId="{1ADD56AC-5631-48CB-914E-60FBA782C0EF}">
      <dgm:prSet/>
      <dgm:spPr/>
      <dgm:t>
        <a:bodyPr/>
        <a:lstStyle/>
        <a:p>
          <a:endParaRPr kumimoji="1" lang="ja-JP" altLang="en-US" sz="1050"/>
        </a:p>
      </dgm:t>
    </dgm:pt>
    <dgm:pt modelId="{6C06B16C-634E-402C-A4CF-9C6851C1F8C0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 smtClean="0"/>
            <a:t>１５～</a:t>
          </a:r>
          <a:r>
            <a:rPr kumimoji="1" lang="ja-JP" altLang="en-US" sz="1050" dirty="0"/>
            <a:t>２０</a:t>
          </a:r>
          <a:endParaRPr kumimoji="1" lang="en-US" altLang="ja-JP" sz="1050" dirty="0"/>
        </a:p>
      </dgm:t>
    </dgm:pt>
    <dgm:pt modelId="{89A174A4-FD55-43E9-AB1B-F1E82EA2AE50}" type="parTrans" cxnId="{412E0371-C255-4311-A1C3-53ECF744C07A}">
      <dgm:prSet/>
      <dgm:spPr/>
      <dgm:t>
        <a:bodyPr/>
        <a:lstStyle/>
        <a:p>
          <a:endParaRPr kumimoji="1" lang="ja-JP" altLang="en-US" sz="1050"/>
        </a:p>
      </dgm:t>
    </dgm:pt>
    <dgm:pt modelId="{64EDFAF3-43F2-44FB-AFD7-36F5BE22E6F5}" type="sibTrans" cxnId="{412E0371-C255-4311-A1C3-53ECF744C07A}">
      <dgm:prSet/>
      <dgm:spPr/>
      <dgm:t>
        <a:bodyPr/>
        <a:lstStyle/>
        <a:p>
          <a:endParaRPr kumimoji="1" lang="ja-JP" altLang="en-US" sz="1050"/>
        </a:p>
      </dgm:t>
    </dgm:pt>
    <dgm:pt modelId="{2B25187D-A5D2-4978-A743-09049DB99262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 smtClean="0"/>
            <a:t>２０</a:t>
          </a:r>
          <a:r>
            <a:rPr kumimoji="1" lang="ja-JP" altLang="en-US" sz="1050" dirty="0"/>
            <a:t>～４０</a:t>
          </a:r>
          <a:endParaRPr kumimoji="1" lang="en-US" altLang="ja-JP" sz="1050" dirty="0"/>
        </a:p>
      </dgm:t>
    </dgm:pt>
    <dgm:pt modelId="{8214215B-1F91-422A-8AEC-29518B7C4A9B}" type="parTrans" cxnId="{5259C823-8B7F-47F3-877C-814F7EF0264B}">
      <dgm:prSet/>
      <dgm:spPr/>
      <dgm:t>
        <a:bodyPr/>
        <a:lstStyle/>
        <a:p>
          <a:endParaRPr kumimoji="1" lang="ja-JP" altLang="en-US" sz="1050"/>
        </a:p>
      </dgm:t>
    </dgm:pt>
    <dgm:pt modelId="{AE5CD48E-A356-4EE4-A6F5-11AB0B7868F6}" type="sibTrans" cxnId="{5259C823-8B7F-47F3-877C-814F7EF0264B}">
      <dgm:prSet/>
      <dgm:spPr/>
      <dgm:t>
        <a:bodyPr/>
        <a:lstStyle/>
        <a:p>
          <a:endParaRPr kumimoji="1" lang="ja-JP" altLang="en-US" sz="1050"/>
        </a:p>
      </dgm:t>
    </dgm:pt>
    <dgm:pt modelId="{50E573F6-7FC4-493B-862C-D7FFBA13EEC6}">
      <dgm:prSet phldrT="[テキスト]" custT="1"/>
      <dgm:spPr>
        <a:ln w="19050">
          <a:solidFill>
            <a:schemeClr val="bg1"/>
          </a:solidFill>
        </a:ln>
      </dgm:spPr>
      <dgm:t>
        <a:bodyPr/>
        <a:lstStyle/>
        <a:p>
          <a:r>
            <a:rPr kumimoji="1" lang="ja-JP" altLang="en-US" sz="1050" dirty="0" smtClean="0"/>
            <a:t>６５以降</a:t>
          </a:r>
          <a:endParaRPr kumimoji="1" lang="en-US" altLang="ja-JP" sz="1050" dirty="0"/>
        </a:p>
      </dgm:t>
    </dgm:pt>
    <dgm:pt modelId="{F9E58BED-CFDF-4AEA-BACE-F92823538D12}" type="parTrans" cxnId="{EF73D307-F6D8-4A26-8159-30F9233214E4}">
      <dgm:prSet/>
      <dgm:spPr/>
      <dgm:t>
        <a:bodyPr/>
        <a:lstStyle/>
        <a:p>
          <a:endParaRPr kumimoji="1" lang="ja-JP" altLang="en-US" sz="1050"/>
        </a:p>
      </dgm:t>
    </dgm:pt>
    <dgm:pt modelId="{004A7C7F-A751-4A00-9285-0961A29639BF}" type="sibTrans" cxnId="{EF73D307-F6D8-4A26-8159-30F9233214E4}">
      <dgm:prSet/>
      <dgm:spPr/>
      <dgm:t>
        <a:bodyPr/>
        <a:lstStyle/>
        <a:p>
          <a:endParaRPr kumimoji="1" lang="ja-JP" altLang="en-US" sz="1050"/>
        </a:p>
      </dgm:t>
    </dgm:pt>
    <dgm:pt modelId="{496812E6-3DC2-4972-A8B1-E3C0BE47DF45}" type="pres">
      <dgm:prSet presAssocID="{162774E4-E814-4732-BF20-4395FAA85A4A}" presName="Name0" presStyleCnt="0">
        <dgm:presLayoutVars>
          <dgm:dir/>
          <dgm:animLvl val="lvl"/>
          <dgm:resizeHandles val="exact"/>
        </dgm:presLayoutVars>
      </dgm:prSet>
      <dgm:spPr/>
    </dgm:pt>
    <dgm:pt modelId="{3E5854C7-52BA-40C7-884E-2DCBD8EF9CC2}" type="pres">
      <dgm:prSet presAssocID="{9227A6E4-F35E-41C3-9E7D-FEC43C4FB8AD}" presName="parTxOnly" presStyleLbl="node1" presStyleIdx="0" presStyleCnt="7" custScaleX="140590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35C3C69-97B3-4344-8001-F0F566080C63}" type="pres">
      <dgm:prSet presAssocID="{B4575177-65D5-4890-A3D9-56885222DE8B}" presName="parTxOnlySpace" presStyleCnt="0"/>
      <dgm:spPr/>
    </dgm:pt>
    <dgm:pt modelId="{01FD6D4D-C1DB-4A5C-9A15-51E0EA078AD2}" type="pres">
      <dgm:prSet presAssocID="{D11C5AC2-8A56-4437-902D-F4CDFDDF00F2}" presName="parTxOnly" presStyleLbl="node1" presStyleIdx="1" presStyleCnt="7" custScaleX="158384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159D2BC-73FE-4600-B06A-57456F8C6FF6}" type="pres">
      <dgm:prSet presAssocID="{BBEFDB77-1A3F-465A-BDC4-B62FDAF23808}" presName="parTxOnlySpace" presStyleCnt="0"/>
      <dgm:spPr/>
    </dgm:pt>
    <dgm:pt modelId="{FD4B94CE-7C12-4F93-88DC-3CDD4BDAB79B}" type="pres">
      <dgm:prSet presAssocID="{DC89A4BC-EBBB-4EAD-8D66-66B4D3E2A7C7}" presName="parTxOnly" presStyleLbl="node1" presStyleIdx="2" presStyleCnt="7" custScaleX="156123" custScaleY="100000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5600AA2-CE97-4BB1-B4BC-4EEBF87D87D8}" type="pres">
      <dgm:prSet presAssocID="{A78EA9A8-DF25-47AC-A4F5-1A8DE4C502F7}" presName="parTxOnlySpace" presStyleCnt="0"/>
      <dgm:spPr/>
    </dgm:pt>
    <dgm:pt modelId="{E05C24DC-1C3C-411E-B38B-BCDEE29AF028}" type="pres">
      <dgm:prSet presAssocID="{6C06B16C-634E-402C-A4CF-9C6851C1F8C0}" presName="parTxOnly" presStyleLbl="node1" presStyleIdx="3" presStyleCnt="7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93B2BA-592C-4A7C-9E07-A87E493432AB}" type="pres">
      <dgm:prSet presAssocID="{64EDFAF3-43F2-44FB-AFD7-36F5BE22E6F5}" presName="parTxOnlySpace" presStyleCnt="0"/>
      <dgm:spPr/>
    </dgm:pt>
    <dgm:pt modelId="{B1CEBAEB-0C21-4732-B982-4FFB39727747}" type="pres">
      <dgm:prSet presAssocID="{2B25187D-A5D2-4978-A743-09049DB99262}" presName="parTxOnly" presStyleLbl="node1" presStyleIdx="4" presStyleCnt="7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D49395-9C23-4552-A8DF-4C758302CBA6}" type="pres">
      <dgm:prSet presAssocID="{AE5CD48E-A356-4EE4-A6F5-11AB0B7868F6}" presName="parTxOnlySpace" presStyleCnt="0"/>
      <dgm:spPr/>
    </dgm:pt>
    <dgm:pt modelId="{4B4664F4-BB13-4D4D-A685-E263A102A01B}" type="pres">
      <dgm:prSet presAssocID="{7B0BC2E6-B908-4354-B55C-01997FB7A240}" presName="parTxOnly" presStyleLbl="node1" presStyleIdx="5" presStyleCnt="7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1E907BC-F2B6-4CEF-8D7B-50621B3D4B23}" type="pres">
      <dgm:prSet presAssocID="{55E8A8F1-9BD8-4306-A01F-86E933584BC1}" presName="parTxOnlySpace" presStyleCnt="0"/>
      <dgm:spPr/>
    </dgm:pt>
    <dgm:pt modelId="{29DCDA6C-31D8-4D1E-B6AD-57C07C2D59AE}" type="pres">
      <dgm:prSet presAssocID="{50E573F6-7FC4-493B-862C-D7FFBA13EEC6}" presName="parTxOnly" presStyleLbl="node1" presStyleIdx="6" presStyleCnt="7" custLinFactNeighborY="-80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E53FB8B-9546-49FB-B719-DA4F2619B9C1}" type="presOf" srcId="{6C06B16C-634E-402C-A4CF-9C6851C1F8C0}" destId="{E05C24DC-1C3C-411E-B38B-BCDEE29AF028}" srcOrd="0" destOrd="0" presId="urn:microsoft.com/office/officeart/2005/8/layout/chevron1"/>
    <dgm:cxn modelId="{FAF270B6-F3D2-4067-933A-8FC5BCEB7788}" type="presOf" srcId="{50E573F6-7FC4-493B-862C-D7FFBA13EEC6}" destId="{29DCDA6C-31D8-4D1E-B6AD-57C07C2D59AE}" srcOrd="0" destOrd="0" presId="urn:microsoft.com/office/officeart/2005/8/layout/chevron1"/>
    <dgm:cxn modelId="{0F4566B4-FAE2-4346-8622-3CAAC40D5624}" type="presOf" srcId="{162774E4-E814-4732-BF20-4395FAA85A4A}" destId="{496812E6-3DC2-4972-A8B1-E3C0BE47DF45}" srcOrd="0" destOrd="0" presId="urn:microsoft.com/office/officeart/2005/8/layout/chevron1"/>
    <dgm:cxn modelId="{FE4A7502-5AB2-4E9C-B569-1EF917B8D7CD}" type="presOf" srcId="{9227A6E4-F35E-41C3-9E7D-FEC43C4FB8AD}" destId="{3E5854C7-52BA-40C7-884E-2DCBD8EF9CC2}" srcOrd="0" destOrd="0" presId="urn:microsoft.com/office/officeart/2005/8/layout/chevron1"/>
    <dgm:cxn modelId="{69037EBF-B2F6-476A-811B-EFA10B37CB06}" type="presOf" srcId="{7B0BC2E6-B908-4354-B55C-01997FB7A240}" destId="{4B4664F4-BB13-4D4D-A685-E263A102A01B}" srcOrd="0" destOrd="0" presId="urn:microsoft.com/office/officeart/2005/8/layout/chevron1"/>
    <dgm:cxn modelId="{077C5837-9654-4A53-BA53-B4F6742F5E6F}" srcId="{162774E4-E814-4732-BF20-4395FAA85A4A}" destId="{7B0BC2E6-B908-4354-B55C-01997FB7A240}" srcOrd="5" destOrd="0" parTransId="{D8B56455-8D9A-4610-88EB-072DA6549B09}" sibTransId="{55E8A8F1-9BD8-4306-A01F-86E933584BC1}"/>
    <dgm:cxn modelId="{5259C823-8B7F-47F3-877C-814F7EF0264B}" srcId="{162774E4-E814-4732-BF20-4395FAA85A4A}" destId="{2B25187D-A5D2-4978-A743-09049DB99262}" srcOrd="4" destOrd="0" parTransId="{8214215B-1F91-422A-8AEC-29518B7C4A9B}" sibTransId="{AE5CD48E-A356-4EE4-A6F5-11AB0B7868F6}"/>
    <dgm:cxn modelId="{07636F78-2B2B-4C6F-9941-4D4E7B15DA5D}" type="presOf" srcId="{2B25187D-A5D2-4978-A743-09049DB99262}" destId="{B1CEBAEB-0C21-4732-B982-4FFB39727747}" srcOrd="0" destOrd="0" presId="urn:microsoft.com/office/officeart/2005/8/layout/chevron1"/>
    <dgm:cxn modelId="{CF288DFE-106B-415D-94B8-719E4739CCAA}" type="presOf" srcId="{DC89A4BC-EBBB-4EAD-8D66-66B4D3E2A7C7}" destId="{FD4B94CE-7C12-4F93-88DC-3CDD4BDAB79B}" srcOrd="0" destOrd="0" presId="urn:microsoft.com/office/officeart/2005/8/layout/chevron1"/>
    <dgm:cxn modelId="{EF73D307-F6D8-4A26-8159-30F9233214E4}" srcId="{162774E4-E814-4732-BF20-4395FAA85A4A}" destId="{50E573F6-7FC4-493B-862C-D7FFBA13EEC6}" srcOrd="6" destOrd="0" parTransId="{F9E58BED-CFDF-4AEA-BACE-F92823538D12}" sibTransId="{004A7C7F-A751-4A00-9285-0961A29639BF}"/>
    <dgm:cxn modelId="{3E48B6D3-7816-4A04-A5F2-A209F1D4D03E}" srcId="{162774E4-E814-4732-BF20-4395FAA85A4A}" destId="{D11C5AC2-8A56-4437-902D-F4CDFDDF00F2}" srcOrd="1" destOrd="0" parTransId="{6A84ECE5-7179-4826-9A77-8C26FEBAD6A2}" sibTransId="{BBEFDB77-1A3F-465A-BDC4-B62FDAF23808}"/>
    <dgm:cxn modelId="{412E0371-C255-4311-A1C3-53ECF744C07A}" srcId="{162774E4-E814-4732-BF20-4395FAA85A4A}" destId="{6C06B16C-634E-402C-A4CF-9C6851C1F8C0}" srcOrd="3" destOrd="0" parTransId="{89A174A4-FD55-43E9-AB1B-F1E82EA2AE50}" sibTransId="{64EDFAF3-43F2-44FB-AFD7-36F5BE22E6F5}"/>
    <dgm:cxn modelId="{1ADD56AC-5631-48CB-914E-60FBA782C0EF}" srcId="{162774E4-E814-4732-BF20-4395FAA85A4A}" destId="{DC89A4BC-EBBB-4EAD-8D66-66B4D3E2A7C7}" srcOrd="2" destOrd="0" parTransId="{A62B45DD-1835-4ADA-AB16-DCB29E9BFB2C}" sibTransId="{A78EA9A8-DF25-47AC-A4F5-1A8DE4C502F7}"/>
    <dgm:cxn modelId="{39038C71-4A6D-4BDD-89AC-9594861A361D}" type="presOf" srcId="{D11C5AC2-8A56-4437-902D-F4CDFDDF00F2}" destId="{01FD6D4D-C1DB-4A5C-9A15-51E0EA078AD2}" srcOrd="0" destOrd="0" presId="urn:microsoft.com/office/officeart/2005/8/layout/chevron1"/>
    <dgm:cxn modelId="{B8E25607-B206-4037-8B89-A1DDDBCF1EAF}" srcId="{162774E4-E814-4732-BF20-4395FAA85A4A}" destId="{9227A6E4-F35E-41C3-9E7D-FEC43C4FB8AD}" srcOrd="0" destOrd="0" parTransId="{9B68C55E-C80E-4B36-A4F4-FAB278EC4E25}" sibTransId="{B4575177-65D5-4890-A3D9-56885222DE8B}"/>
    <dgm:cxn modelId="{79AE9849-75DE-41F2-999A-73AE7741255E}" type="presParOf" srcId="{496812E6-3DC2-4972-A8B1-E3C0BE47DF45}" destId="{3E5854C7-52BA-40C7-884E-2DCBD8EF9CC2}" srcOrd="0" destOrd="0" presId="urn:microsoft.com/office/officeart/2005/8/layout/chevron1"/>
    <dgm:cxn modelId="{B8AA49EC-EAA8-45F4-94CB-5C76E57AF24C}" type="presParOf" srcId="{496812E6-3DC2-4972-A8B1-E3C0BE47DF45}" destId="{035C3C69-97B3-4344-8001-F0F566080C63}" srcOrd="1" destOrd="0" presId="urn:microsoft.com/office/officeart/2005/8/layout/chevron1"/>
    <dgm:cxn modelId="{6E3E6841-F85F-4DFB-84B7-2C73C16578AE}" type="presParOf" srcId="{496812E6-3DC2-4972-A8B1-E3C0BE47DF45}" destId="{01FD6D4D-C1DB-4A5C-9A15-51E0EA078AD2}" srcOrd="2" destOrd="0" presId="urn:microsoft.com/office/officeart/2005/8/layout/chevron1"/>
    <dgm:cxn modelId="{C4367EE4-31D3-495D-8CA1-94F19703D700}" type="presParOf" srcId="{496812E6-3DC2-4972-A8B1-E3C0BE47DF45}" destId="{6159D2BC-73FE-4600-B06A-57456F8C6FF6}" srcOrd="3" destOrd="0" presId="urn:microsoft.com/office/officeart/2005/8/layout/chevron1"/>
    <dgm:cxn modelId="{7E97220A-DE24-48D3-9B00-50F53844A782}" type="presParOf" srcId="{496812E6-3DC2-4972-A8B1-E3C0BE47DF45}" destId="{FD4B94CE-7C12-4F93-88DC-3CDD4BDAB79B}" srcOrd="4" destOrd="0" presId="urn:microsoft.com/office/officeart/2005/8/layout/chevron1"/>
    <dgm:cxn modelId="{645E5833-A7FA-4F7C-9438-4437C41E8ACC}" type="presParOf" srcId="{496812E6-3DC2-4972-A8B1-E3C0BE47DF45}" destId="{35600AA2-CE97-4BB1-B4BC-4EEBF87D87D8}" srcOrd="5" destOrd="0" presId="urn:microsoft.com/office/officeart/2005/8/layout/chevron1"/>
    <dgm:cxn modelId="{D40BBEFD-3FB3-466F-AB29-841107ADF80D}" type="presParOf" srcId="{496812E6-3DC2-4972-A8B1-E3C0BE47DF45}" destId="{E05C24DC-1C3C-411E-B38B-BCDEE29AF028}" srcOrd="6" destOrd="0" presId="urn:microsoft.com/office/officeart/2005/8/layout/chevron1"/>
    <dgm:cxn modelId="{3934028C-96D6-461E-BFA9-FEE72A78701F}" type="presParOf" srcId="{496812E6-3DC2-4972-A8B1-E3C0BE47DF45}" destId="{C293B2BA-592C-4A7C-9E07-A87E493432AB}" srcOrd="7" destOrd="0" presId="urn:microsoft.com/office/officeart/2005/8/layout/chevron1"/>
    <dgm:cxn modelId="{15705407-ECB0-4C84-B791-8BFCAD990B7C}" type="presParOf" srcId="{496812E6-3DC2-4972-A8B1-E3C0BE47DF45}" destId="{B1CEBAEB-0C21-4732-B982-4FFB39727747}" srcOrd="8" destOrd="0" presId="urn:microsoft.com/office/officeart/2005/8/layout/chevron1"/>
    <dgm:cxn modelId="{6DCB4009-4371-4CAA-91AA-464B5132373D}" type="presParOf" srcId="{496812E6-3DC2-4972-A8B1-E3C0BE47DF45}" destId="{80D49395-9C23-4552-A8DF-4C758302CBA6}" srcOrd="9" destOrd="0" presId="urn:microsoft.com/office/officeart/2005/8/layout/chevron1"/>
    <dgm:cxn modelId="{F6697461-E4F7-4BDD-8675-B28B410911CC}" type="presParOf" srcId="{496812E6-3DC2-4972-A8B1-E3C0BE47DF45}" destId="{4B4664F4-BB13-4D4D-A685-E263A102A01B}" srcOrd="10" destOrd="0" presId="urn:microsoft.com/office/officeart/2005/8/layout/chevron1"/>
    <dgm:cxn modelId="{537A09A8-4BCE-47D5-B203-5B79D47C24ED}" type="presParOf" srcId="{496812E6-3DC2-4972-A8B1-E3C0BE47DF45}" destId="{71E907BC-F2B6-4CEF-8D7B-50621B3D4B23}" srcOrd="11" destOrd="0" presId="urn:microsoft.com/office/officeart/2005/8/layout/chevron1"/>
    <dgm:cxn modelId="{9E887733-E1B8-4462-A9CB-E6D8D96D67C6}" type="presParOf" srcId="{496812E6-3DC2-4972-A8B1-E3C0BE47DF45}" destId="{29DCDA6C-31D8-4D1E-B6AD-57C07C2D59AE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854C7-52BA-40C7-884E-2DCBD8EF9CC2}">
      <dsp:nvSpPr>
        <dsp:cNvPr id="0" name=""/>
        <dsp:cNvSpPr/>
      </dsp:nvSpPr>
      <dsp:spPr>
        <a:xfrm>
          <a:off x="1321" y="0"/>
          <a:ext cx="1530124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/>
            <a:t>胎児期</a:t>
          </a:r>
          <a:endParaRPr kumimoji="1" lang="en-US" altLang="ja-JP" sz="1050" kern="1200" dirty="0"/>
        </a:p>
      </dsp:txBody>
      <dsp:txXfrm>
        <a:off x="115500" y="0"/>
        <a:ext cx="1301767" cy="228357"/>
      </dsp:txXfrm>
    </dsp:sp>
    <dsp:sp modelId="{01FD6D4D-C1DB-4A5C-9A15-51E0EA078AD2}">
      <dsp:nvSpPr>
        <dsp:cNvPr id="0" name=""/>
        <dsp:cNvSpPr/>
      </dsp:nvSpPr>
      <dsp:spPr>
        <a:xfrm>
          <a:off x="1422609" y="0"/>
          <a:ext cx="1723786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０～６</a:t>
          </a:r>
          <a:endParaRPr kumimoji="1" lang="en-US" altLang="ja-JP" sz="1050" kern="1200" dirty="0"/>
        </a:p>
      </dsp:txBody>
      <dsp:txXfrm>
        <a:off x="1536788" y="0"/>
        <a:ext cx="1495429" cy="228357"/>
      </dsp:txXfrm>
    </dsp:sp>
    <dsp:sp modelId="{FD4B94CE-7C12-4F93-88DC-3CDD4BDAB79B}">
      <dsp:nvSpPr>
        <dsp:cNvPr id="0" name=""/>
        <dsp:cNvSpPr/>
      </dsp:nvSpPr>
      <dsp:spPr>
        <a:xfrm>
          <a:off x="3037560" y="0"/>
          <a:ext cx="1699178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６</a:t>
          </a:r>
          <a:r>
            <a:rPr kumimoji="1" lang="ja-JP" altLang="en-US" sz="1050" kern="1200" dirty="0"/>
            <a:t>～</a:t>
          </a:r>
          <a:r>
            <a:rPr kumimoji="1" lang="ja-JP" altLang="en-US" sz="1050" kern="1200" dirty="0" smtClean="0"/>
            <a:t>１５</a:t>
          </a:r>
          <a:endParaRPr kumimoji="1" lang="en-US" altLang="ja-JP" sz="1050" kern="1200" dirty="0"/>
        </a:p>
      </dsp:txBody>
      <dsp:txXfrm>
        <a:off x="3151739" y="0"/>
        <a:ext cx="1470821" cy="228357"/>
      </dsp:txXfrm>
    </dsp:sp>
    <dsp:sp modelId="{E05C24DC-1C3C-411E-B38B-BCDEE29AF028}">
      <dsp:nvSpPr>
        <dsp:cNvPr id="0" name=""/>
        <dsp:cNvSpPr/>
      </dsp:nvSpPr>
      <dsp:spPr>
        <a:xfrm>
          <a:off x="4627903" y="0"/>
          <a:ext cx="1088359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１５～</a:t>
          </a:r>
          <a:r>
            <a:rPr kumimoji="1" lang="ja-JP" altLang="en-US" sz="1050" kern="1200" dirty="0"/>
            <a:t>２０</a:t>
          </a:r>
          <a:endParaRPr kumimoji="1" lang="en-US" altLang="ja-JP" sz="1050" kern="1200" dirty="0"/>
        </a:p>
      </dsp:txBody>
      <dsp:txXfrm>
        <a:off x="4742082" y="0"/>
        <a:ext cx="860002" cy="228357"/>
      </dsp:txXfrm>
    </dsp:sp>
    <dsp:sp modelId="{B1CEBAEB-0C21-4732-B982-4FFB39727747}">
      <dsp:nvSpPr>
        <dsp:cNvPr id="0" name=""/>
        <dsp:cNvSpPr/>
      </dsp:nvSpPr>
      <dsp:spPr>
        <a:xfrm>
          <a:off x="5607426" y="0"/>
          <a:ext cx="1088359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２０</a:t>
          </a:r>
          <a:r>
            <a:rPr kumimoji="1" lang="ja-JP" altLang="en-US" sz="1050" kern="1200" dirty="0"/>
            <a:t>～４０</a:t>
          </a:r>
          <a:endParaRPr kumimoji="1" lang="en-US" altLang="ja-JP" sz="1050" kern="1200" dirty="0"/>
        </a:p>
      </dsp:txBody>
      <dsp:txXfrm>
        <a:off x="5721605" y="0"/>
        <a:ext cx="860002" cy="228357"/>
      </dsp:txXfrm>
    </dsp:sp>
    <dsp:sp modelId="{4B4664F4-BB13-4D4D-A685-E263A102A01B}">
      <dsp:nvSpPr>
        <dsp:cNvPr id="0" name=""/>
        <dsp:cNvSpPr/>
      </dsp:nvSpPr>
      <dsp:spPr>
        <a:xfrm>
          <a:off x="6586949" y="0"/>
          <a:ext cx="1088359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４０</a:t>
          </a:r>
          <a:r>
            <a:rPr kumimoji="1" lang="ja-JP" altLang="en-US" sz="1050" kern="1200" dirty="0"/>
            <a:t>～６５</a:t>
          </a:r>
          <a:endParaRPr kumimoji="1" lang="en-US" altLang="ja-JP" sz="1050" kern="1200" dirty="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1050" kern="1200" dirty="0"/>
        </a:p>
      </dsp:txBody>
      <dsp:txXfrm>
        <a:off x="6701128" y="0"/>
        <a:ext cx="860002" cy="228357"/>
      </dsp:txXfrm>
    </dsp:sp>
    <dsp:sp modelId="{29DCDA6C-31D8-4D1E-B6AD-57C07C2D59AE}">
      <dsp:nvSpPr>
        <dsp:cNvPr id="0" name=""/>
        <dsp:cNvSpPr/>
      </dsp:nvSpPr>
      <dsp:spPr>
        <a:xfrm>
          <a:off x="7566472" y="0"/>
          <a:ext cx="1088359" cy="2283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050" kern="1200" dirty="0" smtClean="0"/>
            <a:t>６５以降</a:t>
          </a:r>
          <a:endParaRPr kumimoji="1" lang="en-US" altLang="ja-JP" sz="1050" kern="1200" dirty="0"/>
        </a:p>
      </dsp:txBody>
      <dsp:txXfrm>
        <a:off x="7680651" y="0"/>
        <a:ext cx="860002" cy="228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8825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4" y="9378825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BF8011DC-6024-4920-AE48-8FEFD593D1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034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153E1378-1089-4E55-83F3-6D293798D3F7}" type="datetimeFigureOut">
              <a:rPr kumimoji="1" lang="ja-JP" altLang="en-US" smtClean="0"/>
              <a:t>2016/11/7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690270"/>
            <a:ext cx="5486400" cy="4443412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4" y="9378825"/>
            <a:ext cx="2971800" cy="493713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8AC3F2D5-465F-4D79-AC66-05A3982DAF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92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メモ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「時間」と「人」の軸で歯科保健指導を考える</a:t>
            </a: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案：例えば：対象者　学校を所管している教育委員会（市町村担当者）</a:t>
            </a: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妊産婦＝先制点</a:t>
            </a:r>
          </a:p>
          <a:p>
            <a:pPr algn="l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①センターでリーフレットを作成してパパママ教室、妊婦歯科検診時に配布</a:t>
            </a:r>
          </a:p>
          <a:p>
            <a:pPr algn="l"/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目的</a:t>
            </a:r>
            <a:r>
              <a:rPr lang="en-US" altLang="ja-JP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どんな依頼先からでも対応が可能となるように作成する。</a:t>
            </a:r>
          </a:p>
          <a:p>
            <a:pPr algn="ctr"/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E241E-260F-4FFB-9395-52E414CC2EB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ja-JP" altLang="en-US" smtClean="0"/>
              <a:t>口腔保健支援センターの歯科保健指導の業務カタログ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657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86EF-33B0-4AA6-A335-7F730EA025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53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7AF9-170E-433A-8057-003D436BAF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7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DA13-15EF-4A97-A3E9-F16867DDEA5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94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D6102-BCB5-4CB8-BB72-03A38ECE323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931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D8E96-17C0-4618-AD3B-DD52FFB5B61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36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B62B1-DC47-4B76-9694-792BF358E6F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98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61B-57DE-4A85-8593-E8B298AF3B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65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080E1-8EF1-4E08-AC80-86FC77AA8B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70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2F3D0-644F-40A0-86C2-69658A20AB9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845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2E42-29BA-462C-8BA6-F92242F5C77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7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AB430-1C9E-4646-A476-C23721BC7B9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34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2532A-DCA1-4A66-A70D-667E309E209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2016/11/7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7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角丸四角形 46"/>
          <p:cNvSpPr/>
          <p:nvPr/>
        </p:nvSpPr>
        <p:spPr>
          <a:xfrm>
            <a:off x="1938162" y="5202465"/>
            <a:ext cx="1873554" cy="1333514"/>
          </a:xfrm>
          <a:prstGeom prst="roundRect">
            <a:avLst>
              <a:gd name="adj" fmla="val 9860"/>
            </a:avLst>
          </a:prstGeom>
          <a:gradFill>
            <a:gsLst>
              <a:gs pos="0">
                <a:srgbClr val="A3C4FF"/>
              </a:gs>
              <a:gs pos="100000">
                <a:srgbClr val="E5EEFF"/>
              </a:gs>
              <a:gs pos="4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</a:t>
            </a:r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児期</a:t>
            </a:r>
            <a:endParaRPr kumimoji="1"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成り立ちと為害性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・おやつ、ジュースの摂り方に気をつけよう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・よく噛んで美味しく食べよう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・歯医者さんに行こう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（定期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検診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の重要性）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3707903" y="5195258"/>
            <a:ext cx="1417535" cy="1344567"/>
          </a:xfrm>
          <a:prstGeom prst="roundRect">
            <a:avLst>
              <a:gd name="adj" fmla="val 8544"/>
            </a:avLst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40000">
                <a:srgbClr val="A3C4FF"/>
              </a:gs>
              <a:gs pos="100000">
                <a:srgbClr val="E5EEFF"/>
              </a:gs>
              <a:gs pos="0">
                <a:srgbClr val="A3C4FF"/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学齢期</a:t>
            </a:r>
            <a:r>
              <a:rPr kumimoji="1" lang="ja-JP" altLang="en-US" sz="800" dirty="0" smtClean="0"/>
              <a:t>　</a:t>
            </a:r>
            <a:endParaRPr kumimoji="1" lang="en-US" altLang="ja-JP" sz="800" dirty="0" smtClean="0"/>
          </a:p>
          <a:p>
            <a:endParaRPr kumimoji="1"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６歳臼歯を守る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歯肉炎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・デンタルフロス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・フッ化物の応用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・定期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検診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5076056" y="5202465"/>
            <a:ext cx="2592288" cy="1334503"/>
          </a:xfrm>
          <a:prstGeom prst="roundRect">
            <a:avLst>
              <a:gd name="adj" fmla="val 12225"/>
            </a:avLst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90000">
                <a:srgbClr val="A3C4FF"/>
              </a:gs>
              <a:gs pos="100000">
                <a:srgbClr val="E5EEFF"/>
              </a:gs>
              <a:gs pos="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numCol="2" rtlCol="0" anchor="t"/>
          <a:lstStyle/>
          <a:p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成人期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（２次う蝕）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・歯周病と全身との関係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・デンタルフロスの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使用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噛む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ことの大切さ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・フッ化物の応用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・定期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検診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の重要性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・口臭について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・失ってわかる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歯と口腔の大切さ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（コスト面から）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251876" y="557307"/>
            <a:ext cx="2126230" cy="709800"/>
          </a:xfrm>
          <a:prstGeom prst="roundRect">
            <a:avLst>
              <a:gd name="adj" fmla="val 11137"/>
            </a:avLst>
          </a:prstGeom>
          <a:solidFill>
            <a:schemeClr val="accent3">
              <a:lumMod val="20000"/>
              <a:lumOff val="80000"/>
            </a:schemeClr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成人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期）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Rectangle 2"/>
          <p:cNvSpPr txBox="1">
            <a:spLocks noChangeArrowheads="1"/>
          </p:cNvSpPr>
          <p:nvPr/>
        </p:nvSpPr>
        <p:spPr>
          <a:xfrm>
            <a:off x="18292" y="0"/>
            <a:ext cx="9109330" cy="52681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秋田県口腔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保健支援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センター歯科保健指導内容（詳細版）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月１日版</a:t>
            </a:r>
            <a:endParaRPr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" name="直線矢印コネクタ 4"/>
          <p:cNvCxnSpPr/>
          <p:nvPr/>
        </p:nvCxnSpPr>
        <p:spPr bwMode="auto">
          <a:xfrm>
            <a:off x="369789" y="6573317"/>
            <a:ext cx="876828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図表 34"/>
          <p:cNvGraphicFramePr/>
          <p:nvPr>
            <p:extLst>
              <p:ext uri="{D42A27DB-BD31-4B8C-83A1-F6EECF244321}">
                <p14:modId xmlns:p14="http://schemas.microsoft.com/office/powerpoint/2010/main" val="1966419327"/>
              </p:ext>
            </p:extLst>
          </p:nvPr>
        </p:nvGraphicFramePr>
        <p:xfrm>
          <a:off x="399829" y="6615847"/>
          <a:ext cx="8656153" cy="2283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4" name="上下矢印 43"/>
          <p:cNvSpPr/>
          <p:nvPr/>
        </p:nvSpPr>
        <p:spPr>
          <a:xfrm>
            <a:off x="5956090" y="1065708"/>
            <a:ext cx="648000" cy="4235499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rgbClr val="A3C4FF"/>
              </a:gs>
              <a:gs pos="0">
                <a:schemeClr val="bg1"/>
              </a:gs>
              <a:gs pos="70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/>
          <p:nvPr/>
        </p:nvCxnSpPr>
        <p:spPr>
          <a:xfrm>
            <a:off x="416207" y="3408350"/>
            <a:ext cx="8727793" cy="16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>
            <a:off x="1923606" y="332655"/>
            <a:ext cx="0" cy="619269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角丸四角形 27"/>
          <p:cNvSpPr/>
          <p:nvPr/>
        </p:nvSpPr>
        <p:spPr>
          <a:xfrm>
            <a:off x="1938161" y="3817616"/>
            <a:ext cx="1873554" cy="1117974"/>
          </a:xfrm>
          <a:prstGeom prst="roundRect">
            <a:avLst>
              <a:gd name="adj" fmla="val 8665"/>
            </a:avLst>
          </a:prstGeom>
          <a:gradFill>
            <a:gsLst>
              <a:gs pos="0">
                <a:srgbClr val="E5EEFF"/>
              </a:gs>
              <a:gs pos="10000">
                <a:srgbClr val="E5EEFF"/>
              </a:gs>
              <a:gs pos="100000">
                <a:srgbClr val="A3C4FF"/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ctr" defTabSz="913824" rtl="0">
              <a:lnSpc>
                <a:spcPct val="85000"/>
              </a:lnSpc>
              <a:defRPr/>
            </a:pP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乳幼児期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defTabSz="913824" rtl="0">
              <a:lnSpc>
                <a:spcPct val="85000"/>
              </a:lnSpc>
              <a:defRPr/>
            </a:pP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 rtl="0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むし歯の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成り立ちと為害性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defRPr/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・ほ乳瓶</a:t>
            </a:r>
            <a:r>
              <a:rPr lang="ja-JP" altLang="en-US" sz="800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</a:t>
            </a:r>
            <a:r>
              <a:rPr lang="ja-JP" altLang="en-US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蝕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とは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・生活習慣、食生活とむし歯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・仕上げみがきの重要性と方法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フッ化物の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応用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defRPr/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・歯ならび（指しゃぶり、口呼吸）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defTabSz="913824">
              <a:lnSpc>
                <a:spcPct val="85000"/>
              </a:lnSpc>
              <a:defRPr/>
            </a:pP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>
            <a:off x="2054474" y="3635499"/>
            <a:ext cx="821038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3" name="テキスト ボックス 74"/>
          <p:cNvSpPr txBox="1">
            <a:spLocks noChangeArrowheads="1"/>
          </p:cNvSpPr>
          <p:nvPr/>
        </p:nvSpPr>
        <p:spPr bwMode="auto">
          <a:xfrm>
            <a:off x="6618" y="526817"/>
            <a:ext cx="338400" cy="16060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 anchor="ctr">
            <a:spAutoFit/>
          </a:bodyPr>
          <a:lstStyle/>
          <a:p>
            <a:pPr algn="ctr"/>
            <a:r>
              <a:rPr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地域の</a:t>
            </a:r>
            <a:r>
              <a:rPr lang="ja-JP" altLang="en-US" sz="7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保健師、医科、歯科専門職</a:t>
            </a:r>
            <a:endParaRPr lang="ja-JP" altLang="en-US" sz="7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テキスト ボックス 74"/>
          <p:cNvSpPr txBox="1">
            <a:spLocks noChangeArrowheads="1"/>
          </p:cNvSpPr>
          <p:nvPr/>
        </p:nvSpPr>
        <p:spPr bwMode="auto">
          <a:xfrm>
            <a:off x="10507" y="2151906"/>
            <a:ext cx="338554" cy="1236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教育関係、施設職員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>
            <a:spLocks noChangeArrowheads="1"/>
          </p:cNvSpPr>
          <p:nvPr/>
        </p:nvSpPr>
        <p:spPr bwMode="auto">
          <a:xfrm>
            <a:off x="10507" y="3429000"/>
            <a:ext cx="338554" cy="149422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保護者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>
            <a:spLocks noChangeArrowheads="1"/>
          </p:cNvSpPr>
          <p:nvPr/>
        </p:nvSpPr>
        <p:spPr bwMode="auto">
          <a:xfrm>
            <a:off x="10507" y="4942271"/>
            <a:ext cx="338554" cy="1610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square">
            <a:spAutoFit/>
          </a:bodyPr>
          <a:lstStyle/>
          <a:p>
            <a:pPr algn="ctr"/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本人</a:t>
            </a:r>
            <a:endParaRPr lang="ja-JP" altLang="en-US" sz="1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416208" y="1287810"/>
            <a:ext cx="8727793" cy="0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角丸四角形 37"/>
          <p:cNvSpPr/>
          <p:nvPr/>
        </p:nvSpPr>
        <p:spPr>
          <a:xfrm>
            <a:off x="396324" y="557306"/>
            <a:ext cx="1512000" cy="711061"/>
          </a:xfrm>
          <a:prstGeom prst="roundRect">
            <a:avLst>
              <a:gd name="adj" fmla="val 10432"/>
            </a:avLst>
          </a:prstGeom>
          <a:solidFill>
            <a:schemeClr val="accent3">
              <a:lumMod val="20000"/>
              <a:lumOff val="80000"/>
            </a:schemeClr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妊産婦</a:t>
            </a:r>
            <a:endParaRPr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・妊娠期における歯科保健の重要性について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 smtClean="0">
              <a:latin typeface="+mn-ea"/>
            </a:endParaRPr>
          </a:p>
          <a:p>
            <a:pPr algn="ctr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707903" y="3817616"/>
            <a:ext cx="1690694" cy="1117975"/>
          </a:xfrm>
          <a:prstGeom prst="roundRect">
            <a:avLst>
              <a:gd name="adj" fmla="val 7606"/>
            </a:avLst>
          </a:prstGeom>
          <a:gradFill>
            <a:gsLst>
              <a:gs pos="0">
                <a:srgbClr val="E5EEFF"/>
              </a:gs>
              <a:gs pos="100000">
                <a:srgbClr val="AECBFF"/>
              </a:gs>
              <a:gs pos="100000">
                <a:srgbClr val="A3C4FF"/>
              </a:gs>
              <a:gs pos="60000">
                <a:schemeClr val="accent1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学齢期</a:t>
            </a:r>
            <a:endParaRPr kumimoji="1"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・むし歯の成り立ちと為害性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・顎骨の発育、歯の交換と歯ならび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・フッ化物の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応用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・定期健診は短めの間隔で</a:t>
            </a:r>
            <a:endParaRPr kumimoji="1"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>
            <a:off x="416207" y="4941168"/>
            <a:ext cx="8727793" cy="16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角丸四角形 52"/>
          <p:cNvSpPr/>
          <p:nvPr/>
        </p:nvSpPr>
        <p:spPr>
          <a:xfrm>
            <a:off x="1938161" y="4950694"/>
            <a:ext cx="3817486" cy="231075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l" defTabSz="913824" rtl="0">
              <a:lnSpc>
                <a:spcPct val="85000"/>
              </a:lnSpc>
              <a:defRPr/>
            </a:pPr>
            <a:r>
              <a:rPr lang="ja-JP" altLang="en-US" sz="80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800" b="1" u="sng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（児）</a:t>
            </a:r>
            <a:endParaRPr lang="en-US" altLang="ja-JP" sz="8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5398597" y="3304034"/>
            <a:ext cx="357050" cy="1877735"/>
          </a:xfrm>
          <a:prstGeom prst="roundRect">
            <a:avLst>
              <a:gd name="adj" fmla="val 7461"/>
            </a:avLst>
          </a:prstGeom>
          <a:gradFill>
            <a:gsLst>
              <a:gs pos="0">
                <a:schemeClr val="accent5">
                  <a:tint val="50000"/>
                  <a:satMod val="300000"/>
                  <a:alpha val="5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l" defTabSz="913824" rtl="0">
              <a:lnSpc>
                <a:spcPct val="85000"/>
              </a:lnSpc>
              <a:defRPr/>
            </a:pPr>
            <a:endParaRPr lang="en-US" altLang="ja-JP" sz="600" dirty="0" smtClean="0">
              <a:latin typeface="+mn-ea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lang="en-US" altLang="ja-JP" sz="8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kumimoji="1" lang="ja-JP" altLang="en-US" sz="8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algn="l" defTabSz="913824" rtl="0">
              <a:lnSpc>
                <a:spcPct val="85000"/>
              </a:lnSpc>
              <a:defRPr/>
            </a:pP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　　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92" name="角丸四角形 91"/>
          <p:cNvSpPr/>
          <p:nvPr/>
        </p:nvSpPr>
        <p:spPr>
          <a:xfrm>
            <a:off x="1938160" y="3304034"/>
            <a:ext cx="5586167" cy="482280"/>
          </a:xfrm>
          <a:prstGeom prst="roundRect">
            <a:avLst>
              <a:gd name="adj" fmla="val 10742"/>
            </a:avLst>
          </a:prstGeom>
          <a:gradFill>
            <a:gsLst>
              <a:gs pos="0">
                <a:schemeClr val="accent5">
                  <a:tint val="50000"/>
                  <a:satMod val="300000"/>
                  <a:alpha val="2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l" defTabSz="913824" rtl="0">
              <a:lnSpc>
                <a:spcPct val="85000"/>
              </a:lnSpc>
              <a:defRPr/>
            </a:pPr>
            <a:r>
              <a:rPr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障害者（児）</a:t>
            </a:r>
            <a:endParaRPr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13824" rtl="0">
              <a:lnSpc>
                <a:spcPct val="85000"/>
              </a:lnSpc>
              <a:defRPr/>
            </a:pP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→個別にご相談ください。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algn="l" defTabSz="913824" rtl="0">
              <a:lnSpc>
                <a:spcPct val="85000"/>
              </a:lnSpc>
              <a:defRPr/>
            </a:pPr>
            <a:endParaRPr kumimoji="1" lang="en-US" altLang="ja-JP" sz="1000" dirty="0" smtClean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  <a:p>
            <a:pPr algn="l" defTabSz="913824" rtl="0">
              <a:lnSpc>
                <a:spcPct val="85000"/>
              </a:lnSpc>
              <a:defRPr/>
            </a:pPr>
            <a:r>
              <a:rPr kumimoji="1" lang="ja-JP" altLang="en-US" sz="1000" dirty="0" smtClean="0"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　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  <a:cs typeface="+mn-cs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396324" y="3439634"/>
            <a:ext cx="1512000" cy="3084289"/>
          </a:xfrm>
          <a:prstGeom prst="roundRect">
            <a:avLst>
              <a:gd name="adj" fmla="val 6088"/>
            </a:avLst>
          </a:prstGeom>
          <a:gradFill>
            <a:gsLst>
              <a:gs pos="100000">
                <a:schemeClr val="accent2">
                  <a:tint val="50000"/>
                  <a:satMod val="300000"/>
                </a:schemeClr>
              </a:gs>
              <a:gs pos="0">
                <a:schemeClr val="bg1"/>
              </a:gs>
              <a:gs pos="4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妊産婦</a:t>
            </a:r>
            <a:endParaRPr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妊娠期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に歯科健診を受けることの重要性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・むし歯を治療しないと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→むし歯の多い子どもに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・むし歯菌の感染・定着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・歯周病を治療しないと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（→早産・低体重出生）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妊娠期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の口腔ケアはここに気をつけて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・歯の発生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・赤ちゃんの口腔ケア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→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歯ブラシはいつから？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・仕上げみがきのポイント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・乳歯をむし歯から守るために気をつけたいこと（卒乳の時期等）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・丈夫な歯を作るため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</a:t>
            </a:r>
            <a:endParaRPr lang="ja-JP" altLang="en-US" sz="800" dirty="0"/>
          </a:p>
        </p:txBody>
      </p:sp>
      <p:sp>
        <p:nvSpPr>
          <p:cNvPr id="57" name="角丸四角形 56"/>
          <p:cNvSpPr/>
          <p:nvPr/>
        </p:nvSpPr>
        <p:spPr>
          <a:xfrm>
            <a:off x="3586513" y="557307"/>
            <a:ext cx="1665364" cy="711454"/>
          </a:xfrm>
          <a:prstGeom prst="roundRect">
            <a:avLst>
              <a:gd name="adj" fmla="val 11137"/>
            </a:avLst>
          </a:prstGeom>
          <a:solidFill>
            <a:schemeClr val="accent3">
              <a:lumMod val="20000"/>
              <a:lumOff val="80000"/>
            </a:schemeClr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学齢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期）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1938161" y="557306"/>
            <a:ext cx="1613583" cy="711061"/>
          </a:xfrm>
          <a:prstGeom prst="roundRect">
            <a:avLst>
              <a:gd name="adj" fmla="val 8620"/>
            </a:avLst>
          </a:prstGeom>
          <a:solidFill>
            <a:schemeClr val="accent3">
              <a:lumMod val="20000"/>
              <a:lumOff val="80000"/>
            </a:schemeClr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乳幼児期</a:t>
            </a:r>
            <a:r>
              <a:rPr lang="ja-JP" altLang="en-US" sz="9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9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上下矢印 15"/>
          <p:cNvSpPr/>
          <p:nvPr/>
        </p:nvSpPr>
        <p:spPr>
          <a:xfrm>
            <a:off x="820635" y="1074168"/>
            <a:ext cx="648000" cy="2394806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chemeClr val="accent2">
                  <a:tint val="50000"/>
                  <a:satMod val="300000"/>
                </a:schemeClr>
              </a:gs>
              <a:gs pos="0">
                <a:schemeClr val="bg1"/>
              </a:gs>
              <a:gs pos="70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上下矢印 59"/>
          <p:cNvSpPr/>
          <p:nvPr/>
        </p:nvSpPr>
        <p:spPr>
          <a:xfrm>
            <a:off x="3227708" y="1065709"/>
            <a:ext cx="648072" cy="2812504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rgbClr val="A3C4FF">
                  <a:alpha val="60000"/>
                </a:srgbClr>
              </a:gs>
              <a:gs pos="0">
                <a:schemeClr val="bg1"/>
              </a:gs>
              <a:gs pos="70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角丸四角形 40"/>
          <p:cNvSpPr/>
          <p:nvPr/>
        </p:nvSpPr>
        <p:spPr>
          <a:xfrm>
            <a:off x="3586514" y="2176289"/>
            <a:ext cx="1633558" cy="1108695"/>
          </a:xfrm>
          <a:prstGeom prst="roundRect">
            <a:avLst>
              <a:gd name="adj" fmla="val 11137"/>
            </a:avLst>
          </a:prstGeom>
          <a:solidFill>
            <a:srgbClr val="FFFF99">
              <a:alpha val="35000"/>
            </a:srgbClr>
          </a:solidFill>
          <a:ln w="3175" cap="flat" cmpd="sng" algn="ctr">
            <a:solidFill>
              <a:srgbClr val="FFC00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学齢期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・むし歯予防のアプローチ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・歯肉炎予防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（歯ブラシと補助清掃用具）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・今、歯を大事にしないとどうなるか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上下矢印 35"/>
          <p:cNvSpPr/>
          <p:nvPr/>
        </p:nvSpPr>
        <p:spPr>
          <a:xfrm>
            <a:off x="3227708" y="1065709"/>
            <a:ext cx="648072" cy="2361620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rgbClr val="9EEAFF">
                  <a:alpha val="50000"/>
                </a:srgbClr>
              </a:gs>
              <a:gs pos="0">
                <a:schemeClr val="bg1"/>
              </a:gs>
              <a:gs pos="88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1938161" y="2176289"/>
            <a:ext cx="1620473" cy="1108695"/>
          </a:xfrm>
          <a:prstGeom prst="roundRect">
            <a:avLst>
              <a:gd name="adj" fmla="val 8620"/>
            </a:avLst>
          </a:prstGeom>
          <a:solidFill>
            <a:srgbClr val="FFFF99">
              <a:alpha val="35000"/>
            </a:srgbClr>
          </a:solidFill>
          <a:ln w="3175" cap="flat" cmpd="sng" algn="ctr">
            <a:solidFill>
              <a:srgbClr val="FFC00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乳幼児期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・むし歯予防のアプローチ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（歯みがき、おやつの与え方、フッ化物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洗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口、生活習慣等）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・今、歯を大事にしないとどうなるか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900" dirty="0" smtClean="0">
              <a:latin typeface="+mn-ea"/>
            </a:endParaRPr>
          </a:p>
        </p:txBody>
      </p:sp>
      <p:sp>
        <p:nvSpPr>
          <p:cNvPr id="37" name="上下矢印 36"/>
          <p:cNvSpPr/>
          <p:nvPr/>
        </p:nvSpPr>
        <p:spPr>
          <a:xfrm>
            <a:off x="3227708" y="1065709"/>
            <a:ext cx="648072" cy="1193061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rgbClr val="FFFF99"/>
              </a:gs>
              <a:gs pos="0">
                <a:schemeClr val="bg1"/>
              </a:gs>
              <a:gs pos="88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7380312" y="557307"/>
            <a:ext cx="1730656" cy="709800"/>
          </a:xfrm>
          <a:prstGeom prst="roundRect">
            <a:avLst>
              <a:gd name="adj" fmla="val 11137"/>
            </a:avLst>
          </a:prstGeom>
          <a:solidFill>
            <a:schemeClr val="accent3">
              <a:lumMod val="20000"/>
              <a:lumOff val="80000"/>
            </a:schemeClr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（高齢者・要介護者）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7484025" y="4965876"/>
            <a:ext cx="1656000" cy="1570368"/>
          </a:xfrm>
          <a:prstGeom prst="roundRect">
            <a:avLst>
              <a:gd name="adj" fmla="val 6216"/>
            </a:avLst>
          </a:prstGeom>
          <a:gradFill>
            <a:gsLst>
              <a:gs pos="0">
                <a:schemeClr val="accent6">
                  <a:tint val="50000"/>
                  <a:satMod val="300000"/>
                  <a:alpha val="5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高齢期</a:t>
            </a:r>
            <a:endParaRPr lang="en-US" altLang="ja-JP" sz="10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・口腔ケアとは何か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（器質的、機能的口腔ケア）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・嚥下のメカニズム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・秋田県における死因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・誤嚥性肺炎の予防に口腔ケアが重要な理由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・歯と認知症の意外な関係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7484025" y="2176290"/>
            <a:ext cx="1656000" cy="2746931"/>
          </a:xfrm>
          <a:prstGeom prst="roundRect">
            <a:avLst>
              <a:gd name="adj" fmla="val 7905"/>
            </a:avLst>
          </a:prstGeom>
          <a:gradFill>
            <a:gsLst>
              <a:gs pos="0">
                <a:schemeClr val="accent6">
                  <a:tint val="50000"/>
                  <a:satMod val="300000"/>
                  <a:alpha val="5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383" tIns="45691" rIns="91383" bIns="45691" rtlCol="0" anchor="t" anchorCtr="0"/>
          <a:lstStyle/>
          <a:p>
            <a:pPr algn="ctr"/>
            <a:r>
              <a:rPr lang="ja-JP" altLang="en-US" sz="10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要介護者</a:t>
            </a:r>
            <a:endParaRPr lang="en-US" altLang="ja-JP" sz="1000" b="1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dirty="0">
              <a:latin typeface="+mn-ea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・口腔ケアの重要性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（器質的、機能的口腔ケア）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・義歯清掃の実際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・誤嚥性肺炎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・不顕性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誤嚥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・摂食・嚥下について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・嚥下の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メカニズム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・当県の死亡原因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・実際の手技（姿勢、ケア用　品等の提案）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・口腔乾燥症のケア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・開口に応じない症例の口腔ケアについて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口を開けない場合の対応方法について</a:t>
            </a:r>
            <a:endParaRPr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800" dirty="0">
              <a:latin typeface="+mn-ea"/>
            </a:endParaRPr>
          </a:p>
          <a:p>
            <a:pPr algn="ctr"/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9" name="上下矢印 38"/>
          <p:cNvSpPr/>
          <p:nvPr/>
        </p:nvSpPr>
        <p:spPr>
          <a:xfrm>
            <a:off x="7921847" y="1065708"/>
            <a:ext cx="648072" cy="1142482"/>
          </a:xfrm>
          <a:prstGeom prst="upDownArrow">
            <a:avLst>
              <a:gd name="adj1" fmla="val 53969"/>
              <a:gd name="adj2" fmla="val 59920"/>
            </a:avLst>
          </a:prstGeom>
          <a:gradFill>
            <a:gsLst>
              <a:gs pos="5000">
                <a:srgbClr val="FFBE86"/>
              </a:gs>
              <a:gs pos="0">
                <a:schemeClr val="bg1"/>
              </a:gs>
              <a:gs pos="88000">
                <a:schemeClr val="accent3">
                  <a:lumMod val="40000"/>
                  <a:lumOff val="60000"/>
                </a:schemeClr>
              </a:gs>
            </a:gsLst>
            <a:lin ang="16200000" scaled="1"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 bwMode="auto">
          <a:xfrm flipV="1">
            <a:off x="382916" y="476671"/>
            <a:ext cx="0" cy="608657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6902134" y="3597"/>
            <a:ext cx="2234712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○問い合わせ先</a:t>
            </a:r>
            <a:endParaRPr kumimoji="1"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秋田県口腔保健支援センター（県庁健康推進課内）</a:t>
            </a:r>
            <a:endParaRPr lang="en-US" altLang="ja-JP" sz="7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kumimoji="1"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kumimoji="1"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018-860-1426</a:t>
            </a:r>
          </a:p>
          <a:p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Kenkou@pref.akita.lg.jp</a:t>
            </a:r>
            <a:endParaRPr kumimoji="1" lang="ja-JP" altLang="en-US" sz="7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07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Calibri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8768</TotalTime>
  <Words>404</Words>
  <Application>Microsoft Office PowerPoint</Application>
  <PresentationFormat>画面に合わせる (4:3)</PresentationFormat>
  <Paragraphs>135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秋田県における集団フッ化物洗口の実施状況</dc:title>
  <dc:creator>小畑 充彦</dc:creator>
  <cp:lastModifiedBy>秋田県</cp:lastModifiedBy>
  <cp:revision>519</cp:revision>
  <cp:lastPrinted>2016-10-21T03:10:06Z</cp:lastPrinted>
  <dcterms:created xsi:type="dcterms:W3CDTF">2012-09-22T09:16:20Z</dcterms:created>
  <dcterms:modified xsi:type="dcterms:W3CDTF">2016-11-07T06:45:58Z</dcterms:modified>
</cp:coreProperties>
</file>