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82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2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80F2C8-FBAB-448C-A8EA-7A1D33F78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0FEB0B-5E6E-4342-A512-72946EDD4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92F68B-7D1E-4AB4-9BD6-BDEE02F8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3A-1B99-457A-B2BC-1577BE428D0B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47B598-7B04-4EFB-8A00-5B458AC6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99F355-BEF0-49CC-85D0-CCD82A0E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6CE0-C1A2-42ED-AD11-019E89F4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86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6990C7-238B-44E2-9A0B-C90E4E52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0F2F50C-9CE3-483E-91F5-E1B7FB51C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A0ABAD-956B-4251-85FB-AC375655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3A-1B99-457A-B2BC-1577BE428D0B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48D993-EA55-441B-AE8A-C844CD4E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452117-709E-4023-B44C-900FA15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6CE0-C1A2-42ED-AD11-019E89F4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4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E7BC38C-6C9B-44DE-98EB-4E2F89DE4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A4DA5D5-7BBB-4DDB-B94A-E7A97BFA1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3977A8-A4CB-4993-9EFD-C90A34DF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3A-1B99-457A-B2BC-1577BE428D0B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42FD64-4645-4DB3-AC9F-773C86D45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EDE208-FB25-45EB-8030-66FBFE20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6CE0-C1A2-42ED-AD11-019E89F4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27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CF370E-330B-4C2C-9FF3-187F1FE5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7706A1-97FD-4737-95D9-C8B96F6F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B2CECB-019F-4B95-975A-12424634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3A-1B99-457A-B2BC-1577BE428D0B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CCB6F0-451F-49E9-9C0F-F145EADE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B4597E-4ED8-4A24-A246-928E10F5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6CE0-C1A2-42ED-AD11-019E89F4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05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8A806-4710-4ADE-B317-15391DB1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13B74D-A82A-427A-9523-4D781EFA8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A398D6-08F9-49BA-A259-44DE38E6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3A-1B99-457A-B2BC-1577BE428D0B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E888A8-3341-455C-B659-708E1F06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4E2BD2-5DD1-4196-95EA-9FC1C7DB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6CE0-C1A2-42ED-AD11-019E89F4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6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6C738-CF19-4597-AA6D-584EE46C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FBD3C8-9AC4-4238-8270-3235A09A3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433F61-2DF6-4282-93E7-2473C311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63A0B1-4E50-49C6-A262-7FBA13C0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3A-1B99-457A-B2BC-1577BE428D0B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A09F87-839F-493E-BDB0-8C2340D9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4EDEC7-0806-481E-84C5-AF76705F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6CE0-C1A2-42ED-AD11-019E89F4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28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08049C-7654-4704-B96E-8AC3E952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C17E36-4F91-46FF-BF68-961F74603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1538E4A-D029-4831-83C4-470D1B612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FC99D9-B93A-4CC8-997D-DFEAF561E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3FB57F5-6692-49A7-893D-D0092EB12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D6609AC-0C8A-4FB2-B770-B6660DC8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3A-1B99-457A-B2BC-1577BE428D0B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C150A63-8D59-4FA5-9C77-5EEE71E2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462D61C-A6A0-4E72-8DBE-32F0201A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6CE0-C1A2-42ED-AD11-019E89F4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54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16D24D-6256-47D0-B535-D242987A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AABE89-CEFA-4E88-964E-765F2506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3A-1B99-457A-B2BC-1577BE428D0B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AC70106-86D9-466C-9DCA-A2D59AC9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364062-CB2E-4A52-9FF7-C259046E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6CE0-C1A2-42ED-AD11-019E89F4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83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1D596AB-820D-4E87-9B05-B097139A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3A-1B99-457A-B2BC-1577BE428D0B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3007C0A-CC06-4203-933E-BCDE9666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951068-B18D-4F71-9A49-DE1C0347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6CE0-C1A2-42ED-AD11-019E89F4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81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AF49B-A236-4C97-99FB-A64F6EAC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088F71-DEF9-4B58-9DC3-ACE15B020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F85232-ACC1-46E4-8AB6-42DE8D24C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4B223E-DE95-4799-81D0-148A1EE9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3A-1B99-457A-B2BC-1577BE428D0B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22AA06-026E-41A6-840D-38EEB894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AE6951-ACBE-4C13-A118-1E9519B9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6CE0-C1A2-42ED-AD11-019E89F4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35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EE0E79-50EB-4A2B-A06B-116E7ACA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394075D-9CCC-48AD-AB1D-A79B4CA35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482CF7-7C5E-4E10-BEBF-5DB4A5136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8F6EFB-5691-43E1-8C23-255B45EF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A83A-1B99-457A-B2BC-1577BE428D0B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57F845-0D14-4ED6-9743-00369B08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70AF6B-32A6-4797-9E7D-E429BBF1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6CE0-C1A2-42ED-AD11-019E89F4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7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8E30796-E386-4941-B320-E301E3F9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82DF100-3C50-4240-9231-4C8AF8EF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CDC6A9-E31B-42C1-BEE8-3B5A2B711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BA83A-1B99-457A-B2BC-1577BE428D0B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16C1C1-6BEF-4577-88BD-C48E53252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382030-C202-4AAA-9BB0-EA108EBE3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6CE0-C1A2-42ED-AD11-019E89F4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05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7498F7-C635-4A62-AD81-85AFDF56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5EBDB7-97A1-479F-95AE-F71949833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644B39-6211-4B69-8E19-721E48C90FD4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noAutofit/>
          </a:bodyPr>
          <a:lstStyle/>
          <a:p>
            <a:pPr algn="ctr"/>
            <a:endParaRPr kumimoji="1" lang="en-US" altLang="ja-JP" sz="8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6600" b="1" dirty="0">
                <a:solidFill>
                  <a:schemeClr val="tx2">
                    <a:lumMod val="75000"/>
                  </a:schemeClr>
                </a:solidFill>
              </a:rPr>
              <a:t>よくかむために</a:t>
            </a:r>
            <a:endParaRPr kumimoji="1" lang="en-US" altLang="ja-JP" sz="6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kumimoji="1" lang="en-US" altLang="ja-JP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7200" b="1" dirty="0">
                <a:solidFill>
                  <a:schemeClr val="tx2">
                    <a:lumMod val="75000"/>
                  </a:schemeClr>
                </a:solidFill>
              </a:rPr>
              <a:t>口の中の状態がいいと、</a:t>
            </a:r>
            <a:endParaRPr kumimoji="1" lang="en-US" altLang="ja-JP" sz="72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7200" b="1" dirty="0">
                <a:solidFill>
                  <a:schemeClr val="tx2">
                    <a:lumMod val="75000"/>
                  </a:schemeClr>
                </a:solidFill>
              </a:rPr>
              <a:t>どんないいことがあるの？</a:t>
            </a:r>
            <a:endParaRPr kumimoji="1" lang="en-US" altLang="ja-JP" sz="72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kumimoji="1" lang="ja-JP" altLang="en-US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【歯のイラスト】ピカピカに輝く健康な歯のキャラクター">
            <a:extLst>
              <a:ext uri="{FF2B5EF4-FFF2-40B4-BE49-F238E27FC236}">
                <a16:creationId xmlns:a16="http://schemas.microsoft.com/office/drawing/2014/main" id="{FABCA4C5-A259-4A40-B50B-4811D069A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477" y="1068044"/>
            <a:ext cx="1255444" cy="12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【歯のイラスト】ピカピカに輝く健康な歯のキャラクター">
            <a:extLst>
              <a:ext uri="{FF2B5EF4-FFF2-40B4-BE49-F238E27FC236}">
                <a16:creationId xmlns:a16="http://schemas.microsoft.com/office/drawing/2014/main" id="{04BAF671-1ED6-4257-8BF1-324C98E99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78" y="1027906"/>
            <a:ext cx="1255444" cy="12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0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美味しそうにご飯を食べる男の子のイラスト">
            <a:extLst>
              <a:ext uri="{FF2B5EF4-FFF2-40B4-BE49-F238E27FC236}">
                <a16:creationId xmlns:a16="http://schemas.microsoft.com/office/drawing/2014/main" id="{42EE991E-D637-45C8-A5C3-096FAC78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71" y="3565092"/>
            <a:ext cx="2085937" cy="229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70DB40-685F-4BC9-928A-76A4A402C1DD}"/>
              </a:ext>
            </a:extLst>
          </p:cNvPr>
          <p:cNvSpPr/>
          <p:nvPr/>
        </p:nvSpPr>
        <p:spPr>
          <a:xfrm>
            <a:off x="9741915" y="5641660"/>
            <a:ext cx="1744249" cy="383598"/>
          </a:xfrm>
          <a:prstGeom prst="rect">
            <a:avLst/>
          </a:prstGeom>
          <a:solidFill>
            <a:srgbClr val="0099FF"/>
          </a:solidFill>
        </p:spPr>
        <p:txBody>
          <a:bodyPr wrap="none" anchor="ctr" anchorCtr="1">
            <a:no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咬合力が高い</a:t>
            </a:r>
            <a:endParaRPr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846D342-413E-4DF3-BFF0-8D317C1BDF9D}"/>
              </a:ext>
            </a:extLst>
          </p:cNvPr>
          <p:cNvSpPr/>
          <p:nvPr/>
        </p:nvSpPr>
        <p:spPr>
          <a:xfrm rot="611857">
            <a:off x="10927859" y="4012185"/>
            <a:ext cx="391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83251BC-7F46-4E3A-96B8-162F58FA971F}"/>
              </a:ext>
            </a:extLst>
          </p:cNvPr>
          <p:cNvSpPr/>
          <p:nvPr/>
        </p:nvSpPr>
        <p:spPr>
          <a:xfrm rot="611857">
            <a:off x="11148749" y="4966359"/>
            <a:ext cx="500243" cy="4088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kumimoji="1" lang="ja-JP" altLang="en-US" sz="16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ja-JP" altLang="en-US" sz="1600" b="1" dirty="0">
              <a:solidFill>
                <a:schemeClr val="accent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FE8BFBA-AB59-4DBC-9AD1-DD7AF0AB2495}"/>
              </a:ext>
            </a:extLst>
          </p:cNvPr>
          <p:cNvSpPr/>
          <p:nvPr/>
        </p:nvSpPr>
        <p:spPr>
          <a:xfrm rot="611857">
            <a:off x="11241030" y="4339442"/>
            <a:ext cx="54975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sz="16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ja-JP" altLang="en-US" sz="1600" b="1" dirty="0">
              <a:solidFill>
                <a:schemeClr val="accent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BAC11D-B545-464D-8362-C96EFC12390D}"/>
              </a:ext>
            </a:extLst>
          </p:cNvPr>
          <p:cNvSpPr/>
          <p:nvPr/>
        </p:nvSpPr>
        <p:spPr>
          <a:xfrm rot="611857">
            <a:off x="11148185" y="3915845"/>
            <a:ext cx="54626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kumimoji="1" lang="ja-JP" altLang="en-US" sz="16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ja-JP" altLang="en-US" sz="1600" b="1" dirty="0">
              <a:solidFill>
                <a:schemeClr val="accent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EBEF30-C897-4437-972A-43425BD181BE}"/>
              </a:ext>
            </a:extLst>
          </p:cNvPr>
          <p:cNvSpPr/>
          <p:nvPr/>
        </p:nvSpPr>
        <p:spPr>
          <a:xfrm rot="611857">
            <a:off x="11092377" y="488705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パリパリ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655457B-C366-4772-B1A6-9EB9455548B4}"/>
              </a:ext>
            </a:extLst>
          </p:cNvPr>
          <p:cNvSpPr/>
          <p:nvPr/>
        </p:nvSpPr>
        <p:spPr>
          <a:xfrm rot="20635070">
            <a:off x="11136147" y="4263697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6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モグモグ</a:t>
            </a:r>
            <a:endParaRPr lang="ja-JP" altLang="en-US" sz="1600" b="1" dirty="0">
              <a:solidFill>
                <a:schemeClr val="accent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772F76C-FA60-4406-932B-96C0E899D06F}"/>
              </a:ext>
            </a:extLst>
          </p:cNvPr>
          <p:cNvSpPr/>
          <p:nvPr/>
        </p:nvSpPr>
        <p:spPr>
          <a:xfrm rot="21073629">
            <a:off x="10872882" y="3710410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ムシャムシャ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707A5CE-608D-4F4F-BC7F-EE1FAAAA7203}"/>
              </a:ext>
            </a:extLst>
          </p:cNvPr>
          <p:cNvSpPr/>
          <p:nvPr/>
        </p:nvSpPr>
        <p:spPr>
          <a:xfrm rot="611857">
            <a:off x="11427961" y="5318939"/>
            <a:ext cx="39145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1" lang="ja-JP" altLang="en-US" sz="16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ja-JP" altLang="en-US" sz="1600" b="1" dirty="0">
              <a:solidFill>
                <a:schemeClr val="accent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B15C2F-4019-435E-92A0-7E76E50F5947}"/>
              </a:ext>
            </a:extLst>
          </p:cNvPr>
          <p:cNvSpPr txBox="1"/>
          <p:nvPr/>
        </p:nvSpPr>
        <p:spPr>
          <a:xfrm>
            <a:off x="8881" y="1114634"/>
            <a:ext cx="12229791" cy="523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99FF"/>
                </a:solidFill>
              </a:rPr>
              <a:t> </a:t>
            </a:r>
            <a:r>
              <a:rPr kumimoji="1" lang="ja-JP" altLang="en-US" sz="2800" b="1" dirty="0">
                <a:solidFill>
                  <a:srgbClr val="0099FF"/>
                </a:solidFill>
              </a:rPr>
              <a:t>咬合力（かむ力）が高い人は、食物摂取状況がよいか？　</a:t>
            </a:r>
            <a:endParaRPr kumimoji="1" lang="en-US" altLang="ja-JP" sz="2800" b="1" dirty="0">
              <a:solidFill>
                <a:srgbClr val="0099FF"/>
              </a:solidFill>
              <a:highlight>
                <a:srgbClr val="C0C0C0"/>
              </a:highlight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83CF6E2-D134-4314-AAA6-3EB78066FA65}"/>
              </a:ext>
            </a:extLst>
          </p:cNvPr>
          <p:cNvSpPr txBox="1"/>
          <p:nvPr/>
        </p:nvSpPr>
        <p:spPr>
          <a:xfrm>
            <a:off x="7251" y="1654817"/>
            <a:ext cx="6120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</a:rPr>
              <a:t>〔</a:t>
            </a:r>
            <a:r>
              <a:rPr kumimoji="1" lang="ja-JP" altLang="en-US" sz="2400" b="1" dirty="0">
                <a:solidFill>
                  <a:srgbClr val="00B0F0"/>
                </a:solidFill>
              </a:rPr>
              <a:t>対象と方法</a:t>
            </a:r>
            <a:r>
              <a:rPr kumimoji="1" lang="en-US" altLang="ja-JP" sz="2400" b="1" dirty="0">
                <a:solidFill>
                  <a:srgbClr val="00B0F0"/>
                </a:solidFill>
              </a:rPr>
              <a:t>〕</a:t>
            </a:r>
          </a:p>
          <a:p>
            <a:r>
              <a:rPr kumimoji="1" lang="ja-JP" altLang="en-US" sz="2400" b="1" dirty="0"/>
              <a:t>福岡県</a:t>
            </a:r>
            <a:r>
              <a:rPr kumimoji="1" lang="en-US" altLang="ja-JP" sz="2400" b="1" dirty="0"/>
              <a:t>K</a:t>
            </a:r>
            <a:r>
              <a:rPr kumimoji="1" lang="ja-JP" altLang="en-US" sz="2400" b="1" dirty="0"/>
              <a:t>小学校の</a:t>
            </a:r>
            <a:r>
              <a:rPr kumimoji="1" lang="en-US" altLang="ja-JP" sz="2400" b="1" dirty="0"/>
              <a:t>5</a:t>
            </a:r>
            <a:r>
              <a:rPr kumimoji="1" lang="ja-JP" altLang="en-US" sz="2400" b="1" dirty="0"/>
              <a:t>年生の児童</a:t>
            </a:r>
            <a:r>
              <a:rPr kumimoji="1" lang="en-US" altLang="ja-JP" sz="2400" b="1" dirty="0"/>
              <a:t>56</a:t>
            </a:r>
            <a:r>
              <a:rPr kumimoji="1" lang="ja-JP" altLang="en-US" sz="2400" b="1" dirty="0"/>
              <a:t>名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Rohrer</a:t>
            </a:r>
            <a:r>
              <a:rPr kumimoji="1" lang="ja-JP" altLang="en-US" sz="2400" b="1" dirty="0"/>
              <a:t>指数の算出、腹囲計測、咬合力測定、食物摂取頻度調査を行い、関連を調べた。</a:t>
            </a:r>
            <a:endParaRPr kumimoji="1" lang="en-US" altLang="ja-JP" sz="2400" b="1" dirty="0"/>
          </a:p>
          <a:p>
            <a:r>
              <a:rPr kumimoji="1" lang="en-US" altLang="ja-JP" sz="2400" b="1" dirty="0">
                <a:solidFill>
                  <a:srgbClr val="00B0F0"/>
                </a:solidFill>
              </a:rPr>
              <a:t>〔</a:t>
            </a:r>
            <a:r>
              <a:rPr kumimoji="1" lang="ja-JP" altLang="en-US" sz="2400" b="1" dirty="0">
                <a:solidFill>
                  <a:srgbClr val="00B0F0"/>
                </a:solidFill>
              </a:rPr>
              <a:t>結果と考察</a:t>
            </a:r>
            <a:r>
              <a:rPr kumimoji="1" lang="en-US" altLang="ja-JP" sz="2400" b="1" dirty="0">
                <a:solidFill>
                  <a:srgbClr val="00B0F0"/>
                </a:solidFill>
              </a:rPr>
              <a:t>〕</a:t>
            </a:r>
          </a:p>
          <a:p>
            <a:r>
              <a:rPr kumimoji="1" lang="ja-JP" altLang="en-US" sz="2400" b="1" dirty="0"/>
              <a:t>咬合力の高い群では、緑黄色野菜、海藻類の摂取量が有意に多く、摂取食品群と咬合力に関連がみられた。</a:t>
            </a:r>
            <a:endParaRPr kumimoji="1" lang="en-US" altLang="ja-JP" sz="2400" b="1" dirty="0">
              <a:solidFill>
                <a:srgbClr val="00B0F0"/>
              </a:solidFill>
            </a:endParaRPr>
          </a:p>
        </p:txBody>
      </p:sp>
      <p:sp>
        <p:nvSpPr>
          <p:cNvPr id="17" name="フローチャート: 代替処理 16">
            <a:extLst>
              <a:ext uri="{FF2B5EF4-FFF2-40B4-BE49-F238E27FC236}">
                <a16:creationId xmlns:a16="http://schemas.microsoft.com/office/drawing/2014/main" id="{BC60C61F-D049-41A7-A7F9-AD5F4F2409CA}"/>
              </a:ext>
            </a:extLst>
          </p:cNvPr>
          <p:cNvSpPr/>
          <p:nvPr/>
        </p:nvSpPr>
        <p:spPr>
          <a:xfrm>
            <a:off x="6350433" y="1729964"/>
            <a:ext cx="5474294" cy="105495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/>
              <a:t>　　★食育のヒント★</a:t>
            </a:r>
            <a:endParaRPr kumimoji="1" lang="en-US" altLang="ja-JP" b="1" dirty="0"/>
          </a:p>
          <a:p>
            <a:r>
              <a:rPr kumimoji="1" lang="ja-JP" altLang="en-US" b="1" dirty="0"/>
              <a:t>「野菜を食べよう」という食育に、歯はかめる状態かを確認する。</a:t>
            </a:r>
            <a:endParaRPr kumimoji="1" lang="en-US" altLang="ja-JP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BA69A7-9A53-432C-89AD-A99ED52CEBBC}"/>
              </a:ext>
            </a:extLst>
          </p:cNvPr>
          <p:cNvSpPr txBox="1"/>
          <p:nvPr/>
        </p:nvSpPr>
        <p:spPr>
          <a:xfrm>
            <a:off x="11172" y="6238600"/>
            <a:ext cx="12180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latin typeface="+mn-ea"/>
              </a:rPr>
              <a:t>※</a:t>
            </a:r>
            <a:r>
              <a:rPr kumimoji="1" lang="ja-JP" altLang="en-US" sz="1600" dirty="0">
                <a:latin typeface="+mn-ea"/>
              </a:rPr>
              <a:t>文献　山本 亜衣</a:t>
            </a:r>
            <a:r>
              <a:rPr kumimoji="1" lang="en-US" altLang="ja-JP" sz="1600" dirty="0">
                <a:latin typeface="+mn-ea"/>
              </a:rPr>
              <a:t>, </a:t>
            </a:r>
            <a:r>
              <a:rPr kumimoji="1" lang="ja-JP" altLang="en-US" sz="1600" dirty="0">
                <a:latin typeface="+mn-ea"/>
              </a:rPr>
              <a:t>吉岡 慶子</a:t>
            </a:r>
            <a:r>
              <a:rPr kumimoji="1" lang="en-US" altLang="ja-JP" sz="1600" dirty="0">
                <a:latin typeface="+mn-ea"/>
              </a:rPr>
              <a:t>. </a:t>
            </a:r>
            <a:r>
              <a:rPr kumimoji="1" lang="ja-JP" altLang="en-US" sz="1600" dirty="0">
                <a:latin typeface="+mn-ea"/>
              </a:rPr>
              <a:t>児童における咀嚼力、食物摂取状況と肥満との関連性</a:t>
            </a:r>
            <a:r>
              <a:rPr kumimoji="1" lang="en-US" altLang="ja-JP" sz="1600" dirty="0">
                <a:latin typeface="+mn-ea"/>
              </a:rPr>
              <a:t>. </a:t>
            </a:r>
            <a:r>
              <a:rPr kumimoji="1" lang="ja-JP" altLang="en-US" sz="1600" dirty="0">
                <a:latin typeface="+mn-ea"/>
              </a:rPr>
              <a:t>中村学園大学薬膳科学研究所研究紀要 </a:t>
            </a:r>
            <a:r>
              <a:rPr kumimoji="1" lang="en-US" altLang="ja-JP" sz="1600" dirty="0">
                <a:latin typeface="+mn-ea"/>
              </a:rPr>
              <a:t>2016; 23-31.</a:t>
            </a:r>
            <a:endParaRPr kumimoji="1" lang="en-US" altLang="ja-JP" sz="1600" b="1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6F48603-E3AF-4DA3-A604-DC754FF237E0}"/>
              </a:ext>
            </a:extLst>
          </p:cNvPr>
          <p:cNvSpPr txBox="1"/>
          <p:nvPr/>
        </p:nvSpPr>
        <p:spPr>
          <a:xfrm>
            <a:off x="-123189" y="590824"/>
            <a:ext cx="270996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="1" dirty="0">
                <a:solidFill>
                  <a:schemeClr val="accent1"/>
                </a:solidFill>
              </a:rPr>
              <a:t>【</a:t>
            </a:r>
            <a:r>
              <a:rPr kumimoji="1" lang="ja-JP" altLang="en-US" sz="3200" b="1" dirty="0">
                <a:solidFill>
                  <a:schemeClr val="accent1"/>
                </a:solidFill>
              </a:rPr>
              <a:t>小児</a:t>
            </a:r>
            <a:r>
              <a:rPr kumimoji="1" lang="en-US" altLang="ja-JP" sz="3200" b="1" dirty="0">
                <a:solidFill>
                  <a:schemeClr val="accent1"/>
                </a:solidFill>
              </a:rPr>
              <a:t>】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0D3F3D4-EFA5-43C8-AB7C-D8EF10421EED}"/>
              </a:ext>
            </a:extLst>
          </p:cNvPr>
          <p:cNvSpPr/>
          <p:nvPr/>
        </p:nvSpPr>
        <p:spPr>
          <a:xfrm rot="611857">
            <a:off x="9735832" y="3882740"/>
            <a:ext cx="42973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ja-JP" altLang="en-US" sz="1200" b="1" dirty="0">
              <a:solidFill>
                <a:schemeClr val="accent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2C12715-CD68-4298-933B-6A3BD5B06FAF}"/>
              </a:ext>
            </a:extLst>
          </p:cNvPr>
          <p:cNvSpPr/>
          <p:nvPr/>
        </p:nvSpPr>
        <p:spPr>
          <a:xfrm rot="611857">
            <a:off x="9723958" y="4936900"/>
            <a:ext cx="33855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1" lang="ja-JP" altLang="en-US" sz="12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ja-JP" altLang="en-US" sz="1200" b="1" dirty="0">
              <a:solidFill>
                <a:schemeClr val="accent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F5E34CF-B44A-491B-BE96-22F4750441CE}"/>
              </a:ext>
            </a:extLst>
          </p:cNvPr>
          <p:cNvSpPr/>
          <p:nvPr/>
        </p:nvSpPr>
        <p:spPr>
          <a:xfrm rot="611857">
            <a:off x="9650472" y="4437994"/>
            <a:ext cx="33855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1" lang="ja-JP" altLang="en-US" sz="12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ja-JP" altLang="en-US" sz="1200" b="1" dirty="0">
              <a:solidFill>
                <a:schemeClr val="accent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吹き出し: 円形 21">
            <a:extLst>
              <a:ext uri="{FF2B5EF4-FFF2-40B4-BE49-F238E27FC236}">
                <a16:creationId xmlns:a16="http://schemas.microsoft.com/office/drawing/2014/main" id="{C9087576-162C-4413-8EFD-4345EDDD7E33}"/>
              </a:ext>
            </a:extLst>
          </p:cNvPr>
          <p:cNvSpPr/>
          <p:nvPr/>
        </p:nvSpPr>
        <p:spPr>
          <a:xfrm>
            <a:off x="6234167" y="3368947"/>
            <a:ext cx="3568634" cy="2656311"/>
          </a:xfrm>
          <a:prstGeom prst="wedgeEllipseCallout">
            <a:avLst>
              <a:gd name="adj1" fmla="val 56680"/>
              <a:gd name="adj2" fmla="val 79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A6AF549-C05B-4C93-B0D2-CC28F4FC4BCD}"/>
              </a:ext>
            </a:extLst>
          </p:cNvPr>
          <p:cNvGrpSpPr/>
          <p:nvPr/>
        </p:nvGrpSpPr>
        <p:grpSpPr>
          <a:xfrm>
            <a:off x="6642192" y="3609010"/>
            <a:ext cx="1541049" cy="1679823"/>
            <a:chOff x="4918041" y="2951870"/>
            <a:chExt cx="1050783" cy="910402"/>
          </a:xfrm>
        </p:grpSpPr>
        <p:pic>
          <p:nvPicPr>
            <p:cNvPr id="28" name="Picture 2" descr="https://blogger.googleusercontent.com/img/b/R29vZ2xl/AVvXsEhrb1CPcE4Poc6zuT0LM9RlVmaCWy-MucJKkFY_zJ_Reac7OBpzajfiFT-tLu17-ibhfuElV5E6n_g04IZZWoSmaA2lJ_TvwkClmxlnIqcpd63RrpVToO1bn3Wfy_WZ52W7taimzKY13AiQ/s800/hourensou_spinach.png">
              <a:extLst>
                <a:ext uri="{FF2B5EF4-FFF2-40B4-BE49-F238E27FC236}">
                  <a16:creationId xmlns:a16="http://schemas.microsoft.com/office/drawing/2014/main" id="{907B113A-EB23-4C83-AC0E-318B9C64AC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6915">
              <a:off x="4918041" y="2951870"/>
              <a:ext cx="753831" cy="765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ACF1B2D2-8357-4691-B23C-8F299792E808}"/>
                </a:ext>
              </a:extLst>
            </p:cNvPr>
            <p:cNvSpPr/>
            <p:nvPr/>
          </p:nvSpPr>
          <p:spPr>
            <a:xfrm>
              <a:off x="5003729" y="3662108"/>
              <a:ext cx="965095" cy="2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緑黄色野菜</a:t>
              </a:r>
              <a:endPara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30" name="Picture 8" descr="https://blogger.googleusercontent.com/img/b/R29vZ2xl/AVvXsEgOVKNccaJXA41Bs2rrSBDL2ViIP14ucmhiFsBbhztuEzg3geSO_Qq0MmdNImDtf5cK-7grSuZQq4Yd8I2BSbqBR-b8sIQmHHNfu1rS3IfQ9rwIs_LHawjE3LJQH-RjZsLe0X_UWmpU7POJ/s800/color05_orange_carrot.png">
              <a:extLst>
                <a:ext uri="{FF2B5EF4-FFF2-40B4-BE49-F238E27FC236}">
                  <a16:creationId xmlns:a16="http://schemas.microsoft.com/office/drawing/2014/main" id="{D5F5F527-B172-4895-BC9B-2B36CB7D9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329" y="3195794"/>
              <a:ext cx="539582" cy="53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F4FA11A-EF97-4173-9585-DF8C8561EC9A}"/>
              </a:ext>
            </a:extLst>
          </p:cNvPr>
          <p:cNvGrpSpPr/>
          <p:nvPr/>
        </p:nvGrpSpPr>
        <p:grpSpPr>
          <a:xfrm>
            <a:off x="8028531" y="4031570"/>
            <a:ext cx="1440877" cy="1522797"/>
            <a:chOff x="5846374" y="3052956"/>
            <a:chExt cx="982480" cy="825298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C680EB67-6557-4E34-9251-097464151578}"/>
                </a:ext>
              </a:extLst>
            </p:cNvPr>
            <p:cNvSpPr/>
            <p:nvPr/>
          </p:nvSpPr>
          <p:spPr>
            <a:xfrm>
              <a:off x="6059511" y="3678090"/>
              <a:ext cx="673529" cy="2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海藻類</a:t>
              </a:r>
              <a:endPara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5" name="Picture 6" descr="https://blogger.googleusercontent.com/img/b/R29vZ2xl/AVvXsEiaxe8fjLtZcPN7ZocsIhGZf-VSjnCFQQrVntYB_XSAk8oqNt8qKvv4h6jnJig-Pr2h82usRxz2A8JZVDKPtsJu8hGhLwC85AJsIv2F2iPZiboGfIxcL28Zwdb8upwvET4VCDqKA-L7NgM/s800/food_hoshi_hijiki.png">
              <a:extLst>
                <a:ext uri="{FF2B5EF4-FFF2-40B4-BE49-F238E27FC236}">
                  <a16:creationId xmlns:a16="http://schemas.microsoft.com/office/drawing/2014/main" id="{121C24ED-4380-41B2-A023-349B78D08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374" y="3276926"/>
              <a:ext cx="579611" cy="50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わかめのイラスト">
              <a:extLst>
                <a:ext uri="{FF2B5EF4-FFF2-40B4-BE49-F238E27FC236}">
                  <a16:creationId xmlns:a16="http://schemas.microsoft.com/office/drawing/2014/main" id="{9F628B20-7BB0-4DF0-9C58-F3BAF87EE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0314">
              <a:off x="6249243" y="3052956"/>
              <a:ext cx="579611" cy="602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5C8FF54-DC43-4CC0-80EE-758C1170CB1C}"/>
              </a:ext>
            </a:extLst>
          </p:cNvPr>
          <p:cNvSpPr txBox="1"/>
          <p:nvPr/>
        </p:nvSpPr>
        <p:spPr>
          <a:xfrm>
            <a:off x="0" y="1234"/>
            <a:ext cx="12229790" cy="502579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400" b="1" dirty="0">
                <a:solidFill>
                  <a:schemeClr val="tx2">
                    <a:lumMod val="75000"/>
                  </a:schemeClr>
                </a:solidFill>
              </a:rPr>
              <a:t>ーよくかむためにー 口の中の状態がいいと、どんないいことがあるの？</a:t>
            </a:r>
          </a:p>
        </p:txBody>
      </p:sp>
      <p:pic>
        <p:nvPicPr>
          <p:cNvPr id="35" name="Picture 2" descr="【歯のイラスト】ピカピカに輝く健康な歯のキャラクター">
            <a:extLst>
              <a:ext uri="{FF2B5EF4-FFF2-40B4-BE49-F238E27FC236}">
                <a16:creationId xmlns:a16="http://schemas.microsoft.com/office/drawing/2014/main" id="{5990DCF3-F558-4CF8-91E5-FFDF1F00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793" y="-89881"/>
            <a:ext cx="610768" cy="6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8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951EC37-C8E1-4994-9AFB-46279709EA2F}"/>
              </a:ext>
            </a:extLst>
          </p:cNvPr>
          <p:cNvGrpSpPr/>
          <p:nvPr/>
        </p:nvGrpSpPr>
        <p:grpSpPr>
          <a:xfrm>
            <a:off x="6407273" y="4499266"/>
            <a:ext cx="1778319" cy="2713374"/>
            <a:chOff x="3636756" y="5686028"/>
            <a:chExt cx="1010737" cy="1580500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8A87B038-5A8C-4738-B276-D4D284823703}"/>
                </a:ext>
              </a:extLst>
            </p:cNvPr>
            <p:cNvGrpSpPr/>
            <p:nvPr/>
          </p:nvGrpSpPr>
          <p:grpSpPr>
            <a:xfrm>
              <a:off x="3636756" y="5686028"/>
              <a:ext cx="1010737" cy="1580500"/>
              <a:chOff x="1543847" y="2630483"/>
              <a:chExt cx="2330406" cy="4226161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EA2ACF94-FD8C-498B-8F68-36D126C14F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3847" y="2630483"/>
                <a:ext cx="2330406" cy="3061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EAB7ED87-3149-4FD7-98B3-7C0D81A5E091}"/>
                  </a:ext>
                </a:extLst>
              </p:cNvPr>
              <p:cNvSpPr/>
              <p:nvPr/>
            </p:nvSpPr>
            <p:spPr>
              <a:xfrm>
                <a:off x="1728047" y="4699474"/>
                <a:ext cx="2093423" cy="21571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endParaRPr kumimoji="1" lang="en-US" altLang="ja-JP" sz="1200" b="1" dirty="0">
                  <a:solidFill>
                    <a:schemeClr val="accent2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kumimoji="1" lang="en-US" altLang="ja-JP" sz="1200" b="1" dirty="0">
                  <a:solidFill>
                    <a:schemeClr val="accent2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kumimoji="1" lang="en-US" altLang="ja-JP" sz="1200" b="1" dirty="0">
                  <a:solidFill>
                    <a:schemeClr val="accent2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kumimoji="1" lang="en-US" altLang="ja-JP" sz="1200" b="1" dirty="0">
                  <a:solidFill>
                    <a:schemeClr val="accent2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kumimoji="1" lang="en-US" altLang="ja-JP" sz="1200" b="1" dirty="0">
                  <a:solidFill>
                    <a:schemeClr val="accent2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kumimoji="1" lang="en-US" altLang="ja-JP" sz="1200" b="1" dirty="0">
                  <a:solidFill>
                    <a:schemeClr val="accent2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ja-JP" altLang="en-US" sz="1200" b="1" dirty="0">
                  <a:solidFill>
                    <a:schemeClr val="accent2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533A926A-E6E9-4BFE-BB4A-01230D249634}"/>
                </a:ext>
              </a:extLst>
            </p:cNvPr>
            <p:cNvSpPr/>
            <p:nvPr/>
          </p:nvSpPr>
          <p:spPr>
            <a:xfrm>
              <a:off x="3784689" y="6452778"/>
              <a:ext cx="708286" cy="188200"/>
            </a:xfrm>
            <a:prstGeom prst="rect">
              <a:avLst/>
            </a:prstGeom>
            <a:solidFill>
              <a:srgbClr val="0099FF"/>
            </a:solidFill>
          </p:spPr>
          <p:txBody>
            <a:bodyPr wrap="none" anchor="ctr" anchorCtr="1">
              <a:no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歯周病なし</a:t>
              </a:r>
              <a:endPara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A9FFF5-5DBD-4A4A-887A-9390CCF5F1F7}"/>
              </a:ext>
            </a:extLst>
          </p:cNvPr>
          <p:cNvSpPr txBox="1"/>
          <p:nvPr/>
        </p:nvSpPr>
        <p:spPr>
          <a:xfrm>
            <a:off x="-156411" y="565504"/>
            <a:ext cx="11906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="1" dirty="0">
                <a:solidFill>
                  <a:schemeClr val="accent1"/>
                </a:solidFill>
              </a:rPr>
              <a:t>【</a:t>
            </a:r>
            <a:r>
              <a:rPr kumimoji="1" lang="ja-JP" altLang="en-US" sz="3200" b="1" dirty="0">
                <a:solidFill>
                  <a:schemeClr val="accent1"/>
                </a:solidFill>
              </a:rPr>
              <a:t>成人</a:t>
            </a:r>
            <a:r>
              <a:rPr kumimoji="1" lang="en-US" altLang="ja-JP" sz="3200" b="1" dirty="0">
                <a:solidFill>
                  <a:schemeClr val="accent1"/>
                </a:solidFill>
              </a:rPr>
              <a:t>】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369D0E-41BD-41D8-8948-9BADB3F2ADD8}"/>
              </a:ext>
            </a:extLst>
          </p:cNvPr>
          <p:cNvSpPr txBox="1"/>
          <p:nvPr/>
        </p:nvSpPr>
        <p:spPr>
          <a:xfrm>
            <a:off x="0" y="1050375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0099FF"/>
                </a:solidFill>
              </a:rPr>
              <a:t> 歯周病のない人は、食物摂取状況がよいか？　</a:t>
            </a:r>
            <a:endParaRPr kumimoji="1" lang="en-US" altLang="ja-JP" sz="2800" b="1" dirty="0">
              <a:solidFill>
                <a:srgbClr val="0099FF"/>
              </a:solidFill>
              <a:highlight>
                <a:srgbClr val="C0C0C0"/>
              </a:highligh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C0E0BE-93EC-438B-AD8B-845492A67663}"/>
              </a:ext>
            </a:extLst>
          </p:cNvPr>
          <p:cNvSpPr txBox="1"/>
          <p:nvPr/>
        </p:nvSpPr>
        <p:spPr>
          <a:xfrm>
            <a:off x="0" y="622173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/>
              <a:t>※</a:t>
            </a:r>
            <a:r>
              <a:rPr kumimoji="1" lang="ja-JP" altLang="en-US" sz="1600" dirty="0"/>
              <a:t>文献　</a:t>
            </a:r>
            <a:r>
              <a:rPr kumimoji="1" lang="en-US" altLang="ja-JP" sz="1600" dirty="0"/>
              <a:t> Hosoda A., </a:t>
            </a:r>
            <a:r>
              <a:rPr kumimoji="1" lang="en-US" altLang="ja-JP" sz="1600" dirty="0" err="1"/>
              <a:t>Komagamine</a:t>
            </a:r>
            <a:r>
              <a:rPr kumimoji="1" lang="en-US" altLang="ja-JP" sz="1600" dirty="0"/>
              <a:t> Y., Kanazawa M., et al. The Association between Dietary Habits and Periodontal Disease in Young Adult Women. J </a:t>
            </a:r>
            <a:r>
              <a:rPr kumimoji="1" lang="en-US" altLang="ja-JP" sz="1600" dirty="0" err="1"/>
              <a:t>Nutr</a:t>
            </a:r>
            <a:r>
              <a:rPr kumimoji="1" lang="en-US" altLang="ja-JP" sz="1600" dirty="0"/>
              <a:t> Sci </a:t>
            </a:r>
            <a:r>
              <a:rPr kumimoji="1" lang="en-US" altLang="ja-JP" sz="1600" dirty="0" err="1"/>
              <a:t>Vitaminol</a:t>
            </a:r>
            <a:r>
              <a:rPr kumimoji="1" lang="en-US" altLang="ja-JP" sz="1600" dirty="0"/>
              <a:t> (Tokyo) 2021; 67: 48-56.</a:t>
            </a:r>
            <a:endParaRPr kumimoji="1" lang="en-US" altLang="ja-JP" sz="1600" b="1" dirty="0">
              <a:solidFill>
                <a:srgbClr val="00B0F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087343-0963-45CD-972C-AA452A64F5D3}"/>
              </a:ext>
            </a:extLst>
          </p:cNvPr>
          <p:cNvSpPr txBox="1"/>
          <p:nvPr/>
        </p:nvSpPr>
        <p:spPr>
          <a:xfrm>
            <a:off x="12724" y="1583517"/>
            <a:ext cx="6120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</a:rPr>
              <a:t>〔</a:t>
            </a:r>
            <a:r>
              <a:rPr kumimoji="1" lang="ja-JP" altLang="en-US" sz="2400" b="1" dirty="0">
                <a:solidFill>
                  <a:srgbClr val="00B0F0"/>
                </a:solidFill>
              </a:rPr>
              <a:t>対象と方法</a:t>
            </a:r>
            <a:r>
              <a:rPr kumimoji="1" lang="en-US" altLang="ja-JP" sz="2400" b="1" dirty="0">
                <a:solidFill>
                  <a:srgbClr val="00B0F0"/>
                </a:solidFill>
              </a:rPr>
              <a:t>〕</a:t>
            </a:r>
          </a:p>
          <a:p>
            <a:r>
              <a:rPr kumimoji="1" lang="ja-JP" altLang="en-US" sz="2400" b="1" dirty="0"/>
              <a:t>日本の女子学生</a:t>
            </a:r>
            <a:r>
              <a:rPr kumimoji="1" lang="en-US" altLang="ja-JP" sz="2400" b="1" dirty="0"/>
              <a:t>120</a:t>
            </a:r>
            <a:r>
              <a:rPr kumimoji="1" lang="ja-JP" altLang="en-US" sz="2400" b="1" dirty="0"/>
              <a:t>名</a:t>
            </a:r>
            <a:endParaRPr kumimoji="1" lang="en-US" altLang="zh-CN" sz="2400" b="1" dirty="0"/>
          </a:p>
          <a:p>
            <a:r>
              <a:rPr kumimoji="1" lang="ja-JP" altLang="en-US" sz="2400" b="1" dirty="0"/>
              <a:t>地域歯周疾患指数により判定した歯周病の有無により、食事調査の結果を比較した。</a:t>
            </a:r>
            <a:endParaRPr kumimoji="1" lang="en-US" altLang="ja-JP" sz="2400" b="1" dirty="0"/>
          </a:p>
          <a:p>
            <a:r>
              <a:rPr kumimoji="1" lang="en-US" altLang="ja-JP" sz="2400" b="1" dirty="0">
                <a:solidFill>
                  <a:srgbClr val="00B0F0"/>
                </a:solidFill>
              </a:rPr>
              <a:t>〔</a:t>
            </a:r>
            <a:r>
              <a:rPr kumimoji="1" lang="ja-JP" altLang="en-US" sz="2400" b="1" dirty="0">
                <a:solidFill>
                  <a:srgbClr val="00B0F0"/>
                </a:solidFill>
              </a:rPr>
              <a:t>結果と考察</a:t>
            </a:r>
            <a:r>
              <a:rPr kumimoji="1" lang="en-US" altLang="ja-JP" sz="2400" b="1" dirty="0">
                <a:solidFill>
                  <a:srgbClr val="00B0F0"/>
                </a:solidFill>
              </a:rPr>
              <a:t>〕</a:t>
            </a:r>
          </a:p>
          <a:p>
            <a:r>
              <a:rPr kumimoji="1" lang="ja-JP" altLang="en-US" sz="2400" b="1" dirty="0"/>
              <a:t>歯周病のある人は、ミネラル、脂溶性ビタミン、水溶性ビタミン、食物繊維の栄養素摂取量、緑黄色野菜の摂取量が有意に少なかった。硬い食品の摂取量も少なかった。</a:t>
            </a:r>
            <a:endParaRPr kumimoji="1" lang="en-US" altLang="ja-JP" sz="2400" b="1" dirty="0">
              <a:solidFill>
                <a:srgbClr val="00B0F0"/>
              </a:solidFill>
            </a:endParaRPr>
          </a:p>
        </p:txBody>
      </p:sp>
      <p:pic>
        <p:nvPicPr>
          <p:cNvPr id="13" name="図 12" descr="グラフ, じょうごグラフ&#10;&#10;自動的に生成された説明">
            <a:extLst>
              <a:ext uri="{FF2B5EF4-FFF2-40B4-BE49-F238E27FC236}">
                <a16:creationId xmlns:a16="http://schemas.microsoft.com/office/drawing/2014/main" id="{B91D0CD6-C399-4A5F-BE8E-998900EFD4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19" y="2868047"/>
            <a:ext cx="1158062" cy="1212605"/>
          </a:xfrm>
          <a:prstGeom prst="rect">
            <a:avLst/>
          </a:prstGeom>
          <a:noFill/>
        </p:spPr>
      </p:pic>
      <p:sp>
        <p:nvSpPr>
          <p:cNvPr id="14" name="フローチャート: 代替処理 13">
            <a:extLst>
              <a:ext uri="{FF2B5EF4-FFF2-40B4-BE49-F238E27FC236}">
                <a16:creationId xmlns:a16="http://schemas.microsoft.com/office/drawing/2014/main" id="{6BBEBE1B-ADC6-42F5-A81B-37C02F491CF1}"/>
              </a:ext>
            </a:extLst>
          </p:cNvPr>
          <p:cNvSpPr/>
          <p:nvPr/>
        </p:nvSpPr>
        <p:spPr>
          <a:xfrm>
            <a:off x="6630154" y="1659369"/>
            <a:ext cx="5096238" cy="88925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/>
              <a:t>　　★食育のヒント★</a:t>
            </a:r>
            <a:endParaRPr kumimoji="1" lang="en-US" altLang="ja-JP" b="1" dirty="0"/>
          </a:p>
          <a:p>
            <a:r>
              <a:rPr kumimoji="1" lang="ja-JP" altLang="en-US" b="1" dirty="0"/>
              <a:t>「バランスよく食べる」という食育に、歯周病の有無を確認する。</a:t>
            </a:r>
            <a:endParaRPr kumimoji="1" lang="en-US" altLang="ja-JP" b="1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9ADF57B-ECB7-497E-B0C5-2B01C274F13B}"/>
              </a:ext>
            </a:extLst>
          </p:cNvPr>
          <p:cNvGrpSpPr/>
          <p:nvPr/>
        </p:nvGrpSpPr>
        <p:grpSpPr>
          <a:xfrm>
            <a:off x="7984010" y="3181394"/>
            <a:ext cx="4055232" cy="2769775"/>
            <a:chOff x="4480063" y="4989873"/>
            <a:chExt cx="2304858" cy="1613353"/>
          </a:xfrm>
        </p:grpSpPr>
        <p:sp>
          <p:nvSpPr>
            <p:cNvPr id="16" name="吹き出し: 円形 15">
              <a:extLst>
                <a:ext uri="{FF2B5EF4-FFF2-40B4-BE49-F238E27FC236}">
                  <a16:creationId xmlns:a16="http://schemas.microsoft.com/office/drawing/2014/main" id="{F5495A3F-FB90-44BD-A70C-0A0FA1D773D0}"/>
                </a:ext>
              </a:extLst>
            </p:cNvPr>
            <p:cNvSpPr/>
            <p:nvPr/>
          </p:nvSpPr>
          <p:spPr>
            <a:xfrm flipH="1">
              <a:off x="4480063" y="4989873"/>
              <a:ext cx="2304858" cy="1613353"/>
            </a:xfrm>
            <a:prstGeom prst="wedgeEllipseCallout">
              <a:avLst>
                <a:gd name="adj1" fmla="val 48653"/>
                <a:gd name="adj2" fmla="val 3423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/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A171CA60-6F32-4F8A-99E9-740C71E0349B}"/>
                </a:ext>
              </a:extLst>
            </p:cNvPr>
            <p:cNvGrpSpPr/>
            <p:nvPr/>
          </p:nvGrpSpPr>
          <p:grpSpPr>
            <a:xfrm>
              <a:off x="5699635" y="5159499"/>
              <a:ext cx="980557" cy="840640"/>
              <a:chOff x="4918041" y="2951870"/>
              <a:chExt cx="1193795" cy="927897"/>
            </a:xfrm>
          </p:grpSpPr>
          <p:pic>
            <p:nvPicPr>
              <p:cNvPr id="23" name="Picture 2" descr="https://blogger.googleusercontent.com/img/b/R29vZ2xl/AVvXsEhrb1CPcE4Poc6zuT0LM9RlVmaCWy-MucJKkFY_zJ_Reac7OBpzajfiFT-tLu17-ibhfuElV5E6n_g04IZZWoSmaA2lJ_TvwkClmxlnIqcpd63RrpVToO1bn3Wfy_WZ52W7taimzKY13AiQ/s800/hourensou_spinach.png">
                <a:extLst>
                  <a:ext uri="{FF2B5EF4-FFF2-40B4-BE49-F238E27FC236}">
                    <a16:creationId xmlns:a16="http://schemas.microsoft.com/office/drawing/2014/main" id="{AA0DFC76-0297-44F2-9064-ED7B0D574F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56915">
                <a:off x="4918041" y="2951870"/>
                <a:ext cx="753831" cy="765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83B5F4AF-475A-41A5-9FDF-7D664642879B}"/>
                  </a:ext>
                </a:extLst>
              </p:cNvPr>
              <p:cNvSpPr/>
              <p:nvPr/>
            </p:nvSpPr>
            <p:spPr>
              <a:xfrm>
                <a:off x="5146741" y="3642306"/>
                <a:ext cx="965095" cy="237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緑黄色野菜</a:t>
                </a:r>
                <a:endPara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pic>
            <p:nvPicPr>
              <p:cNvPr id="25" name="Picture 8" descr="https://blogger.googleusercontent.com/img/b/R29vZ2xl/AVvXsEgOVKNccaJXA41Bs2rrSBDL2ViIP14ucmhiFsBbhztuEzg3geSO_Qq0MmdNImDtf5cK-7grSuZQq4Yd8I2BSbqBR-b8sIQmHHNfu1rS3IfQ9rwIs_LHawjE3LJQH-RjZsLe0X_UWmpU7POJ/s800/color05_orange_carrot.png">
                <a:extLst>
                  <a:ext uri="{FF2B5EF4-FFF2-40B4-BE49-F238E27FC236}">
                    <a16:creationId xmlns:a16="http://schemas.microsoft.com/office/drawing/2014/main" id="{FE2699D3-B47F-46AB-A0B2-1B9094DE11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3329" y="3195794"/>
                <a:ext cx="539582" cy="539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1F56C93-3AA1-4AAD-83EF-FEFB651CA660}"/>
                </a:ext>
              </a:extLst>
            </p:cNvPr>
            <p:cNvSpPr/>
            <p:nvPr/>
          </p:nvSpPr>
          <p:spPr>
            <a:xfrm>
              <a:off x="4735493" y="5939750"/>
              <a:ext cx="656885" cy="376478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脂溶性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ビタミン</a:t>
              </a:r>
              <a:endPara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240531AC-B912-4E50-BE46-F2CC7E41B6FF}"/>
                </a:ext>
              </a:extLst>
            </p:cNvPr>
            <p:cNvSpPr/>
            <p:nvPr/>
          </p:nvSpPr>
          <p:spPr>
            <a:xfrm>
              <a:off x="5651578" y="6011256"/>
              <a:ext cx="792708" cy="2151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硬い食品</a:t>
              </a:r>
              <a:endPara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71C1C60-E4C6-4162-8523-B8993D5667A3}"/>
                </a:ext>
              </a:extLst>
            </p:cNvPr>
            <p:cNvSpPr/>
            <p:nvPr/>
          </p:nvSpPr>
          <p:spPr>
            <a:xfrm>
              <a:off x="5003964" y="5174478"/>
              <a:ext cx="725142" cy="215130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ミネラル</a:t>
              </a:r>
              <a:endPara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E2D63C6D-4216-4182-933F-AC3CA7CFA513}"/>
                </a:ext>
              </a:extLst>
            </p:cNvPr>
            <p:cNvSpPr/>
            <p:nvPr/>
          </p:nvSpPr>
          <p:spPr>
            <a:xfrm>
              <a:off x="5113391" y="5605130"/>
              <a:ext cx="656885" cy="376478"/>
            </a:xfrm>
            <a:prstGeom prst="rect">
              <a:avLst/>
            </a:prstGeom>
            <a:solidFill>
              <a:srgbClr val="CCFF99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水溶性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ビタミン</a:t>
              </a:r>
              <a:endPara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F33261B9-AF38-48FE-9028-7EA4851008E4}"/>
                </a:ext>
              </a:extLst>
            </p:cNvPr>
            <p:cNvSpPr/>
            <p:nvPr/>
          </p:nvSpPr>
          <p:spPr>
            <a:xfrm>
              <a:off x="4673377" y="5393327"/>
              <a:ext cx="656885" cy="2151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食物繊維</a:t>
              </a:r>
              <a:endPara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8B77D2D-8BDC-41BF-9A81-2E64FBBF720A}"/>
              </a:ext>
            </a:extLst>
          </p:cNvPr>
          <p:cNvSpPr/>
          <p:nvPr/>
        </p:nvSpPr>
        <p:spPr>
          <a:xfrm rot="20864391">
            <a:off x="6171590" y="4257798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栄養バランスよし！</a:t>
            </a:r>
            <a:endParaRPr lang="ja-JP" altLang="en-US" sz="1400" b="1" dirty="0">
              <a:solidFill>
                <a:schemeClr val="accent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29C9676-63D4-47C3-856B-53AE4B530FC5}"/>
              </a:ext>
            </a:extLst>
          </p:cNvPr>
          <p:cNvGrpSpPr/>
          <p:nvPr/>
        </p:nvGrpSpPr>
        <p:grpSpPr>
          <a:xfrm>
            <a:off x="0" y="-89881"/>
            <a:ext cx="12229790" cy="610768"/>
            <a:chOff x="0" y="-89881"/>
            <a:chExt cx="12229790" cy="610768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A118E4E-21AB-47A5-B895-C00CDD36DC40}"/>
                </a:ext>
              </a:extLst>
            </p:cNvPr>
            <p:cNvSpPr txBox="1"/>
            <p:nvPr/>
          </p:nvSpPr>
          <p:spPr>
            <a:xfrm>
              <a:off x="0" y="1234"/>
              <a:ext cx="12229790" cy="502579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 anchor="ctr" anchorCtr="0">
              <a:noAutofit/>
            </a:bodyPr>
            <a:lstStyle/>
            <a:p>
              <a:r>
                <a:rPr kumimoji="1" lang="ja-JP" altLang="en-US" sz="2400" b="1" dirty="0">
                  <a:solidFill>
                    <a:schemeClr val="tx2">
                      <a:lumMod val="75000"/>
                    </a:schemeClr>
                  </a:solidFill>
                </a:rPr>
                <a:t>ーよくかむためにー 口の中の状態がいいと、どんないいことがあるの？</a:t>
              </a:r>
            </a:p>
          </p:txBody>
        </p:sp>
        <p:pic>
          <p:nvPicPr>
            <p:cNvPr id="29" name="Picture 2" descr="【歯のイラスト】ピカピカに輝く健康な歯のキャラクター">
              <a:extLst>
                <a:ext uri="{FF2B5EF4-FFF2-40B4-BE49-F238E27FC236}">
                  <a16:creationId xmlns:a16="http://schemas.microsoft.com/office/drawing/2014/main" id="{BEEEB92D-1FC1-44E7-BB18-49CBBA57F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6793" y="-89881"/>
              <a:ext cx="610768" cy="610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449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0D09778-E60E-4B85-B150-69E44222635E}"/>
              </a:ext>
            </a:extLst>
          </p:cNvPr>
          <p:cNvGrpSpPr/>
          <p:nvPr/>
        </p:nvGrpSpPr>
        <p:grpSpPr>
          <a:xfrm>
            <a:off x="0" y="-89881"/>
            <a:ext cx="12229790" cy="610768"/>
            <a:chOff x="0" y="-89881"/>
            <a:chExt cx="12229790" cy="61076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770F600-E5AE-4B9B-B67B-6F5FD2619D57}"/>
                </a:ext>
              </a:extLst>
            </p:cNvPr>
            <p:cNvSpPr txBox="1"/>
            <p:nvPr/>
          </p:nvSpPr>
          <p:spPr>
            <a:xfrm>
              <a:off x="0" y="1234"/>
              <a:ext cx="12229790" cy="502579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 anchor="ctr" anchorCtr="0">
              <a:noAutofit/>
            </a:bodyPr>
            <a:lstStyle/>
            <a:p>
              <a:r>
                <a:rPr kumimoji="1" lang="ja-JP" altLang="en-US" sz="2400" b="1" dirty="0">
                  <a:solidFill>
                    <a:schemeClr val="tx2">
                      <a:lumMod val="75000"/>
                    </a:schemeClr>
                  </a:solidFill>
                </a:rPr>
                <a:t>ーよくかむためにー 口の中の状態がいいと、どんないいことがあるの？</a:t>
              </a:r>
            </a:p>
          </p:txBody>
        </p:sp>
        <p:pic>
          <p:nvPicPr>
            <p:cNvPr id="6" name="Picture 2" descr="【歯のイラスト】ピカピカに輝く健康な歯のキャラクター">
              <a:extLst>
                <a:ext uri="{FF2B5EF4-FFF2-40B4-BE49-F238E27FC236}">
                  <a16:creationId xmlns:a16="http://schemas.microsoft.com/office/drawing/2014/main" id="{AF1C1697-C59F-4CCE-9ADD-D46C7EB39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6793" y="-89881"/>
              <a:ext cx="610768" cy="610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AE6988C-9D5F-46E8-9F51-739F7B8B8265}"/>
              </a:ext>
            </a:extLst>
          </p:cNvPr>
          <p:cNvGrpSpPr/>
          <p:nvPr/>
        </p:nvGrpSpPr>
        <p:grpSpPr>
          <a:xfrm>
            <a:off x="-172625" y="569011"/>
            <a:ext cx="12402415" cy="6290318"/>
            <a:chOff x="-153338" y="6771794"/>
            <a:chExt cx="7029586" cy="3115481"/>
          </a:xfrm>
        </p:grpSpPr>
        <p:sp>
          <p:nvSpPr>
            <p:cNvPr id="7" name="吹き出し: 円形 6">
              <a:extLst>
                <a:ext uri="{FF2B5EF4-FFF2-40B4-BE49-F238E27FC236}">
                  <a16:creationId xmlns:a16="http://schemas.microsoft.com/office/drawing/2014/main" id="{09F14043-FBC7-4302-9FF4-0C46C16670ED}"/>
                </a:ext>
              </a:extLst>
            </p:cNvPr>
            <p:cNvSpPr/>
            <p:nvPr/>
          </p:nvSpPr>
          <p:spPr>
            <a:xfrm>
              <a:off x="3628404" y="8037708"/>
              <a:ext cx="1665613" cy="1443059"/>
            </a:xfrm>
            <a:prstGeom prst="wedgeEllipseCallout">
              <a:avLst>
                <a:gd name="adj1" fmla="val 48653"/>
                <a:gd name="adj2" fmla="val 3423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B1F9CC9-73B7-4712-B784-431FF12CA5D7}"/>
                </a:ext>
              </a:extLst>
            </p:cNvPr>
            <p:cNvSpPr txBox="1"/>
            <p:nvPr/>
          </p:nvSpPr>
          <p:spPr>
            <a:xfrm>
              <a:off x="-55496" y="9597647"/>
              <a:ext cx="6910325" cy="28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latin typeface="+mn-ea"/>
                </a:rPr>
                <a:t>※</a:t>
              </a:r>
              <a:r>
                <a:rPr kumimoji="1" lang="ja-JP" altLang="en-US" sz="1600" dirty="0">
                  <a:latin typeface="+mn-ea"/>
                </a:rPr>
                <a:t>文献　</a:t>
              </a:r>
              <a:r>
                <a:rPr lang="en-US" altLang="ja-JP" sz="1600" dirty="0">
                  <a:effectLst/>
                  <a:latin typeface="+mn-ea"/>
                  <a:cs typeface="Times New Roman" panose="02020603050405020304" pitchFamily="18" charset="0"/>
                </a:rPr>
                <a:t>Iwasaki M., Yoshihara A., Ogawa H., et al. Longitudinal association of dentition status with dietary intake in Japanese adults aged 75 to 80 years. J Oral </a:t>
              </a:r>
              <a:r>
                <a:rPr lang="en-US" altLang="ja-JP" sz="1600" dirty="0" err="1">
                  <a:effectLst/>
                  <a:latin typeface="+mn-ea"/>
                  <a:cs typeface="Times New Roman" panose="02020603050405020304" pitchFamily="18" charset="0"/>
                </a:rPr>
                <a:t>Rehabil</a:t>
              </a:r>
              <a:r>
                <a:rPr lang="en-US" altLang="ja-JP" sz="1600" dirty="0">
                  <a:effectLst/>
                  <a:latin typeface="+mn-ea"/>
                  <a:cs typeface="Times New Roman" panose="02020603050405020304" pitchFamily="18" charset="0"/>
                </a:rPr>
                <a:t> 2016; 43: 737-744.</a:t>
              </a:r>
              <a:endParaRPr kumimoji="1" lang="en-US" altLang="ja-JP" sz="1600" dirty="0">
                <a:latin typeface="+mn-ea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DEE08AE-3E29-4B6E-9D39-6C2424EDDBDD}"/>
                </a:ext>
              </a:extLst>
            </p:cNvPr>
            <p:cNvSpPr txBox="1"/>
            <p:nvPr/>
          </p:nvSpPr>
          <p:spPr>
            <a:xfrm>
              <a:off x="-53423" y="7040992"/>
              <a:ext cx="6849495" cy="2591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rgbClr val="0099FF"/>
                  </a:solidFill>
                </a:rPr>
                <a:t>咬合状態（かみ合わせの状態）がいい人は、食物摂取状況がよいか？　</a:t>
              </a:r>
              <a:endParaRPr kumimoji="1" lang="en-US" altLang="ja-JP" sz="2800" b="1" dirty="0">
                <a:solidFill>
                  <a:srgbClr val="0099FF"/>
                </a:solidFill>
                <a:highlight>
                  <a:srgbClr val="C0C0C0"/>
                </a:highlight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C4F90E7-855B-44E3-BF21-945628996989}"/>
                </a:ext>
              </a:extLst>
            </p:cNvPr>
            <p:cNvSpPr txBox="1"/>
            <p:nvPr/>
          </p:nvSpPr>
          <p:spPr>
            <a:xfrm>
              <a:off x="-55497" y="7302937"/>
              <a:ext cx="3672810" cy="2057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00B0F0"/>
                  </a:solidFill>
                </a:rPr>
                <a:t>〔</a:t>
              </a:r>
              <a:r>
                <a:rPr kumimoji="1" lang="ja-JP" altLang="en-US" sz="2400" b="1" dirty="0">
                  <a:solidFill>
                    <a:srgbClr val="00B0F0"/>
                  </a:solidFill>
                </a:rPr>
                <a:t>対象と方法</a:t>
              </a:r>
              <a:r>
                <a:rPr kumimoji="1" lang="en-US" altLang="ja-JP" sz="2400" b="1" dirty="0">
                  <a:solidFill>
                    <a:srgbClr val="00B0F0"/>
                  </a:solidFill>
                </a:rPr>
                <a:t>〕</a:t>
              </a:r>
            </a:p>
            <a:p>
              <a:r>
                <a:rPr kumimoji="1" lang="ja-JP" altLang="en-US" sz="2400" b="1" dirty="0"/>
                <a:t>日本の</a:t>
              </a:r>
              <a:r>
                <a:rPr kumimoji="1" lang="en-US" altLang="ja-JP" sz="2400" b="1" dirty="0"/>
                <a:t>75-80</a:t>
              </a:r>
              <a:r>
                <a:rPr kumimoji="1" lang="ja-JP" altLang="en-US" sz="2400" b="1" dirty="0"/>
                <a:t>歳の高齢者</a:t>
              </a:r>
              <a:r>
                <a:rPr kumimoji="1" lang="en-US" altLang="ja-JP" sz="2400" b="1" dirty="0"/>
                <a:t>286</a:t>
              </a:r>
              <a:r>
                <a:rPr kumimoji="1" lang="ja-JP" altLang="en-US" sz="2400" b="1" dirty="0"/>
                <a:t>名</a:t>
              </a:r>
            </a:p>
            <a:p>
              <a:r>
                <a:rPr kumimoji="1" lang="ja-JP" altLang="en-US" sz="2400" b="1" dirty="0"/>
                <a:t>日本人高齢者における咬合状態*がその後の食事摂取量の変化と関連しているか調べた。</a:t>
              </a:r>
            </a:p>
            <a:p>
              <a:r>
                <a:rPr kumimoji="1" lang="ja-JP" altLang="en-US" sz="2400" b="1" dirty="0"/>
                <a:t>*上下の歯が揃っているかを診査</a:t>
              </a:r>
            </a:p>
            <a:p>
              <a:r>
                <a:rPr kumimoji="1" lang="en-US" altLang="ja-JP" sz="2400" b="1" dirty="0">
                  <a:solidFill>
                    <a:srgbClr val="00B0F0"/>
                  </a:solidFill>
                </a:rPr>
                <a:t>〔</a:t>
              </a:r>
              <a:r>
                <a:rPr kumimoji="1" lang="ja-JP" altLang="en-US" sz="2400" b="1" dirty="0">
                  <a:solidFill>
                    <a:srgbClr val="00B0F0"/>
                  </a:solidFill>
                </a:rPr>
                <a:t>結果と考察</a:t>
              </a:r>
              <a:r>
                <a:rPr kumimoji="1" lang="en-US" altLang="ja-JP" sz="2400" b="1" dirty="0">
                  <a:solidFill>
                    <a:srgbClr val="00B0F0"/>
                  </a:solidFill>
                </a:rPr>
                <a:t>〕</a:t>
              </a:r>
            </a:p>
            <a:p>
              <a:r>
                <a:rPr kumimoji="1" lang="ja-JP" altLang="en-US" sz="2400" b="1" dirty="0"/>
                <a:t>咬合状態が不良な人は、咬合状態が健全な人に比べて、複数の栄養素（タンパク質、ナトリウム、カリウム、カルシウム、ビタミン</a:t>
              </a:r>
              <a:r>
                <a:rPr kumimoji="1" lang="en-US" altLang="ja-JP" sz="2400" b="1" dirty="0"/>
                <a:t>A</a:t>
              </a:r>
              <a:r>
                <a:rPr kumimoji="1" lang="ja-JP" altLang="en-US" sz="2400" b="1" dirty="0"/>
                <a:t>、ビタミン</a:t>
              </a:r>
              <a:r>
                <a:rPr kumimoji="1" lang="en-US" altLang="ja-JP" sz="2400" b="1" dirty="0"/>
                <a:t>E</a:t>
              </a:r>
              <a:r>
                <a:rPr kumimoji="1" lang="ja-JP" altLang="en-US" sz="2400" b="1" dirty="0"/>
                <a:t>、食物繊維）および食品群（野菜、肉）の摂取量の減少率が大きかった。</a:t>
              </a:r>
            </a:p>
          </p:txBody>
        </p:sp>
        <p:sp>
          <p:nvSpPr>
            <p:cNvPr id="11" name="フローチャート: 代替処理 10">
              <a:extLst>
                <a:ext uri="{FF2B5EF4-FFF2-40B4-BE49-F238E27FC236}">
                  <a16:creationId xmlns:a16="http://schemas.microsoft.com/office/drawing/2014/main" id="{56A29880-2B58-418D-B466-DFBA8519645D}"/>
                </a:ext>
              </a:extLst>
            </p:cNvPr>
            <p:cNvSpPr/>
            <p:nvPr/>
          </p:nvSpPr>
          <p:spPr>
            <a:xfrm>
              <a:off x="3865810" y="7396581"/>
              <a:ext cx="2809228" cy="517978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/>
                <a:t>　　★食育のヒント★</a:t>
              </a:r>
              <a:endParaRPr kumimoji="1" lang="en-US" altLang="ja-JP" b="1" dirty="0"/>
            </a:p>
            <a:p>
              <a:r>
                <a:rPr kumimoji="1" lang="ja-JP" altLang="en-US" b="1" dirty="0"/>
                <a:t>「低栄養を予防する」という食育に、歯列の状態を確認する。</a:t>
              </a:r>
              <a:endParaRPr kumimoji="1" lang="en-US" altLang="ja-JP" b="1" dirty="0"/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4B860CCC-AA13-4020-ABC7-A6E1C06B2D8C}"/>
                </a:ext>
              </a:extLst>
            </p:cNvPr>
            <p:cNvGrpSpPr/>
            <p:nvPr/>
          </p:nvGrpSpPr>
          <p:grpSpPr>
            <a:xfrm>
              <a:off x="4594361" y="8324355"/>
              <a:ext cx="792708" cy="809019"/>
              <a:chOff x="5043608" y="8436253"/>
              <a:chExt cx="792708" cy="809019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2E6DD8E-9A3E-463E-810B-38DB64C5460F}"/>
                  </a:ext>
                </a:extLst>
              </p:cNvPr>
              <p:cNvSpPr/>
              <p:nvPr/>
            </p:nvSpPr>
            <p:spPr>
              <a:xfrm>
                <a:off x="5043608" y="9062349"/>
                <a:ext cx="792708" cy="182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野菜</a:t>
                </a:r>
                <a:endPara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pic>
            <p:nvPicPr>
              <p:cNvPr id="14" name="Picture 8">
                <a:extLst>
                  <a:ext uri="{FF2B5EF4-FFF2-40B4-BE49-F238E27FC236}">
                    <a16:creationId xmlns:a16="http://schemas.microsoft.com/office/drawing/2014/main" id="{B43FAE56-12C0-4A32-AD0E-3FF366E439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9649" y="8436253"/>
                <a:ext cx="563161" cy="667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95C8E470-3783-47E1-90DB-46994970FA70}"/>
                </a:ext>
              </a:extLst>
            </p:cNvPr>
            <p:cNvGrpSpPr/>
            <p:nvPr/>
          </p:nvGrpSpPr>
          <p:grpSpPr>
            <a:xfrm>
              <a:off x="3904930" y="8537714"/>
              <a:ext cx="893946" cy="764756"/>
              <a:chOff x="4271593" y="8666001"/>
              <a:chExt cx="893946" cy="764756"/>
            </a:xfrm>
          </p:grpSpPr>
          <p:pic>
            <p:nvPicPr>
              <p:cNvPr id="16" name="Picture 4" descr="ビーフステーキのイラスト">
                <a:extLst>
                  <a:ext uri="{FF2B5EF4-FFF2-40B4-BE49-F238E27FC236}">
                    <a16:creationId xmlns:a16="http://schemas.microsoft.com/office/drawing/2014/main" id="{1F8EAABC-8B0B-49DF-8064-4D2F97701F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1593" y="8666001"/>
                <a:ext cx="753466" cy="683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48022F93-146E-433D-BFED-93F58C5F3AAD}"/>
                  </a:ext>
                </a:extLst>
              </p:cNvPr>
              <p:cNvSpPr/>
              <p:nvPr/>
            </p:nvSpPr>
            <p:spPr>
              <a:xfrm>
                <a:off x="4372831" y="9247834"/>
                <a:ext cx="792708" cy="182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肉</a:t>
                </a:r>
                <a:endPara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0B49426-11B0-4EE8-B137-DCF42D45C39A}"/>
                </a:ext>
              </a:extLst>
            </p:cNvPr>
            <p:cNvSpPr txBox="1"/>
            <p:nvPr/>
          </p:nvSpPr>
          <p:spPr>
            <a:xfrm rot="526762">
              <a:off x="5184009" y="8141802"/>
              <a:ext cx="1692239" cy="4115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600" b="1" dirty="0">
                  <a:solidFill>
                    <a:schemeClr val="accent2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タンパク質、カルシウム、</a:t>
              </a:r>
              <a:endParaRPr lang="en-US" altLang="ja-JP" sz="16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600" b="1" dirty="0">
                  <a:solidFill>
                    <a:schemeClr val="accent2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ビタミン</a:t>
              </a:r>
              <a:r>
                <a:rPr lang="en-US" altLang="ja-JP" sz="1600" b="1" dirty="0">
                  <a:solidFill>
                    <a:schemeClr val="accent2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A</a:t>
              </a:r>
              <a:r>
                <a:rPr lang="ja-JP" altLang="en-US" sz="1600" b="1" dirty="0">
                  <a:solidFill>
                    <a:schemeClr val="accent2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、ビタミン</a:t>
              </a:r>
              <a:r>
                <a:rPr lang="en-US" altLang="ja-JP" sz="1600" b="1" dirty="0">
                  <a:solidFill>
                    <a:schemeClr val="accent2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E</a:t>
              </a:r>
              <a:r>
                <a:rPr lang="ja-JP" altLang="en-US" sz="1600" b="1" dirty="0">
                  <a:solidFill>
                    <a:schemeClr val="accent2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、食物繊維等とれる！</a:t>
              </a:r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73E006D0-8905-44A5-B905-3E99CAE43DBA}"/>
                </a:ext>
              </a:extLst>
            </p:cNvPr>
            <p:cNvGrpSpPr/>
            <p:nvPr/>
          </p:nvGrpSpPr>
          <p:grpSpPr>
            <a:xfrm>
              <a:off x="5349785" y="8586175"/>
              <a:ext cx="1098970" cy="969505"/>
              <a:chOff x="5117709" y="8670339"/>
              <a:chExt cx="882549" cy="969505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71C364A8-A2BA-4EFE-8C52-2FF328EF5FC1}"/>
                  </a:ext>
                </a:extLst>
              </p:cNvPr>
              <p:cNvSpPr/>
              <p:nvPr/>
            </p:nvSpPr>
            <p:spPr>
              <a:xfrm>
                <a:off x="5124362" y="9450888"/>
                <a:ext cx="875896" cy="188956"/>
              </a:xfrm>
              <a:prstGeom prst="rect">
                <a:avLst/>
              </a:prstGeom>
              <a:solidFill>
                <a:srgbClr val="0099FF"/>
              </a:solidFill>
            </p:spPr>
            <p:txBody>
              <a:bodyPr wrap="none" anchor="ctr" anchorCtr="1">
                <a:noAutofit/>
              </a:bodyPr>
              <a:lstStyle/>
              <a:p>
                <a:r>
                  <a:rPr lang="ja-JP" altLang="en-US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咬合状態が良好</a:t>
                </a:r>
                <a:endPara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pic>
            <p:nvPicPr>
              <p:cNvPr id="21" name="Picture 10">
                <a:extLst>
                  <a:ext uri="{FF2B5EF4-FFF2-40B4-BE49-F238E27FC236}">
                    <a16:creationId xmlns:a16="http://schemas.microsoft.com/office/drawing/2014/main" id="{9545F48E-C19D-42C6-9562-3A6BCAE0FB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7709" y="8670339"/>
                <a:ext cx="779443" cy="8276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A5BF0A6-403E-40C0-9589-F25F6402AE73}"/>
                </a:ext>
              </a:extLst>
            </p:cNvPr>
            <p:cNvSpPr txBox="1"/>
            <p:nvPr/>
          </p:nvSpPr>
          <p:spPr>
            <a:xfrm>
              <a:off x="-153338" y="6771794"/>
              <a:ext cx="6767201" cy="289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3200" b="1" dirty="0">
                  <a:solidFill>
                    <a:schemeClr val="accent1"/>
                  </a:solidFill>
                </a:rPr>
                <a:t>【</a:t>
              </a:r>
              <a:r>
                <a:rPr kumimoji="1" lang="ja-JP" altLang="en-US" sz="3200" b="1" dirty="0">
                  <a:solidFill>
                    <a:schemeClr val="accent1"/>
                  </a:solidFill>
                </a:rPr>
                <a:t>高齢者</a:t>
              </a:r>
              <a:r>
                <a:rPr kumimoji="1" lang="en-US" altLang="ja-JP" sz="3200" b="1" dirty="0">
                  <a:solidFill>
                    <a:schemeClr val="accent1"/>
                  </a:solidFill>
                </a:rPr>
                <a:t>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54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ECEA24727849147A214A4112F91AD7E" ma:contentTypeVersion="18" ma:contentTypeDescription="新しいドキュメントを作成します。" ma:contentTypeScope="" ma:versionID="43a8272d580c467576c81aba32da77a0">
  <xsd:schema xmlns:xsd="http://www.w3.org/2001/XMLSchema" xmlns:xs="http://www.w3.org/2001/XMLSchema" xmlns:p="http://schemas.microsoft.com/office/2006/metadata/properties" xmlns:ns3="2b856cfb-b2df-4a9b-8425-bd371739f67b" xmlns:ns4="d9f082cf-1f85-48eb-a1d2-9e9e0dfd64ef" targetNamespace="http://schemas.microsoft.com/office/2006/metadata/properties" ma:root="true" ma:fieldsID="4e3fb3774d2f827f4c9c7b52a62411fc" ns3:_="" ns4:_="">
    <xsd:import namespace="2b856cfb-b2df-4a9b-8425-bd371739f67b"/>
    <xsd:import namespace="d9f082cf-1f85-48eb-a1d2-9e9e0dfd64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56cfb-b2df-4a9b-8425-bd371739f6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082cf-1f85-48eb-a1d2-9e9e0dfd64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b856cfb-b2df-4a9b-8425-bd371739f67b" xsi:nil="true"/>
  </documentManagement>
</p:properties>
</file>

<file path=customXml/itemProps1.xml><?xml version="1.0" encoding="utf-8"?>
<ds:datastoreItem xmlns:ds="http://schemas.openxmlformats.org/officeDocument/2006/customXml" ds:itemID="{1D16632B-94D9-41BD-9354-BD0E0F5BA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856cfb-b2df-4a9b-8425-bd371739f67b"/>
    <ds:schemaRef ds:uri="d9f082cf-1f85-48eb-a1d2-9e9e0dfd64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1FFF57-C829-4A58-BF30-8BBD28B340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6ACF1-EA30-4DF3-BDEB-D1CE1651CFA9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9f082cf-1f85-48eb-a1d2-9e9e0dfd64ef"/>
    <ds:schemaRef ds:uri="2b856cfb-b2df-4a9b-8425-bd371739f6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647</Words>
  <Application>Microsoft Office PowerPoint</Application>
  <PresentationFormat>ワイド画面</PresentationFormat>
  <Paragraphs>73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HG丸ｺﾞｼｯｸM-PRO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中西　明美</dc:creator>
  <cp:lastModifiedBy>Masanori Iwasaki</cp:lastModifiedBy>
  <cp:revision>13</cp:revision>
  <cp:lastPrinted>2024-04-01T05:27:15Z</cp:lastPrinted>
  <dcterms:created xsi:type="dcterms:W3CDTF">2024-04-01T04:57:10Z</dcterms:created>
  <dcterms:modified xsi:type="dcterms:W3CDTF">2024-04-05T07:08:38Z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0x0101003ECEA24727849147A214A4112F91AD7E</vt:lpwstr>
  </property>
</Properties>
</file>