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93" r:id="rId4"/>
    <p:sldId id="294" r:id="rId5"/>
    <p:sldId id="295" r:id="rId6"/>
    <p:sldId id="296" r:id="rId7"/>
    <p:sldId id="259" r:id="rId8"/>
    <p:sldId id="268" r:id="rId9"/>
    <p:sldId id="260" r:id="rId10"/>
    <p:sldId id="261" r:id="rId11"/>
    <p:sldId id="263" r:id="rId12"/>
    <p:sldId id="262" r:id="rId13"/>
    <p:sldId id="264" r:id="rId14"/>
    <p:sldId id="265" r:id="rId15"/>
    <p:sldId id="266" r:id="rId16"/>
    <p:sldId id="267" r:id="rId17"/>
    <p:sldId id="269" r:id="rId18"/>
    <p:sldId id="270" r:id="rId19"/>
    <p:sldId id="271" r:id="rId20"/>
    <p:sldId id="272" r:id="rId21"/>
    <p:sldId id="273" r:id="rId22"/>
    <p:sldId id="274" r:id="rId23"/>
    <p:sldId id="275" r:id="rId24"/>
    <p:sldId id="276" r:id="rId25"/>
    <p:sldId id="277" r:id="rId26"/>
    <p:sldId id="278" r:id="rId27"/>
    <p:sldId id="280" r:id="rId28"/>
    <p:sldId id="281" r:id="rId29"/>
    <p:sldId id="282" r:id="rId30"/>
    <p:sldId id="279" r:id="rId31"/>
    <p:sldId id="283" r:id="rId32"/>
    <p:sldId id="284" r:id="rId33"/>
    <p:sldId id="285" r:id="rId34"/>
    <p:sldId id="287" r:id="rId35"/>
    <p:sldId id="286" r:id="rId36"/>
    <p:sldId id="288" r:id="rId37"/>
    <p:sldId id="289" r:id="rId38"/>
    <p:sldId id="290" r:id="rId39"/>
    <p:sldId id="291" r:id="rId40"/>
    <p:sldId id="297" r:id="rId41"/>
    <p:sldId id="298" r:id="rId42"/>
    <p:sldId id="299" r:id="rId4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4" d="100"/>
          <a:sy n="94" d="100"/>
        </p:scale>
        <p:origin x="106" y="106"/>
      </p:cViewPr>
      <p:guideLst/>
    </p:cSldViewPr>
  </p:slideViewPr>
  <p:notesTextViewPr>
    <p:cViewPr>
      <p:scale>
        <a:sx n="1" d="1"/>
        <a:sy n="1" d="1"/>
      </p:scale>
      <p:origin x="0" y="0"/>
    </p:cViewPr>
  </p:notesTextViewPr>
  <p:sorterViewPr>
    <p:cViewPr>
      <p:scale>
        <a:sx n="100" d="100"/>
        <a:sy n="100" d="100"/>
      </p:scale>
      <p:origin x="0" y="-1101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75E580-00C5-C5F3-2D0B-EDAAB60D65E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129823E-6EF5-5155-09F5-1187F788BC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C7EA879-48A4-90BF-BBB4-E514C02FF4B6}"/>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2068CEA4-7A7C-5ABC-62B7-5AC321422C5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D5DFB2F-D13D-35E5-082E-2033F9C87919}"/>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395711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033B47-414B-34A2-41DD-AE34B694D5B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BD9BC01-EAA0-7A0F-716E-B46DD62FE8B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14A1C82-B80F-94DB-3854-78D575AE1FB3}"/>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22305ADA-3CF0-A21E-D8C5-35EA04D290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EB7289-4DCD-5377-41E0-CCAEAF37A23C}"/>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409560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92A840B-36AB-AE10-A7C5-DB9225103B5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434BB9-B043-0348-E9FB-14DA187475D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A6C131-5743-DF44-253F-6748EDBD16CD}"/>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C2DCE706-54E1-D6CF-6255-158BD41D14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F105E8-761B-1F1C-2F3B-3B6962BFF82C}"/>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255504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73DEA8-6A8C-96DD-47DC-C2665444BD0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08DC868-8AA6-D358-AB8E-05B32FC44F3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3BD9B9-FB7A-A5CE-B77C-42D42AB88B01}"/>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6B94531D-A614-A2DD-F176-3E25395488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932EEC6-BA75-0B54-1CC7-68DA98C69336}"/>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23419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F526AA-7D4D-E22D-047E-C5E2C868D43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D4D621-22DE-6D08-A898-1E6534CD17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8CEFA1-9439-AAF3-1A59-B70DE2CCF4C8}"/>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E969F817-6975-6A0C-F1DF-28D4CC2978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74644F3-97DC-87AC-1A8F-F993B960A184}"/>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2144206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219641-A6C4-68CC-C863-EE4F5BF130B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809189-696E-C733-FA97-4BD786B99488}"/>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D8305D7-F3A8-16E1-500A-7AC004B122F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2FE0563-9EA0-F5A8-06ED-87EFEE39A72A}"/>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3400B678-31BB-541F-5DCC-AF49B7E2603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89D77FC-A599-B847-62A9-0FC105382F88}"/>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427951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24DCFD-6AD2-47AA-8B37-F5E309BECAA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3533E8-ACDE-5358-A7C0-58030CEF85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A3D0129-529E-22F5-1E48-D0B95A81DEB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90ADF26-70E3-D161-5868-229FDE4A5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4363816-3436-3A6C-2F79-4196671A390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245E46-606B-F8CB-B1FA-446A48945916}"/>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8" name="フッター プレースホルダー 7">
            <a:extLst>
              <a:ext uri="{FF2B5EF4-FFF2-40B4-BE49-F238E27FC236}">
                <a16:creationId xmlns:a16="http://schemas.microsoft.com/office/drawing/2014/main" id="{D4C38A57-3B64-FD4D-107B-99DBC9E1C5E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8665C6A-2B45-33B8-624F-DA9DAEE61DBD}"/>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651746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833FC6-BCA5-D38D-D5FA-7186C07B6AE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EA8DCBC-97F5-EA14-499F-B264BD3096CC}"/>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4" name="フッター プレースホルダー 3">
            <a:extLst>
              <a:ext uri="{FF2B5EF4-FFF2-40B4-BE49-F238E27FC236}">
                <a16:creationId xmlns:a16="http://schemas.microsoft.com/office/drawing/2014/main" id="{DAF0B9C0-172B-2BFF-B1DF-A7B1213A17B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7373229-4F59-6AC3-BE01-43609EA164E2}"/>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3887277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98A362B-26FF-6BC5-38D4-BDA194D3844E}"/>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3" name="フッター プレースホルダー 2">
            <a:extLst>
              <a:ext uri="{FF2B5EF4-FFF2-40B4-BE49-F238E27FC236}">
                <a16:creationId xmlns:a16="http://schemas.microsoft.com/office/drawing/2014/main" id="{E4D05F49-B2B2-EB24-E7E9-0D2BCF78035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FF42CC1-56DA-7D3B-8F75-D0BD6C8B14C8}"/>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427208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A6FF9B-FAD7-F3B4-63D6-66A93E95318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FE26071-5F7A-6EF9-201D-0DA03A5F68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429926C-A2C7-BE68-C197-247315C6C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7F15A1B-72AE-165B-52FD-27DB70AD2548}"/>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92130F93-CA81-BCA2-CDF8-FDFE513427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DB32C5-5DCC-6C25-0F31-C38050F41560}"/>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738534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A16F46-D44E-7A6B-4830-CAC7FB1EDDF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3FDAC67-2F58-66CE-DA05-5315240210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7CF892D-608C-1292-5041-5432AFA6D1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06FEE2B-5883-AC9D-3A76-49066F6DB47B}"/>
              </a:ext>
            </a:extLst>
          </p:cNvPr>
          <p:cNvSpPr>
            <a:spLocks noGrp="1"/>
          </p:cNvSpPr>
          <p:nvPr>
            <p:ph type="dt" sz="half" idx="10"/>
          </p:nvPr>
        </p:nvSpPr>
        <p:spPr/>
        <p:txBody>
          <a:bodyPr/>
          <a:lstStyle/>
          <a:p>
            <a:fld id="{CEB5C751-0671-4A17-B9FD-0E0A37396ADC}"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346FCED9-2EE7-2A7B-6485-C8AD0F572E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6E3342-B73D-D385-28B8-40D2E5E40416}"/>
              </a:ext>
            </a:extLst>
          </p:cNvPr>
          <p:cNvSpPr>
            <a:spLocks noGrp="1"/>
          </p:cNvSpPr>
          <p:nvPr>
            <p:ph type="sldNum" sz="quarter" idx="12"/>
          </p:nvPr>
        </p:nvSpPr>
        <p:spPr/>
        <p:txBody>
          <a:body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213657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0A024E2-D184-218C-1944-9740FED05D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D443585-C3FD-A15C-66FB-FAA6BBAD9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BC1E37-9D2B-2A4D-8838-345783E50F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B5C751-0671-4A17-B9FD-0E0A37396ADC}"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84621876-154A-69D7-A9DD-9BF3C00599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347A318-504D-15E3-E479-9D62B27DE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33E5D-6D4D-4F87-A53C-5EEDEAB134EF}" type="slidenum">
              <a:rPr kumimoji="1" lang="ja-JP" altLang="en-US" smtClean="0"/>
              <a:t>‹#›</a:t>
            </a:fld>
            <a:endParaRPr kumimoji="1" lang="ja-JP" altLang="en-US"/>
          </a:p>
        </p:txBody>
      </p:sp>
    </p:spTree>
    <p:extLst>
      <p:ext uri="{BB962C8B-B14F-4D97-AF65-F5344CB8AC3E}">
        <p14:creationId xmlns:p14="http://schemas.microsoft.com/office/powerpoint/2010/main" val="407235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hyperlink" Target="https://www.mhlw.go.jp/content/000766476.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A01428D8-47F4-2209-E17A-98B1099B3E1E}"/>
              </a:ext>
            </a:extLst>
          </p:cNvPr>
          <p:cNvSpPr>
            <a:spLocks noGrp="1"/>
          </p:cNvSpPr>
          <p:nvPr>
            <p:ph type="subTitle" idx="1"/>
          </p:nvPr>
        </p:nvSpPr>
        <p:spPr>
          <a:xfrm>
            <a:off x="2020659" y="4694463"/>
            <a:ext cx="8150679" cy="1820634"/>
          </a:xfrm>
        </p:spPr>
        <p:txBody>
          <a:bodyPr>
            <a:normAutofit/>
          </a:bodyPr>
          <a:lstStyle/>
          <a:p>
            <a:pPr algn="l">
              <a:lnSpc>
                <a:spcPct val="100000"/>
              </a:lnSpc>
            </a:pPr>
            <a:r>
              <a:rPr kumimoji="1" lang="ja-JP" altLang="en-US" sz="1600" dirty="0"/>
              <a:t>研究分担者　　安藤　雄一　　　国立保健医療科学院・生涯健康研究部　特任研究官</a:t>
            </a:r>
          </a:p>
          <a:p>
            <a:pPr algn="l">
              <a:lnSpc>
                <a:spcPct val="100000"/>
              </a:lnSpc>
            </a:pPr>
            <a:r>
              <a:rPr kumimoji="1" lang="ja-JP" altLang="en-US" sz="1600" dirty="0"/>
              <a:t>研究協力者　　小栗　智江子　　愛知県保健医療局健康医務部健康対策課　課長補佐</a:t>
            </a:r>
          </a:p>
          <a:p>
            <a:pPr algn="l">
              <a:lnSpc>
                <a:spcPct val="100000"/>
              </a:lnSpc>
            </a:pPr>
            <a:r>
              <a:rPr kumimoji="1" lang="ja-JP" altLang="en-US" sz="1600" dirty="0"/>
              <a:t>研究協力者　　松本　珠実　　　大阪市健康局　保健指導担当部長</a:t>
            </a:r>
          </a:p>
          <a:p>
            <a:pPr algn="l">
              <a:lnSpc>
                <a:spcPct val="100000"/>
              </a:lnSpc>
            </a:pPr>
            <a:r>
              <a:rPr kumimoji="1" lang="ja-JP" altLang="en-US" sz="1600" dirty="0"/>
              <a:t>研究協力者　　五十嵐　彩夏　　茨城県保健医療部健康推進課　主任</a:t>
            </a:r>
          </a:p>
          <a:p>
            <a:pPr algn="l">
              <a:lnSpc>
                <a:spcPct val="100000"/>
              </a:lnSpc>
            </a:pPr>
            <a:r>
              <a:rPr kumimoji="1" lang="ja-JP" altLang="en-US" sz="1600" dirty="0"/>
              <a:t>研究協力者　　深井　穫博　　　深井歯科医院、深井保健科学研究所　所長</a:t>
            </a:r>
          </a:p>
          <a:p>
            <a:pPr algn="l">
              <a:lnSpc>
                <a:spcPct val="100000"/>
              </a:lnSpc>
            </a:pPr>
            <a:endParaRPr kumimoji="1" lang="ja-JP" altLang="en-US" sz="1600" dirty="0"/>
          </a:p>
        </p:txBody>
      </p:sp>
      <p:sp>
        <p:nvSpPr>
          <p:cNvPr id="6" name="タイトル 5">
            <a:extLst>
              <a:ext uri="{FF2B5EF4-FFF2-40B4-BE49-F238E27FC236}">
                <a16:creationId xmlns:a16="http://schemas.microsoft.com/office/drawing/2014/main" id="{A123A11F-0D03-AE97-DED9-F6C821B75A44}"/>
              </a:ext>
            </a:extLst>
          </p:cNvPr>
          <p:cNvSpPr>
            <a:spLocks noGrp="1"/>
          </p:cNvSpPr>
          <p:nvPr>
            <p:ph type="ctrTitle"/>
          </p:nvPr>
        </p:nvSpPr>
        <p:spPr>
          <a:xfrm>
            <a:off x="1524000" y="1534885"/>
            <a:ext cx="9144000" cy="2726872"/>
          </a:xfrm>
        </p:spPr>
        <p:txBody>
          <a:bodyPr>
            <a:noAutofit/>
          </a:bodyPr>
          <a:lstStyle/>
          <a:p>
            <a:pPr>
              <a:lnSpc>
                <a:spcPct val="150000"/>
              </a:lnSpc>
            </a:pPr>
            <a:r>
              <a:rPr lang="ja-JP" altLang="en-US" sz="4400" dirty="0"/>
              <a:t>自治体における「食育における歯科口腔保健の推進」に関する実態調査</a:t>
            </a:r>
            <a:br>
              <a:rPr lang="ja-JP" altLang="en-US" sz="4400" dirty="0"/>
            </a:br>
            <a:r>
              <a:rPr lang="en-US" altLang="ja-JP" sz="4400" dirty="0"/>
              <a:t>【</a:t>
            </a:r>
            <a:r>
              <a:rPr lang="ja-JP" altLang="en-US" sz="4400" dirty="0"/>
              <a:t>概要版</a:t>
            </a:r>
            <a:r>
              <a:rPr lang="en-US" altLang="ja-JP" sz="4400" dirty="0"/>
              <a:t>】</a:t>
            </a:r>
            <a:endParaRPr lang="ja-JP" altLang="en-US" sz="4400" dirty="0"/>
          </a:p>
        </p:txBody>
      </p:sp>
      <p:sp>
        <p:nvSpPr>
          <p:cNvPr id="2" name="テキスト ボックス 1">
            <a:extLst>
              <a:ext uri="{FF2B5EF4-FFF2-40B4-BE49-F238E27FC236}">
                <a16:creationId xmlns:a16="http://schemas.microsoft.com/office/drawing/2014/main" id="{E70C1CCA-4701-411E-1733-D9094D5519F5}"/>
              </a:ext>
            </a:extLst>
          </p:cNvPr>
          <p:cNvSpPr txBox="1"/>
          <p:nvPr/>
        </p:nvSpPr>
        <p:spPr>
          <a:xfrm>
            <a:off x="1336221" y="342903"/>
            <a:ext cx="9519557" cy="884473"/>
          </a:xfrm>
          <a:prstGeom prst="rect">
            <a:avLst/>
          </a:prstGeom>
          <a:noFill/>
        </p:spPr>
        <p:txBody>
          <a:bodyPr wrap="square" rtlCol="0">
            <a:spAutoFit/>
          </a:bodyPr>
          <a:lstStyle/>
          <a:p>
            <a:pPr algn="ctr">
              <a:lnSpc>
                <a:spcPct val="150000"/>
              </a:lnSpc>
            </a:pPr>
            <a:r>
              <a:rPr kumimoji="1" lang="ja-JP" altLang="en-US" dirty="0"/>
              <a:t> 厚生労働科学研究費補助金（循環器疾患・糖尿病等生活習慣病対策総合研究事業）</a:t>
            </a:r>
          </a:p>
          <a:p>
            <a:pPr algn="ctr">
              <a:lnSpc>
                <a:spcPct val="150000"/>
              </a:lnSpc>
            </a:pPr>
            <a:r>
              <a:rPr kumimoji="1" lang="ja-JP" altLang="en-US" dirty="0"/>
              <a:t> 「食育における歯科口腔保健の推進のための研究」</a:t>
            </a:r>
          </a:p>
        </p:txBody>
      </p:sp>
    </p:spTree>
    <p:extLst>
      <p:ext uri="{BB962C8B-B14F-4D97-AF65-F5344CB8AC3E}">
        <p14:creationId xmlns:p14="http://schemas.microsoft.com/office/powerpoint/2010/main" val="3201303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FCA811-F384-B865-2042-ED1059604A71}"/>
              </a:ext>
            </a:extLst>
          </p:cNvPr>
          <p:cNvSpPr>
            <a:spLocks noGrp="1"/>
          </p:cNvSpPr>
          <p:nvPr>
            <p:ph type="title"/>
          </p:nvPr>
        </p:nvSpPr>
        <p:spPr>
          <a:xfrm>
            <a:off x="1877786" y="365125"/>
            <a:ext cx="4849586" cy="1912711"/>
          </a:xfrm>
          <a:solidFill>
            <a:schemeClr val="accent6">
              <a:lumMod val="40000"/>
              <a:lumOff val="60000"/>
            </a:schemeClr>
          </a:solidFill>
        </p:spPr>
        <p:txBody>
          <a:bodyPr>
            <a:normAutofit/>
          </a:bodyPr>
          <a:lstStyle/>
          <a:p>
            <a:pPr>
              <a:lnSpc>
                <a:spcPct val="100000"/>
              </a:lnSpc>
            </a:pPr>
            <a:r>
              <a:rPr kumimoji="1" lang="ja-JP" altLang="en-US" sz="3200" dirty="0"/>
              <a:t>貴自治体では「歯科口腔保健の推進に関する条例」を制定していますか</a:t>
            </a:r>
          </a:p>
        </p:txBody>
      </p:sp>
      <p:pic>
        <p:nvPicPr>
          <p:cNvPr id="5" name="コンテンツ プレースホルダー 4">
            <a:extLst>
              <a:ext uri="{FF2B5EF4-FFF2-40B4-BE49-F238E27FC236}">
                <a16:creationId xmlns:a16="http://schemas.microsoft.com/office/drawing/2014/main" id="{1D6EED19-79BA-8677-6DF9-09F7B336DBE6}"/>
              </a:ext>
            </a:extLst>
          </p:cNvPr>
          <p:cNvPicPr>
            <a:picLocks noGrp="1" noChangeAspect="1"/>
          </p:cNvPicPr>
          <p:nvPr>
            <p:ph idx="1"/>
          </p:nvPr>
        </p:nvPicPr>
        <p:blipFill>
          <a:blip r:embed="rId2"/>
          <a:stretch>
            <a:fillRect/>
          </a:stretch>
        </p:blipFill>
        <p:spPr>
          <a:xfrm>
            <a:off x="838200" y="2598948"/>
            <a:ext cx="10515600" cy="2804692"/>
          </a:xfrm>
        </p:spPr>
      </p:pic>
      <p:sp>
        <p:nvSpPr>
          <p:cNvPr id="6" name="タイトル 1">
            <a:extLst>
              <a:ext uri="{FF2B5EF4-FFF2-40B4-BE49-F238E27FC236}">
                <a16:creationId xmlns:a16="http://schemas.microsoft.com/office/drawing/2014/main" id="{26787DC2-6C43-BFFC-F7DB-CE3A9522E8C2}"/>
              </a:ext>
            </a:extLst>
          </p:cNvPr>
          <p:cNvSpPr txBox="1">
            <a:spLocks/>
          </p:cNvSpPr>
          <p:nvPr/>
        </p:nvSpPr>
        <p:spPr>
          <a:xfrm>
            <a:off x="7127421" y="365124"/>
            <a:ext cx="4144736" cy="1912711"/>
          </a:xfrm>
          <a:prstGeom prst="rect">
            <a:avLst/>
          </a:prstGeom>
          <a:solidFill>
            <a:schemeClr val="accent6">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3200" dirty="0"/>
              <a:t>上記条例に「食育」に関する記載はありますか</a:t>
            </a:r>
          </a:p>
        </p:txBody>
      </p:sp>
    </p:spTree>
    <p:extLst>
      <p:ext uri="{BB962C8B-B14F-4D97-AF65-F5344CB8AC3E}">
        <p14:creationId xmlns:p14="http://schemas.microsoft.com/office/powerpoint/2010/main" val="339790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FCA811-F384-B865-2042-ED1059604A71}"/>
              </a:ext>
            </a:extLst>
          </p:cNvPr>
          <p:cNvSpPr>
            <a:spLocks noGrp="1"/>
          </p:cNvSpPr>
          <p:nvPr>
            <p:ph type="title"/>
          </p:nvPr>
        </p:nvSpPr>
        <p:spPr>
          <a:xfrm>
            <a:off x="838201" y="381453"/>
            <a:ext cx="3799113" cy="1577976"/>
          </a:xfrm>
          <a:solidFill>
            <a:schemeClr val="accent6">
              <a:lumMod val="40000"/>
              <a:lumOff val="60000"/>
            </a:schemeClr>
          </a:solidFill>
        </p:spPr>
        <p:txBody>
          <a:bodyPr>
            <a:noAutofit/>
          </a:bodyPr>
          <a:lstStyle/>
          <a:p>
            <a:pPr>
              <a:lnSpc>
                <a:spcPct val="100000"/>
              </a:lnSpc>
            </a:pPr>
            <a:r>
              <a:rPr kumimoji="1" lang="ja-JP" altLang="en-US" sz="2400" dirty="0"/>
              <a:t>貴自治体では「歯科口腔保健の推進に関する計画」を策定していますか</a:t>
            </a:r>
          </a:p>
        </p:txBody>
      </p:sp>
      <p:pic>
        <p:nvPicPr>
          <p:cNvPr id="7" name="コンテンツ プレースホルダー 6">
            <a:extLst>
              <a:ext uri="{FF2B5EF4-FFF2-40B4-BE49-F238E27FC236}">
                <a16:creationId xmlns:a16="http://schemas.microsoft.com/office/drawing/2014/main" id="{6FB9D074-6152-17AE-9C70-3A0807E72E84}"/>
              </a:ext>
            </a:extLst>
          </p:cNvPr>
          <p:cNvPicPr>
            <a:picLocks noGrp="1" noChangeAspect="1"/>
          </p:cNvPicPr>
          <p:nvPr>
            <p:ph idx="1"/>
          </p:nvPr>
        </p:nvPicPr>
        <p:blipFill>
          <a:blip r:embed="rId2"/>
          <a:stretch>
            <a:fillRect/>
          </a:stretch>
        </p:blipFill>
        <p:spPr>
          <a:xfrm>
            <a:off x="2586588" y="2348139"/>
            <a:ext cx="7018824" cy="4351338"/>
          </a:xfrm>
        </p:spPr>
      </p:pic>
      <p:sp>
        <p:nvSpPr>
          <p:cNvPr id="8" name="タイトル 1">
            <a:extLst>
              <a:ext uri="{FF2B5EF4-FFF2-40B4-BE49-F238E27FC236}">
                <a16:creationId xmlns:a16="http://schemas.microsoft.com/office/drawing/2014/main" id="{14AF6611-B26D-02A8-FF64-4EAB3FCFCB10}"/>
              </a:ext>
            </a:extLst>
          </p:cNvPr>
          <p:cNvSpPr txBox="1">
            <a:spLocks/>
          </p:cNvSpPr>
          <p:nvPr/>
        </p:nvSpPr>
        <p:spPr>
          <a:xfrm>
            <a:off x="4980213" y="199344"/>
            <a:ext cx="5870124" cy="968147"/>
          </a:xfrm>
          <a:prstGeom prst="rect">
            <a:avLst/>
          </a:prstGeom>
          <a:solidFill>
            <a:schemeClr val="accent6">
              <a:lumMod val="40000"/>
              <a:lumOff val="6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2400" dirty="0"/>
              <a:t>（単独で策定している」のみ）上記計画中に「食育に関する記載はありますか</a:t>
            </a:r>
          </a:p>
        </p:txBody>
      </p:sp>
      <p:sp>
        <p:nvSpPr>
          <p:cNvPr id="9" name="タイトル 1">
            <a:extLst>
              <a:ext uri="{FF2B5EF4-FFF2-40B4-BE49-F238E27FC236}">
                <a16:creationId xmlns:a16="http://schemas.microsoft.com/office/drawing/2014/main" id="{1631E704-6268-3DCE-C732-E7F143B85532}"/>
              </a:ext>
            </a:extLst>
          </p:cNvPr>
          <p:cNvSpPr txBox="1">
            <a:spLocks/>
          </p:cNvSpPr>
          <p:nvPr/>
        </p:nvSpPr>
        <p:spPr>
          <a:xfrm>
            <a:off x="5001987" y="1257300"/>
            <a:ext cx="5848350" cy="1066800"/>
          </a:xfrm>
          <a:prstGeom prst="rect">
            <a:avLst/>
          </a:prstGeom>
          <a:solidFill>
            <a:schemeClr val="accent6">
              <a:lumMod val="40000"/>
              <a:lumOff val="6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2400" dirty="0"/>
              <a:t>（「食育」の記載箇所数が分かる場合）記載箇所数も御記入ください</a:t>
            </a:r>
          </a:p>
        </p:txBody>
      </p:sp>
    </p:spTree>
    <p:extLst>
      <p:ext uri="{BB962C8B-B14F-4D97-AF65-F5344CB8AC3E}">
        <p14:creationId xmlns:p14="http://schemas.microsoft.com/office/powerpoint/2010/main" val="1077187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B1DD0-C7C0-3E6D-8A3D-DB10AD061C6C}"/>
              </a:ext>
            </a:extLst>
          </p:cNvPr>
          <p:cNvSpPr>
            <a:spLocks noGrp="1"/>
          </p:cNvSpPr>
          <p:nvPr>
            <p:ph type="title"/>
          </p:nvPr>
        </p:nvSpPr>
        <p:spPr>
          <a:xfrm>
            <a:off x="838200" y="365126"/>
            <a:ext cx="10515600" cy="1439182"/>
          </a:xfrm>
          <a:solidFill>
            <a:schemeClr val="accent6">
              <a:lumMod val="40000"/>
              <a:lumOff val="60000"/>
            </a:schemeClr>
          </a:solidFill>
        </p:spPr>
        <p:txBody>
          <a:bodyPr>
            <a:normAutofit/>
          </a:bodyPr>
          <a:lstStyle/>
          <a:p>
            <a:r>
              <a:rPr kumimoji="1" lang="ja-JP" altLang="en-US" sz="3200"/>
              <a:t>「歯科口腔保健の推進に関する計画」に「</a:t>
            </a:r>
            <a:r>
              <a:rPr kumimoji="1" lang="ja-JP" altLang="en-US" sz="3200" dirty="0"/>
              <a:t>食育や栄養に関連した歯科</a:t>
            </a:r>
            <a:r>
              <a:rPr kumimoji="1" lang="ja-JP" altLang="en-US" sz="3200"/>
              <a:t>口腔保健の目標」を設定していますか。</a:t>
            </a:r>
            <a:endParaRPr kumimoji="1" lang="ja-JP" altLang="en-US" sz="3200" dirty="0"/>
          </a:p>
        </p:txBody>
      </p:sp>
      <p:pic>
        <p:nvPicPr>
          <p:cNvPr id="5" name="コンテンツ プレースホルダー 4">
            <a:extLst>
              <a:ext uri="{FF2B5EF4-FFF2-40B4-BE49-F238E27FC236}">
                <a16:creationId xmlns:a16="http://schemas.microsoft.com/office/drawing/2014/main" id="{91C74D74-C88B-8E91-6647-00ACFDB756FA}"/>
              </a:ext>
            </a:extLst>
          </p:cNvPr>
          <p:cNvPicPr>
            <a:picLocks noGrp="1" noChangeAspect="1"/>
          </p:cNvPicPr>
          <p:nvPr>
            <p:ph idx="1"/>
          </p:nvPr>
        </p:nvPicPr>
        <p:blipFill>
          <a:blip r:embed="rId2"/>
          <a:stretch>
            <a:fillRect/>
          </a:stretch>
        </p:blipFill>
        <p:spPr>
          <a:xfrm>
            <a:off x="2815794" y="2078717"/>
            <a:ext cx="5907270" cy="4351338"/>
          </a:xfrm>
        </p:spPr>
      </p:pic>
    </p:spTree>
    <p:extLst>
      <p:ext uri="{BB962C8B-B14F-4D97-AF65-F5344CB8AC3E}">
        <p14:creationId xmlns:p14="http://schemas.microsoft.com/office/powerpoint/2010/main" val="4131636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B1DD0-C7C0-3E6D-8A3D-DB10AD061C6C}"/>
              </a:ext>
            </a:extLst>
          </p:cNvPr>
          <p:cNvSpPr>
            <a:spLocks noGrp="1"/>
          </p:cNvSpPr>
          <p:nvPr>
            <p:ph type="title"/>
          </p:nvPr>
        </p:nvSpPr>
        <p:spPr>
          <a:xfrm>
            <a:off x="394608" y="365126"/>
            <a:ext cx="3442606" cy="2133145"/>
          </a:xfrm>
          <a:solidFill>
            <a:schemeClr val="accent6">
              <a:lumMod val="40000"/>
              <a:lumOff val="60000"/>
            </a:schemeClr>
          </a:solidFill>
        </p:spPr>
        <p:txBody>
          <a:bodyPr>
            <a:normAutofit/>
          </a:bodyPr>
          <a:lstStyle/>
          <a:p>
            <a:pPr>
              <a:lnSpc>
                <a:spcPct val="100000"/>
              </a:lnSpc>
            </a:pPr>
            <a:r>
              <a:rPr kumimoji="1" lang="ja-JP" altLang="en-US" sz="2800" dirty="0"/>
              <a:t>「食育や栄養などに関連した歯科口腔保健の目標」 を御入力ください</a:t>
            </a:r>
          </a:p>
        </p:txBody>
      </p:sp>
      <p:pic>
        <p:nvPicPr>
          <p:cNvPr id="7" name="コンテンツ プレースホルダー 6">
            <a:extLst>
              <a:ext uri="{FF2B5EF4-FFF2-40B4-BE49-F238E27FC236}">
                <a16:creationId xmlns:a16="http://schemas.microsoft.com/office/drawing/2014/main" id="{4840AB7C-926A-FF0D-4C4A-45DE707A19A9}"/>
              </a:ext>
            </a:extLst>
          </p:cNvPr>
          <p:cNvPicPr>
            <a:picLocks noGrp="1" noChangeAspect="1"/>
          </p:cNvPicPr>
          <p:nvPr>
            <p:ph idx="1"/>
          </p:nvPr>
        </p:nvPicPr>
        <p:blipFill>
          <a:blip r:embed="rId2"/>
          <a:stretch>
            <a:fillRect/>
          </a:stretch>
        </p:blipFill>
        <p:spPr>
          <a:xfrm>
            <a:off x="3992337" y="263171"/>
            <a:ext cx="7739742" cy="6354347"/>
          </a:xfrm>
        </p:spPr>
      </p:pic>
    </p:spTree>
    <p:extLst>
      <p:ext uri="{BB962C8B-B14F-4D97-AF65-F5344CB8AC3E}">
        <p14:creationId xmlns:p14="http://schemas.microsoft.com/office/powerpoint/2010/main" val="1143066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B1DD0-C7C0-3E6D-8A3D-DB10AD061C6C}"/>
              </a:ext>
            </a:extLst>
          </p:cNvPr>
          <p:cNvSpPr>
            <a:spLocks noGrp="1"/>
          </p:cNvSpPr>
          <p:nvPr>
            <p:ph type="title"/>
          </p:nvPr>
        </p:nvSpPr>
        <p:spPr>
          <a:xfrm>
            <a:off x="587829" y="405947"/>
            <a:ext cx="10738757" cy="1439182"/>
          </a:xfrm>
          <a:solidFill>
            <a:schemeClr val="accent6">
              <a:lumMod val="40000"/>
              <a:lumOff val="60000"/>
            </a:schemeClr>
          </a:solidFill>
        </p:spPr>
        <p:txBody>
          <a:bodyPr>
            <a:normAutofit fontScale="90000"/>
          </a:bodyPr>
          <a:lstStyle/>
          <a:p>
            <a:r>
              <a:rPr kumimoji="1" lang="ja-JP" altLang="en-US" sz="4000" dirty="0"/>
              <a:t>「歯科口腔保健を担当する部署」が管轄する今年度の歯科口腔保健事業全体の予算額を御入力ださい</a:t>
            </a:r>
          </a:p>
        </p:txBody>
      </p:sp>
      <p:pic>
        <p:nvPicPr>
          <p:cNvPr id="7" name="コンテンツ プレースホルダー 6">
            <a:extLst>
              <a:ext uri="{FF2B5EF4-FFF2-40B4-BE49-F238E27FC236}">
                <a16:creationId xmlns:a16="http://schemas.microsoft.com/office/drawing/2014/main" id="{2E9388E7-F737-AA96-B77D-49040F85FCC2}"/>
              </a:ext>
            </a:extLst>
          </p:cNvPr>
          <p:cNvPicPr>
            <a:picLocks noGrp="1" noChangeAspect="1"/>
          </p:cNvPicPr>
          <p:nvPr>
            <p:ph idx="1"/>
          </p:nvPr>
        </p:nvPicPr>
        <p:blipFill>
          <a:blip r:embed="rId2"/>
          <a:stretch>
            <a:fillRect/>
          </a:stretch>
        </p:blipFill>
        <p:spPr>
          <a:xfrm>
            <a:off x="699408" y="2212238"/>
            <a:ext cx="10515600" cy="2173856"/>
          </a:xfrm>
        </p:spPr>
      </p:pic>
    </p:spTree>
    <p:extLst>
      <p:ext uri="{BB962C8B-B14F-4D97-AF65-F5344CB8AC3E}">
        <p14:creationId xmlns:p14="http://schemas.microsoft.com/office/powerpoint/2010/main" val="3725177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6388E4-EDA2-427A-AC73-EE2D5F280747}"/>
              </a:ext>
            </a:extLst>
          </p:cNvPr>
          <p:cNvSpPr>
            <a:spLocks noGrp="1"/>
          </p:cNvSpPr>
          <p:nvPr>
            <p:ph type="title"/>
          </p:nvPr>
        </p:nvSpPr>
        <p:spPr>
          <a:xfrm>
            <a:off x="838200" y="365126"/>
            <a:ext cx="10515600" cy="1945367"/>
          </a:xfrm>
          <a:solidFill>
            <a:schemeClr val="accent6">
              <a:lumMod val="40000"/>
              <a:lumOff val="60000"/>
            </a:schemeClr>
          </a:solidFill>
        </p:spPr>
        <p:txBody>
          <a:bodyPr>
            <a:normAutofit/>
          </a:bodyPr>
          <a:lstStyle/>
          <a:p>
            <a:r>
              <a:rPr kumimoji="1" lang="ja-JP" altLang="en-US" sz="3600" dirty="0"/>
              <a:t>今年度、 「食育や栄養に関連した歯科口腔保健事業」を行っていますか。コロナ禍等の理由により現在中断中のものも含めて御回答ください。</a:t>
            </a:r>
          </a:p>
        </p:txBody>
      </p:sp>
      <p:pic>
        <p:nvPicPr>
          <p:cNvPr id="5" name="コンテンツ プレースホルダー 4">
            <a:extLst>
              <a:ext uri="{FF2B5EF4-FFF2-40B4-BE49-F238E27FC236}">
                <a16:creationId xmlns:a16="http://schemas.microsoft.com/office/drawing/2014/main" id="{9E28247F-CD0E-428F-10C0-E0982E53CD41}"/>
              </a:ext>
            </a:extLst>
          </p:cNvPr>
          <p:cNvPicPr>
            <a:picLocks noGrp="1" noChangeAspect="1"/>
          </p:cNvPicPr>
          <p:nvPr>
            <p:ph idx="1"/>
          </p:nvPr>
        </p:nvPicPr>
        <p:blipFill>
          <a:blip r:embed="rId2"/>
          <a:stretch>
            <a:fillRect/>
          </a:stretch>
        </p:blipFill>
        <p:spPr>
          <a:xfrm>
            <a:off x="1071562" y="2538525"/>
            <a:ext cx="10048875" cy="3562350"/>
          </a:xfrm>
        </p:spPr>
      </p:pic>
    </p:spTree>
    <p:extLst>
      <p:ext uri="{BB962C8B-B14F-4D97-AF65-F5344CB8AC3E}">
        <p14:creationId xmlns:p14="http://schemas.microsoft.com/office/powerpoint/2010/main" val="2837671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a:extLst>
              <a:ext uri="{FF2B5EF4-FFF2-40B4-BE49-F238E27FC236}">
                <a16:creationId xmlns:a16="http://schemas.microsoft.com/office/drawing/2014/main" id="{F4F7DCB5-B45F-85AB-4819-99A4BABB7A8C}"/>
              </a:ext>
            </a:extLst>
          </p:cNvPr>
          <p:cNvPicPr>
            <a:picLocks noGrp="1" noChangeAspect="1"/>
          </p:cNvPicPr>
          <p:nvPr>
            <p:ph idx="1"/>
          </p:nvPr>
        </p:nvPicPr>
        <p:blipFill>
          <a:blip r:embed="rId2"/>
          <a:stretch>
            <a:fillRect/>
          </a:stretch>
        </p:blipFill>
        <p:spPr>
          <a:xfrm>
            <a:off x="4036914" y="204106"/>
            <a:ext cx="7817030" cy="6405563"/>
          </a:xfrm>
        </p:spPr>
      </p:pic>
      <p:sp>
        <p:nvSpPr>
          <p:cNvPr id="2" name="タイトル 1">
            <a:extLst>
              <a:ext uri="{FF2B5EF4-FFF2-40B4-BE49-F238E27FC236}">
                <a16:creationId xmlns:a16="http://schemas.microsoft.com/office/drawing/2014/main" id="{A3AC0581-DA65-837F-8FC1-64F607AAEE45}"/>
              </a:ext>
            </a:extLst>
          </p:cNvPr>
          <p:cNvSpPr>
            <a:spLocks noGrp="1"/>
          </p:cNvSpPr>
          <p:nvPr>
            <p:ph type="title"/>
          </p:nvPr>
        </p:nvSpPr>
        <p:spPr>
          <a:xfrm>
            <a:off x="346656" y="762681"/>
            <a:ext cx="3866114" cy="2266270"/>
          </a:xfrm>
          <a:solidFill>
            <a:schemeClr val="accent6">
              <a:lumMod val="40000"/>
              <a:lumOff val="60000"/>
            </a:schemeClr>
          </a:solidFill>
        </p:spPr>
        <p:txBody>
          <a:bodyPr>
            <a:normAutofit/>
          </a:bodyPr>
          <a:lstStyle/>
          <a:p>
            <a:pPr>
              <a:lnSpc>
                <a:spcPct val="100000"/>
              </a:lnSpc>
            </a:pPr>
            <a:r>
              <a:rPr kumimoji="1" lang="en-US" altLang="ja-JP" sz="2400" dirty="0"/>
              <a:t>【</a:t>
            </a:r>
            <a:r>
              <a:rPr kumimoji="1" lang="ja-JP" altLang="en-US" sz="2400" dirty="0"/>
              <a:t>都道府県</a:t>
            </a:r>
            <a:r>
              <a:rPr kumimoji="1" lang="en-US" altLang="ja-JP" sz="2400" dirty="0"/>
              <a:t>】</a:t>
            </a:r>
            <a:r>
              <a:rPr kumimoji="1" lang="ja-JP" altLang="en-US" sz="2400" dirty="0"/>
              <a:t>過去５年間、「食育や栄養に関連した歯科口腔保健事業」に関して以下の支援を</a:t>
            </a:r>
            <a:r>
              <a:rPr kumimoji="1" lang="ja-JP" altLang="en-US" sz="2400" b="1" dirty="0">
                <a:solidFill>
                  <a:srgbClr val="FF0000"/>
                </a:solidFill>
              </a:rPr>
              <a:t>行った</a:t>
            </a:r>
            <a:r>
              <a:rPr kumimoji="1" lang="ja-JP" altLang="en-US" sz="2400" dirty="0"/>
              <a:t>ことがありますか</a:t>
            </a:r>
          </a:p>
        </p:txBody>
      </p:sp>
      <p:sp>
        <p:nvSpPr>
          <p:cNvPr id="6" name="タイトル 1">
            <a:extLst>
              <a:ext uri="{FF2B5EF4-FFF2-40B4-BE49-F238E27FC236}">
                <a16:creationId xmlns:a16="http://schemas.microsoft.com/office/drawing/2014/main" id="{E17167B4-987B-8A58-0D35-B8BF2750C92B}"/>
              </a:ext>
            </a:extLst>
          </p:cNvPr>
          <p:cNvSpPr txBox="1">
            <a:spLocks/>
          </p:cNvSpPr>
          <p:nvPr/>
        </p:nvSpPr>
        <p:spPr>
          <a:xfrm>
            <a:off x="384757" y="3846064"/>
            <a:ext cx="3866114" cy="2266270"/>
          </a:xfrm>
          <a:prstGeom prst="rect">
            <a:avLst/>
          </a:prstGeom>
          <a:solidFill>
            <a:schemeClr val="accent6">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en-US" altLang="ja-JP" sz="2400" dirty="0"/>
              <a:t>【</a:t>
            </a:r>
            <a:r>
              <a:rPr lang="ja-JP" altLang="en-US" sz="2400" dirty="0"/>
              <a:t>市区町村</a:t>
            </a:r>
            <a:r>
              <a:rPr lang="en-US" altLang="ja-JP" sz="2400" dirty="0"/>
              <a:t>】</a:t>
            </a:r>
            <a:r>
              <a:rPr lang="ja-JP" altLang="en-US" sz="2400" dirty="0"/>
              <a:t>過去５年間、「食育や栄養に関連した歯科口腔保健事業」に関して以下の支援を</a:t>
            </a:r>
            <a:r>
              <a:rPr lang="ja-JP" altLang="en-US" sz="2400" b="1" dirty="0">
                <a:solidFill>
                  <a:srgbClr val="FF0000"/>
                </a:solidFill>
              </a:rPr>
              <a:t>受けた</a:t>
            </a:r>
            <a:r>
              <a:rPr lang="ja-JP" altLang="en-US" sz="2400" dirty="0"/>
              <a:t>ことがありますか</a:t>
            </a:r>
          </a:p>
        </p:txBody>
      </p:sp>
    </p:spTree>
    <p:extLst>
      <p:ext uri="{BB962C8B-B14F-4D97-AF65-F5344CB8AC3E}">
        <p14:creationId xmlns:p14="http://schemas.microsoft.com/office/powerpoint/2010/main" val="1771009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FBF9C9B-F02B-CAC1-B556-CB07ABCF1346}"/>
              </a:ext>
            </a:extLst>
          </p:cNvPr>
          <p:cNvSpPr>
            <a:spLocks noGrp="1"/>
          </p:cNvSpPr>
          <p:nvPr>
            <p:ph type="title"/>
          </p:nvPr>
        </p:nvSpPr>
        <p:spPr>
          <a:xfrm>
            <a:off x="838200" y="1034597"/>
            <a:ext cx="10515600" cy="3349625"/>
          </a:xfrm>
        </p:spPr>
        <p:txBody>
          <a:bodyPr>
            <a:normAutofit/>
          </a:bodyPr>
          <a:lstStyle/>
          <a:p>
            <a:pPr>
              <a:lnSpc>
                <a:spcPct val="150000"/>
              </a:lnSpc>
            </a:pPr>
            <a:r>
              <a:rPr lang="ja-JP" altLang="en-US" sz="5400" dirty="0"/>
              <a:t>自治体（都道府県、市区町村）の</a:t>
            </a:r>
            <a:r>
              <a:rPr lang="ja-JP" altLang="en-US" sz="5400" dirty="0">
                <a:solidFill>
                  <a:srgbClr val="FF0000"/>
                </a:solidFill>
              </a:rPr>
              <a:t>食育担当部局</a:t>
            </a:r>
            <a:r>
              <a:rPr lang="ja-JP" altLang="en-US" sz="5400" dirty="0"/>
              <a:t>の回答結果</a:t>
            </a:r>
          </a:p>
        </p:txBody>
      </p:sp>
    </p:spTree>
    <p:extLst>
      <p:ext uri="{BB962C8B-B14F-4D97-AF65-F5344CB8AC3E}">
        <p14:creationId xmlns:p14="http://schemas.microsoft.com/office/powerpoint/2010/main" val="2314819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54289-8CF6-628E-3992-3B4BC96CFE8F}"/>
              </a:ext>
            </a:extLst>
          </p:cNvPr>
          <p:cNvSpPr>
            <a:spLocks noGrp="1"/>
          </p:cNvSpPr>
          <p:nvPr>
            <p:ph type="title"/>
          </p:nvPr>
        </p:nvSpPr>
        <p:spPr>
          <a:xfrm>
            <a:off x="587827" y="275317"/>
            <a:ext cx="11016343" cy="1325563"/>
          </a:xfrm>
          <a:solidFill>
            <a:schemeClr val="accent4">
              <a:lumMod val="20000"/>
              <a:lumOff val="80000"/>
            </a:schemeClr>
          </a:solidFill>
        </p:spPr>
        <p:txBody>
          <a:bodyPr>
            <a:noAutofit/>
          </a:bodyPr>
          <a:lstStyle/>
          <a:p>
            <a:r>
              <a:rPr kumimoji="1" lang="ja-JP" altLang="en-US" sz="2400" dirty="0"/>
              <a:t>食育推進計画を担当する部署の職種別人数と食育事業に関わる人数を教えてください。ここでは、行政職員として採用されているものとし、事業の時だけ雇い入れる講師等は含まないでください</a:t>
            </a:r>
            <a:r>
              <a:rPr kumimoji="1" lang="ja-JP" altLang="en-US" sz="2000" dirty="0"/>
              <a:t>（市区町村のみ）</a:t>
            </a:r>
            <a:endParaRPr kumimoji="1" lang="ja-JP" altLang="en-US" sz="2400" dirty="0"/>
          </a:p>
        </p:txBody>
      </p:sp>
      <p:pic>
        <p:nvPicPr>
          <p:cNvPr id="7" name="コンテンツ プレースホルダー 6">
            <a:extLst>
              <a:ext uri="{FF2B5EF4-FFF2-40B4-BE49-F238E27FC236}">
                <a16:creationId xmlns:a16="http://schemas.microsoft.com/office/drawing/2014/main" id="{7CA92132-5E8E-079A-1E6D-4108973EDD83}"/>
              </a:ext>
            </a:extLst>
          </p:cNvPr>
          <p:cNvPicPr>
            <a:picLocks noGrp="1" noChangeAspect="1"/>
          </p:cNvPicPr>
          <p:nvPr>
            <p:ph idx="1"/>
          </p:nvPr>
        </p:nvPicPr>
        <p:blipFill>
          <a:blip r:embed="rId2"/>
          <a:stretch>
            <a:fillRect/>
          </a:stretch>
        </p:blipFill>
        <p:spPr>
          <a:xfrm>
            <a:off x="1099123" y="1665514"/>
            <a:ext cx="9715138" cy="4960484"/>
          </a:xfrm>
        </p:spPr>
      </p:pic>
    </p:spTree>
    <p:extLst>
      <p:ext uri="{BB962C8B-B14F-4D97-AF65-F5344CB8AC3E}">
        <p14:creationId xmlns:p14="http://schemas.microsoft.com/office/powerpoint/2010/main" val="4037082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54289-8CF6-628E-3992-3B4BC96CFE8F}"/>
              </a:ext>
            </a:extLst>
          </p:cNvPr>
          <p:cNvSpPr>
            <a:spLocks noGrp="1"/>
          </p:cNvSpPr>
          <p:nvPr>
            <p:ph type="title"/>
          </p:nvPr>
        </p:nvSpPr>
        <p:spPr>
          <a:xfrm>
            <a:off x="587828" y="732517"/>
            <a:ext cx="11016343" cy="1692276"/>
          </a:xfrm>
          <a:solidFill>
            <a:schemeClr val="accent4">
              <a:lumMod val="20000"/>
              <a:lumOff val="80000"/>
            </a:schemeClr>
          </a:solidFill>
        </p:spPr>
        <p:txBody>
          <a:bodyPr>
            <a:normAutofit fontScale="90000"/>
          </a:bodyPr>
          <a:lstStyle/>
          <a:p>
            <a:pPr>
              <a:lnSpc>
                <a:spcPct val="100000"/>
              </a:lnSpc>
            </a:pPr>
            <a:r>
              <a:rPr kumimoji="1" lang="ja-JP" altLang="en-US" sz="4000" dirty="0"/>
              <a:t>現在の総合計画（総合計画に類似する計画を含む）、首長マニフェスト（類似するものを含む）に「食育」に関することが明記されていますか</a:t>
            </a:r>
          </a:p>
        </p:txBody>
      </p:sp>
      <p:pic>
        <p:nvPicPr>
          <p:cNvPr id="6" name="コンテンツ プレースホルダー 5">
            <a:extLst>
              <a:ext uri="{FF2B5EF4-FFF2-40B4-BE49-F238E27FC236}">
                <a16:creationId xmlns:a16="http://schemas.microsoft.com/office/drawing/2014/main" id="{3FAB6CBA-B1E5-F991-0899-A162FB5CD846}"/>
              </a:ext>
            </a:extLst>
          </p:cNvPr>
          <p:cNvPicPr>
            <a:picLocks noGrp="1" noChangeAspect="1"/>
          </p:cNvPicPr>
          <p:nvPr>
            <p:ph idx="1"/>
          </p:nvPr>
        </p:nvPicPr>
        <p:blipFill>
          <a:blip r:embed="rId2"/>
          <a:stretch>
            <a:fillRect/>
          </a:stretch>
        </p:blipFill>
        <p:spPr>
          <a:xfrm>
            <a:off x="838200" y="2662872"/>
            <a:ext cx="10515600" cy="2676843"/>
          </a:xfrm>
        </p:spPr>
      </p:pic>
    </p:spTree>
    <p:extLst>
      <p:ext uri="{BB962C8B-B14F-4D97-AF65-F5344CB8AC3E}">
        <p14:creationId xmlns:p14="http://schemas.microsoft.com/office/powerpoint/2010/main" val="799892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0C29F5-8BC8-EA75-3CEF-F315CD848F74}"/>
              </a:ext>
            </a:extLst>
          </p:cNvPr>
          <p:cNvSpPr>
            <a:spLocks noGrp="1"/>
          </p:cNvSpPr>
          <p:nvPr>
            <p:ph type="title"/>
          </p:nvPr>
        </p:nvSpPr>
        <p:spPr/>
        <p:txBody>
          <a:bodyPr/>
          <a:lstStyle/>
          <a:p>
            <a:r>
              <a:rPr kumimoji="1" lang="ja-JP" altLang="en-US" dirty="0"/>
              <a:t>目的</a:t>
            </a:r>
          </a:p>
        </p:txBody>
      </p:sp>
      <p:sp>
        <p:nvSpPr>
          <p:cNvPr id="3" name="コンテンツ プレースホルダー 2">
            <a:extLst>
              <a:ext uri="{FF2B5EF4-FFF2-40B4-BE49-F238E27FC236}">
                <a16:creationId xmlns:a16="http://schemas.microsoft.com/office/drawing/2014/main" id="{6354693F-C5BE-080C-D01E-15078C3D7434}"/>
              </a:ext>
            </a:extLst>
          </p:cNvPr>
          <p:cNvSpPr>
            <a:spLocks noGrp="1"/>
          </p:cNvSpPr>
          <p:nvPr>
            <p:ph idx="1"/>
          </p:nvPr>
        </p:nvSpPr>
        <p:spPr/>
        <p:txBody>
          <a:bodyPr>
            <a:normAutofit/>
          </a:bodyPr>
          <a:lstStyle/>
          <a:p>
            <a:pPr>
              <a:lnSpc>
                <a:spcPct val="100000"/>
              </a:lnSpc>
            </a:pPr>
            <a:r>
              <a:rPr kumimoji="1" lang="ja-JP" altLang="en-US" sz="3200" dirty="0"/>
              <a:t>「食育における歯科口腔保健」の取り組みは明らかとは言えず、歯科口腔保健の位置づけは必ずしも明確とは言えない。</a:t>
            </a:r>
          </a:p>
          <a:p>
            <a:pPr>
              <a:lnSpc>
                <a:spcPct val="100000"/>
              </a:lnSpc>
            </a:pPr>
            <a:r>
              <a:rPr kumimoji="1" lang="ja-JP" altLang="en-US" sz="3200" dirty="0"/>
              <a:t>そこで、自治体における「食育における歯科口腔保健」の実態を把握するために、食育と歯科口腔保健の両面から実態調査を行った。</a:t>
            </a:r>
          </a:p>
        </p:txBody>
      </p:sp>
    </p:spTree>
    <p:extLst>
      <p:ext uri="{BB962C8B-B14F-4D97-AF65-F5344CB8AC3E}">
        <p14:creationId xmlns:p14="http://schemas.microsoft.com/office/powerpoint/2010/main" val="1735061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54289-8CF6-628E-3992-3B4BC96CFE8F}"/>
              </a:ext>
            </a:extLst>
          </p:cNvPr>
          <p:cNvSpPr>
            <a:spLocks noGrp="1"/>
          </p:cNvSpPr>
          <p:nvPr>
            <p:ph type="title"/>
          </p:nvPr>
        </p:nvSpPr>
        <p:spPr>
          <a:xfrm>
            <a:off x="587828" y="275317"/>
            <a:ext cx="3450306" cy="1325563"/>
          </a:xfrm>
          <a:solidFill>
            <a:schemeClr val="accent4">
              <a:lumMod val="20000"/>
              <a:lumOff val="80000"/>
            </a:schemeClr>
          </a:solidFill>
        </p:spPr>
        <p:txBody>
          <a:bodyPr>
            <a:normAutofit fontScale="90000"/>
          </a:bodyPr>
          <a:lstStyle/>
          <a:p>
            <a:pPr>
              <a:lnSpc>
                <a:spcPct val="100000"/>
              </a:lnSpc>
            </a:pPr>
            <a:r>
              <a:rPr kumimoji="1" lang="ja-JP" altLang="en-US" sz="2800" dirty="0"/>
              <a:t>貴自治体では食育推進計画を策定していますか（市区町村）</a:t>
            </a:r>
          </a:p>
        </p:txBody>
      </p:sp>
      <p:pic>
        <p:nvPicPr>
          <p:cNvPr id="7" name="コンテンツ プレースホルダー 6">
            <a:extLst>
              <a:ext uri="{FF2B5EF4-FFF2-40B4-BE49-F238E27FC236}">
                <a16:creationId xmlns:a16="http://schemas.microsoft.com/office/drawing/2014/main" id="{92174390-FBE1-5BE2-34CA-D07B3CE0250C}"/>
              </a:ext>
            </a:extLst>
          </p:cNvPr>
          <p:cNvPicPr>
            <a:picLocks noGrp="1" noChangeAspect="1"/>
          </p:cNvPicPr>
          <p:nvPr>
            <p:ph idx="1"/>
          </p:nvPr>
        </p:nvPicPr>
        <p:blipFill>
          <a:blip r:embed="rId2"/>
          <a:stretch>
            <a:fillRect/>
          </a:stretch>
        </p:blipFill>
        <p:spPr>
          <a:xfrm>
            <a:off x="678316" y="2036422"/>
            <a:ext cx="3359817" cy="3417320"/>
          </a:xfrm>
        </p:spPr>
      </p:pic>
      <p:pic>
        <p:nvPicPr>
          <p:cNvPr id="9" name="図 8">
            <a:extLst>
              <a:ext uri="{FF2B5EF4-FFF2-40B4-BE49-F238E27FC236}">
                <a16:creationId xmlns:a16="http://schemas.microsoft.com/office/drawing/2014/main" id="{F87E2021-6B42-49FD-7096-32D4FB1E15AA}"/>
              </a:ext>
            </a:extLst>
          </p:cNvPr>
          <p:cNvPicPr>
            <a:picLocks noChangeAspect="1"/>
          </p:cNvPicPr>
          <p:nvPr/>
        </p:nvPicPr>
        <p:blipFill>
          <a:blip r:embed="rId3"/>
          <a:stretch>
            <a:fillRect/>
          </a:stretch>
        </p:blipFill>
        <p:spPr>
          <a:xfrm>
            <a:off x="4224184" y="2036422"/>
            <a:ext cx="7516059" cy="3392275"/>
          </a:xfrm>
          <a:prstGeom prst="rect">
            <a:avLst/>
          </a:prstGeom>
        </p:spPr>
      </p:pic>
      <p:sp>
        <p:nvSpPr>
          <p:cNvPr id="10" name="タイトル 1">
            <a:extLst>
              <a:ext uri="{FF2B5EF4-FFF2-40B4-BE49-F238E27FC236}">
                <a16:creationId xmlns:a16="http://schemas.microsoft.com/office/drawing/2014/main" id="{B803B1D2-1FB9-F4B6-2BE0-24A97C79DA5D}"/>
              </a:ext>
            </a:extLst>
          </p:cNvPr>
          <p:cNvSpPr txBox="1">
            <a:spLocks/>
          </p:cNvSpPr>
          <p:nvPr/>
        </p:nvSpPr>
        <p:spPr>
          <a:xfrm>
            <a:off x="4291697" y="313417"/>
            <a:ext cx="7448546" cy="1325563"/>
          </a:xfrm>
          <a:prstGeom prst="rect">
            <a:avLst/>
          </a:prstGeom>
          <a:solidFill>
            <a:schemeClr val="accent4">
              <a:lumMod val="20000"/>
              <a:lumOff val="80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2400" dirty="0"/>
              <a:t>現在の食育推進計画の位置づけについてお尋ねします。下記のうち、あてはまるもの１つお選びください（市区町村）</a:t>
            </a:r>
          </a:p>
        </p:txBody>
      </p:sp>
    </p:spTree>
    <p:extLst>
      <p:ext uri="{BB962C8B-B14F-4D97-AF65-F5344CB8AC3E}">
        <p14:creationId xmlns:p14="http://schemas.microsoft.com/office/powerpoint/2010/main" val="3868012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54289-8CF6-628E-3992-3B4BC96CFE8F}"/>
              </a:ext>
            </a:extLst>
          </p:cNvPr>
          <p:cNvSpPr>
            <a:spLocks noGrp="1"/>
          </p:cNvSpPr>
          <p:nvPr>
            <p:ph type="title"/>
          </p:nvPr>
        </p:nvSpPr>
        <p:spPr>
          <a:xfrm>
            <a:off x="587827" y="267153"/>
            <a:ext cx="11016343" cy="1325563"/>
          </a:xfrm>
          <a:solidFill>
            <a:schemeClr val="accent4">
              <a:lumMod val="20000"/>
              <a:lumOff val="80000"/>
            </a:schemeClr>
          </a:solidFill>
        </p:spPr>
        <p:txBody>
          <a:bodyPr>
            <a:noAutofit/>
          </a:bodyPr>
          <a:lstStyle/>
          <a:p>
            <a:r>
              <a:rPr kumimoji="1" lang="ja-JP" altLang="en-US" sz="2800" dirty="0"/>
              <a:t>現在の食育推進計画の策定に関して歯科関係者の参画（会議への参加、意見の提出など）の有無についてお尋ねします。それぞれについて、あてはまるものをお選びください。</a:t>
            </a:r>
          </a:p>
        </p:txBody>
      </p:sp>
      <p:pic>
        <p:nvPicPr>
          <p:cNvPr id="7" name="コンテンツ プレースホルダー 6">
            <a:extLst>
              <a:ext uri="{FF2B5EF4-FFF2-40B4-BE49-F238E27FC236}">
                <a16:creationId xmlns:a16="http://schemas.microsoft.com/office/drawing/2014/main" id="{E474C008-47FF-83B3-3697-27003B72D564}"/>
              </a:ext>
            </a:extLst>
          </p:cNvPr>
          <p:cNvPicPr>
            <a:picLocks noGrp="1" noChangeAspect="1"/>
          </p:cNvPicPr>
          <p:nvPr>
            <p:ph idx="1"/>
          </p:nvPr>
        </p:nvPicPr>
        <p:blipFill>
          <a:blip r:embed="rId2"/>
          <a:stretch>
            <a:fillRect/>
          </a:stretch>
        </p:blipFill>
        <p:spPr>
          <a:xfrm>
            <a:off x="1818744" y="1825625"/>
            <a:ext cx="8554512" cy="4351338"/>
          </a:xfrm>
        </p:spPr>
      </p:pic>
    </p:spTree>
    <p:extLst>
      <p:ext uri="{BB962C8B-B14F-4D97-AF65-F5344CB8AC3E}">
        <p14:creationId xmlns:p14="http://schemas.microsoft.com/office/powerpoint/2010/main" val="1655295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6150A5-FE56-93F1-1B86-BC136142E22A}"/>
              </a:ext>
            </a:extLst>
          </p:cNvPr>
          <p:cNvSpPr>
            <a:spLocks noGrp="1"/>
          </p:cNvSpPr>
          <p:nvPr>
            <p:ph type="title"/>
          </p:nvPr>
        </p:nvSpPr>
        <p:spPr>
          <a:xfrm>
            <a:off x="772886" y="610054"/>
            <a:ext cx="5072743" cy="1986189"/>
          </a:xfrm>
          <a:solidFill>
            <a:schemeClr val="accent4">
              <a:lumMod val="20000"/>
              <a:lumOff val="80000"/>
            </a:schemeClr>
          </a:solidFill>
        </p:spPr>
        <p:txBody>
          <a:bodyPr>
            <a:noAutofit/>
          </a:bodyPr>
          <a:lstStyle/>
          <a:p>
            <a:r>
              <a:rPr kumimoji="1" lang="ja-JP" altLang="en-US" sz="2400" dirty="0"/>
              <a:t>貴自治体では現在の食育推進計画に、国の第</a:t>
            </a:r>
            <a:r>
              <a:rPr kumimoji="1" lang="en-US" altLang="ja-JP" sz="2400" dirty="0"/>
              <a:t>4</a:t>
            </a:r>
            <a:r>
              <a:rPr kumimoji="1" lang="ja-JP" altLang="en-US" sz="2400" dirty="0"/>
              <a:t>次食育基本推進計画の目標値「ゆっくりよく噛んで食べる国民の割合を増やす」と同じないし同様の目標を設定していますか</a:t>
            </a:r>
          </a:p>
        </p:txBody>
      </p:sp>
      <p:pic>
        <p:nvPicPr>
          <p:cNvPr id="5" name="コンテンツ プレースホルダー 4">
            <a:extLst>
              <a:ext uri="{FF2B5EF4-FFF2-40B4-BE49-F238E27FC236}">
                <a16:creationId xmlns:a16="http://schemas.microsoft.com/office/drawing/2014/main" id="{5645575B-49C3-77F1-6A9B-15E78A5FEE85}"/>
              </a:ext>
            </a:extLst>
          </p:cNvPr>
          <p:cNvPicPr>
            <a:picLocks noGrp="1" noChangeAspect="1"/>
          </p:cNvPicPr>
          <p:nvPr>
            <p:ph idx="1"/>
          </p:nvPr>
        </p:nvPicPr>
        <p:blipFill>
          <a:blip r:embed="rId2"/>
          <a:stretch>
            <a:fillRect/>
          </a:stretch>
        </p:blipFill>
        <p:spPr>
          <a:xfrm>
            <a:off x="838200" y="2948623"/>
            <a:ext cx="10515600" cy="3052400"/>
          </a:xfrm>
        </p:spPr>
      </p:pic>
      <p:sp>
        <p:nvSpPr>
          <p:cNvPr id="6" name="タイトル 1">
            <a:extLst>
              <a:ext uri="{FF2B5EF4-FFF2-40B4-BE49-F238E27FC236}">
                <a16:creationId xmlns:a16="http://schemas.microsoft.com/office/drawing/2014/main" id="{185B7AFB-A3C7-3EF2-C5B8-4F5EEECA268D}"/>
              </a:ext>
            </a:extLst>
          </p:cNvPr>
          <p:cNvSpPr txBox="1">
            <a:spLocks/>
          </p:cNvSpPr>
          <p:nvPr/>
        </p:nvSpPr>
        <p:spPr>
          <a:xfrm>
            <a:off x="6036136" y="680813"/>
            <a:ext cx="5382978" cy="1986189"/>
          </a:xfrm>
          <a:prstGeom prst="rect">
            <a:avLst/>
          </a:prstGeom>
          <a:solidFill>
            <a:schemeClr val="accent4">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t>貴自治体における現在の食育推進計画に歯科口腔保健の目標を設定していますか</a:t>
            </a:r>
          </a:p>
          <a:p>
            <a:pPr marL="538163" indent="-538163"/>
            <a:r>
              <a:rPr lang="ja-JP" altLang="en-US" sz="2400" dirty="0"/>
              <a:t> → （「はい」と回答）歯科口腔保健関連の目標を御記入ください</a:t>
            </a:r>
          </a:p>
        </p:txBody>
      </p:sp>
    </p:spTree>
    <p:extLst>
      <p:ext uri="{BB962C8B-B14F-4D97-AF65-F5344CB8AC3E}">
        <p14:creationId xmlns:p14="http://schemas.microsoft.com/office/powerpoint/2010/main" val="2964388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F6CCE0C-46FC-E998-13FE-43F1BE2DBCCD}"/>
              </a:ext>
            </a:extLst>
          </p:cNvPr>
          <p:cNvSpPr>
            <a:spLocks noGrp="1"/>
          </p:cNvSpPr>
          <p:nvPr>
            <p:ph type="title"/>
          </p:nvPr>
        </p:nvSpPr>
        <p:spPr>
          <a:xfrm>
            <a:off x="326571" y="830490"/>
            <a:ext cx="3213477" cy="1325563"/>
          </a:xfrm>
          <a:solidFill>
            <a:schemeClr val="accent4">
              <a:lumMod val="20000"/>
              <a:lumOff val="80000"/>
            </a:schemeClr>
          </a:solidFill>
        </p:spPr>
        <p:txBody>
          <a:bodyPr>
            <a:noAutofit/>
          </a:bodyPr>
          <a:lstStyle/>
          <a:p>
            <a:r>
              <a:rPr lang="ja-JP" altLang="en-US" sz="2800" dirty="0"/>
              <a:t>貴自治体では食育推進会議が設置されていますか</a:t>
            </a:r>
          </a:p>
        </p:txBody>
      </p:sp>
      <p:pic>
        <p:nvPicPr>
          <p:cNvPr id="10" name="コンテンツ プレースホルダー 9">
            <a:extLst>
              <a:ext uri="{FF2B5EF4-FFF2-40B4-BE49-F238E27FC236}">
                <a16:creationId xmlns:a16="http://schemas.microsoft.com/office/drawing/2014/main" id="{C6586DF3-C200-9060-884A-77D33FFF564B}"/>
              </a:ext>
            </a:extLst>
          </p:cNvPr>
          <p:cNvPicPr>
            <a:picLocks noGrp="1" noChangeAspect="1"/>
          </p:cNvPicPr>
          <p:nvPr>
            <p:ph sz="half" idx="2"/>
          </p:nvPr>
        </p:nvPicPr>
        <p:blipFill>
          <a:blip r:embed="rId2"/>
          <a:stretch>
            <a:fillRect/>
          </a:stretch>
        </p:blipFill>
        <p:spPr>
          <a:xfrm>
            <a:off x="469221" y="2159469"/>
            <a:ext cx="3038171" cy="3090170"/>
          </a:xfrm>
        </p:spPr>
      </p:pic>
      <p:pic>
        <p:nvPicPr>
          <p:cNvPr id="14" name="コンテンツ プレースホルダー 13">
            <a:extLst>
              <a:ext uri="{FF2B5EF4-FFF2-40B4-BE49-F238E27FC236}">
                <a16:creationId xmlns:a16="http://schemas.microsoft.com/office/drawing/2014/main" id="{A59F857F-A4B9-C266-6144-20F258B106EC}"/>
              </a:ext>
            </a:extLst>
          </p:cNvPr>
          <p:cNvPicPr>
            <a:picLocks noGrp="1" noChangeAspect="1"/>
          </p:cNvPicPr>
          <p:nvPr>
            <p:ph sz="quarter" idx="4"/>
          </p:nvPr>
        </p:nvPicPr>
        <p:blipFill>
          <a:blip r:embed="rId3"/>
          <a:stretch>
            <a:fillRect/>
          </a:stretch>
        </p:blipFill>
        <p:spPr>
          <a:xfrm>
            <a:off x="3850413" y="1843327"/>
            <a:ext cx="8027489" cy="4029063"/>
          </a:xfrm>
        </p:spPr>
      </p:pic>
      <p:sp>
        <p:nvSpPr>
          <p:cNvPr id="17" name="タイトル 3">
            <a:extLst>
              <a:ext uri="{FF2B5EF4-FFF2-40B4-BE49-F238E27FC236}">
                <a16:creationId xmlns:a16="http://schemas.microsoft.com/office/drawing/2014/main" id="{F15CB487-7324-ADEB-060A-9B0117A4BD8B}"/>
              </a:ext>
            </a:extLst>
          </p:cNvPr>
          <p:cNvSpPr txBox="1">
            <a:spLocks/>
          </p:cNvSpPr>
          <p:nvPr/>
        </p:nvSpPr>
        <p:spPr>
          <a:xfrm>
            <a:off x="3850413" y="812573"/>
            <a:ext cx="8015016" cy="1014640"/>
          </a:xfrm>
          <a:prstGeom prst="rect">
            <a:avLst/>
          </a:prstGeom>
          <a:solidFill>
            <a:schemeClr val="accent4">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a:t>下記に記す歯科関係者は食育推進会議のメンバーですか</a:t>
            </a:r>
          </a:p>
        </p:txBody>
      </p:sp>
    </p:spTree>
    <p:extLst>
      <p:ext uri="{BB962C8B-B14F-4D97-AF65-F5344CB8AC3E}">
        <p14:creationId xmlns:p14="http://schemas.microsoft.com/office/powerpoint/2010/main" val="21799589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B1DD0-C7C0-3E6D-8A3D-DB10AD061C6C}"/>
              </a:ext>
            </a:extLst>
          </p:cNvPr>
          <p:cNvSpPr>
            <a:spLocks noGrp="1"/>
          </p:cNvSpPr>
          <p:nvPr>
            <p:ph type="title"/>
          </p:nvPr>
        </p:nvSpPr>
        <p:spPr>
          <a:xfrm>
            <a:off x="674914" y="495755"/>
            <a:ext cx="10515600" cy="1439182"/>
          </a:xfrm>
          <a:solidFill>
            <a:schemeClr val="accent4">
              <a:lumMod val="20000"/>
              <a:lumOff val="80000"/>
            </a:schemeClr>
          </a:solidFill>
        </p:spPr>
        <p:txBody>
          <a:bodyPr>
            <a:normAutofit fontScale="90000"/>
          </a:bodyPr>
          <a:lstStyle/>
          <a:p>
            <a:r>
              <a:rPr kumimoji="1" lang="ja-JP" altLang="en-US" sz="4000" dirty="0"/>
              <a:t>「食育推進計画を担当する部署」が管轄する今年度の食育事業全体の予算額を御入力ださい</a:t>
            </a:r>
          </a:p>
        </p:txBody>
      </p:sp>
      <p:pic>
        <p:nvPicPr>
          <p:cNvPr id="6" name="コンテンツ プレースホルダー 5">
            <a:extLst>
              <a:ext uri="{FF2B5EF4-FFF2-40B4-BE49-F238E27FC236}">
                <a16:creationId xmlns:a16="http://schemas.microsoft.com/office/drawing/2014/main" id="{7B16B59A-963B-E82B-4F84-4770501F7771}"/>
              </a:ext>
            </a:extLst>
          </p:cNvPr>
          <p:cNvPicPr>
            <a:picLocks noGrp="1" noChangeAspect="1"/>
          </p:cNvPicPr>
          <p:nvPr>
            <p:ph idx="1"/>
          </p:nvPr>
        </p:nvPicPr>
        <p:blipFill>
          <a:blip r:embed="rId2"/>
          <a:stretch>
            <a:fillRect/>
          </a:stretch>
        </p:blipFill>
        <p:spPr>
          <a:xfrm>
            <a:off x="838200" y="2822903"/>
            <a:ext cx="10515600" cy="2356781"/>
          </a:xfrm>
        </p:spPr>
      </p:pic>
    </p:spTree>
    <p:extLst>
      <p:ext uri="{BB962C8B-B14F-4D97-AF65-F5344CB8AC3E}">
        <p14:creationId xmlns:p14="http://schemas.microsoft.com/office/powerpoint/2010/main" val="605272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6B1DD0-C7C0-3E6D-8A3D-DB10AD061C6C}"/>
              </a:ext>
            </a:extLst>
          </p:cNvPr>
          <p:cNvSpPr>
            <a:spLocks noGrp="1"/>
          </p:cNvSpPr>
          <p:nvPr>
            <p:ph type="title"/>
          </p:nvPr>
        </p:nvSpPr>
        <p:spPr>
          <a:xfrm>
            <a:off x="674914" y="357074"/>
            <a:ext cx="10515600" cy="2100375"/>
          </a:xfrm>
          <a:solidFill>
            <a:schemeClr val="accent4">
              <a:lumMod val="20000"/>
              <a:lumOff val="80000"/>
            </a:schemeClr>
          </a:solidFill>
        </p:spPr>
        <p:txBody>
          <a:bodyPr>
            <a:normAutofit fontScale="90000"/>
          </a:bodyPr>
          <a:lstStyle/>
          <a:p>
            <a:r>
              <a:rPr kumimoji="1" lang="ja-JP" altLang="en-US" sz="4000" dirty="0"/>
              <a:t>貴自治体の食育推進計画策定課では、今年度、「歯科口腔保健に関連した食育事業」を行っていますか。コロナ禍等の理由により現在中断中のものも含めて御回答ください。</a:t>
            </a:r>
          </a:p>
        </p:txBody>
      </p:sp>
      <p:pic>
        <p:nvPicPr>
          <p:cNvPr id="7" name="コンテンツ プレースホルダー 6">
            <a:extLst>
              <a:ext uri="{FF2B5EF4-FFF2-40B4-BE49-F238E27FC236}">
                <a16:creationId xmlns:a16="http://schemas.microsoft.com/office/drawing/2014/main" id="{0F15B3D1-3110-1482-0284-D868014410AE}"/>
              </a:ext>
            </a:extLst>
          </p:cNvPr>
          <p:cNvPicPr>
            <a:picLocks noGrp="1" noChangeAspect="1"/>
          </p:cNvPicPr>
          <p:nvPr>
            <p:ph idx="1"/>
          </p:nvPr>
        </p:nvPicPr>
        <p:blipFill>
          <a:blip r:embed="rId2"/>
          <a:stretch>
            <a:fillRect/>
          </a:stretch>
        </p:blipFill>
        <p:spPr>
          <a:xfrm>
            <a:off x="908276" y="2938576"/>
            <a:ext cx="10048875" cy="3562350"/>
          </a:xfrm>
        </p:spPr>
      </p:pic>
    </p:spTree>
    <p:extLst>
      <p:ext uri="{BB962C8B-B14F-4D97-AF65-F5344CB8AC3E}">
        <p14:creationId xmlns:p14="http://schemas.microsoft.com/office/powerpoint/2010/main" val="120453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コンテンツ プレースホルダー 5">
            <a:extLst>
              <a:ext uri="{FF2B5EF4-FFF2-40B4-BE49-F238E27FC236}">
                <a16:creationId xmlns:a16="http://schemas.microsoft.com/office/drawing/2014/main" id="{C82FBB61-E770-01E6-FAF6-4CE44835E23F}"/>
              </a:ext>
            </a:extLst>
          </p:cNvPr>
          <p:cNvPicPr>
            <a:picLocks noGrp="1" noChangeAspect="1"/>
          </p:cNvPicPr>
          <p:nvPr>
            <p:ph idx="1"/>
          </p:nvPr>
        </p:nvPicPr>
        <p:blipFill>
          <a:blip r:embed="rId2"/>
          <a:stretch>
            <a:fillRect/>
          </a:stretch>
        </p:blipFill>
        <p:spPr>
          <a:xfrm>
            <a:off x="4288715" y="357074"/>
            <a:ext cx="7538399" cy="6143852"/>
          </a:xfrm>
        </p:spPr>
      </p:pic>
      <p:sp>
        <p:nvSpPr>
          <p:cNvPr id="8" name="タイトル 1">
            <a:extLst>
              <a:ext uri="{FF2B5EF4-FFF2-40B4-BE49-F238E27FC236}">
                <a16:creationId xmlns:a16="http://schemas.microsoft.com/office/drawing/2014/main" id="{003564CA-111C-FA9D-DF51-BB8F552779CF}"/>
              </a:ext>
            </a:extLst>
          </p:cNvPr>
          <p:cNvSpPr txBox="1">
            <a:spLocks/>
          </p:cNvSpPr>
          <p:nvPr/>
        </p:nvSpPr>
        <p:spPr>
          <a:xfrm>
            <a:off x="459924" y="898071"/>
            <a:ext cx="4003222" cy="2489538"/>
          </a:xfrm>
          <a:prstGeom prst="rect">
            <a:avLst/>
          </a:prstGeom>
          <a:solidFill>
            <a:schemeClr val="accent4">
              <a:lumMod val="20000"/>
              <a:lumOff val="80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en-US" altLang="ja-JP" sz="2800" dirty="0"/>
              <a:t>【</a:t>
            </a:r>
            <a:r>
              <a:rPr lang="ja-JP" altLang="en-US" sz="2800" dirty="0"/>
              <a:t>都道府県</a:t>
            </a:r>
            <a:r>
              <a:rPr lang="en-US" altLang="ja-JP" sz="2800" dirty="0"/>
              <a:t>】</a:t>
            </a:r>
            <a:r>
              <a:rPr lang="ja-JP" altLang="en-US" sz="2800" dirty="0"/>
              <a:t>貴自治体では「市町村の食育事業」を推進するため、次の支援をどのくらい行っていますか</a:t>
            </a:r>
          </a:p>
        </p:txBody>
      </p:sp>
      <p:sp>
        <p:nvSpPr>
          <p:cNvPr id="2" name="タイトル 1">
            <a:extLst>
              <a:ext uri="{FF2B5EF4-FFF2-40B4-BE49-F238E27FC236}">
                <a16:creationId xmlns:a16="http://schemas.microsoft.com/office/drawing/2014/main" id="{AF6B1DD0-C7C0-3E6D-8A3D-DB10AD061C6C}"/>
              </a:ext>
            </a:extLst>
          </p:cNvPr>
          <p:cNvSpPr>
            <a:spLocks noGrp="1"/>
          </p:cNvSpPr>
          <p:nvPr>
            <p:ph type="title"/>
          </p:nvPr>
        </p:nvSpPr>
        <p:spPr>
          <a:xfrm>
            <a:off x="495305" y="3918857"/>
            <a:ext cx="4003222" cy="2353470"/>
          </a:xfrm>
          <a:solidFill>
            <a:schemeClr val="accent4">
              <a:lumMod val="20000"/>
              <a:lumOff val="80000"/>
            </a:schemeClr>
          </a:solidFill>
        </p:spPr>
        <p:txBody>
          <a:bodyPr>
            <a:noAutofit/>
          </a:bodyPr>
          <a:lstStyle/>
          <a:p>
            <a:pPr>
              <a:lnSpc>
                <a:spcPct val="100000"/>
              </a:lnSpc>
            </a:pPr>
            <a:r>
              <a:rPr kumimoji="1" lang="en-US" altLang="ja-JP" sz="2800" dirty="0"/>
              <a:t>【</a:t>
            </a:r>
            <a:r>
              <a:rPr kumimoji="1" lang="ja-JP" altLang="en-US" sz="2800" dirty="0"/>
              <a:t>市区町村</a:t>
            </a:r>
            <a:r>
              <a:rPr kumimoji="1" lang="en-US" altLang="ja-JP" sz="2800" dirty="0"/>
              <a:t>】</a:t>
            </a:r>
            <a:r>
              <a:rPr kumimoji="1" lang="ja-JP" altLang="en-US" sz="2800" dirty="0"/>
              <a:t>過去</a:t>
            </a:r>
            <a:r>
              <a:rPr kumimoji="1" lang="en-US" altLang="ja-JP" sz="2800" dirty="0"/>
              <a:t>5</a:t>
            </a:r>
            <a:r>
              <a:rPr kumimoji="1" lang="ja-JP" altLang="en-US" sz="2800" dirty="0"/>
              <a:t>年間、「歯科口腔保健に関連した食育事業」に関して、以下の支援を受けたことがありますか</a:t>
            </a:r>
          </a:p>
        </p:txBody>
      </p:sp>
    </p:spTree>
    <p:extLst>
      <p:ext uri="{BB962C8B-B14F-4D97-AF65-F5344CB8AC3E}">
        <p14:creationId xmlns:p14="http://schemas.microsoft.com/office/powerpoint/2010/main" val="2323996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FBF9C9B-F02B-CAC1-B556-CB07ABCF1346}"/>
              </a:ext>
            </a:extLst>
          </p:cNvPr>
          <p:cNvSpPr>
            <a:spLocks noGrp="1"/>
          </p:cNvSpPr>
          <p:nvPr>
            <p:ph type="title"/>
          </p:nvPr>
        </p:nvSpPr>
        <p:spPr/>
        <p:txBody>
          <a:bodyPr>
            <a:normAutofit/>
          </a:bodyPr>
          <a:lstStyle/>
          <a:p>
            <a:pPr>
              <a:lnSpc>
                <a:spcPct val="150000"/>
              </a:lnSpc>
            </a:pPr>
            <a:r>
              <a:rPr lang="ja-JP" altLang="en-US" sz="5400" dirty="0"/>
              <a:t>質問紙</a:t>
            </a:r>
            <a:r>
              <a:rPr lang="en-US" altLang="ja-JP" sz="5400" dirty="0"/>
              <a:t>【</a:t>
            </a:r>
            <a:r>
              <a:rPr lang="ja-JP" altLang="en-US" sz="5400" dirty="0"/>
              <a:t>別紙</a:t>
            </a:r>
            <a:r>
              <a:rPr lang="en-US" altLang="ja-JP" sz="5400" dirty="0"/>
              <a:t>】</a:t>
            </a:r>
            <a:r>
              <a:rPr lang="ja-JP" altLang="en-US" sz="5400" dirty="0"/>
              <a:t>：事業の内容</a:t>
            </a:r>
          </a:p>
        </p:txBody>
      </p:sp>
      <p:sp>
        <p:nvSpPr>
          <p:cNvPr id="2" name="コンテンツ プレースホルダー 1">
            <a:extLst>
              <a:ext uri="{FF2B5EF4-FFF2-40B4-BE49-F238E27FC236}">
                <a16:creationId xmlns:a16="http://schemas.microsoft.com/office/drawing/2014/main" id="{8AF7A607-9462-38D3-2A8A-B0E4DCA9BB25}"/>
              </a:ext>
            </a:extLst>
          </p:cNvPr>
          <p:cNvSpPr>
            <a:spLocks noGrp="1"/>
          </p:cNvSpPr>
          <p:nvPr>
            <p:ph idx="1"/>
          </p:nvPr>
        </p:nvSpPr>
        <p:spPr>
          <a:xfrm>
            <a:off x="838200" y="2054224"/>
            <a:ext cx="10673443" cy="4351338"/>
          </a:xfrm>
        </p:spPr>
        <p:txBody>
          <a:bodyPr>
            <a:normAutofit/>
          </a:bodyPr>
          <a:lstStyle/>
          <a:p>
            <a:pPr>
              <a:lnSpc>
                <a:spcPct val="100000"/>
              </a:lnSpc>
            </a:pPr>
            <a:r>
              <a:rPr lang="ja-JP" altLang="en-US" sz="4000" dirty="0"/>
              <a:t>「食育や栄養に関連した歯科口腔保健事業」（歯科口腔保健担当部局回答）</a:t>
            </a:r>
          </a:p>
          <a:p>
            <a:pPr>
              <a:lnSpc>
                <a:spcPct val="100000"/>
              </a:lnSpc>
            </a:pPr>
            <a:endParaRPr lang="ja-JP" altLang="en-US" sz="4000" dirty="0"/>
          </a:p>
          <a:p>
            <a:pPr>
              <a:lnSpc>
                <a:spcPct val="100000"/>
              </a:lnSpc>
            </a:pPr>
            <a:r>
              <a:rPr lang="ja-JP" altLang="en-US" sz="4000" dirty="0"/>
              <a:t>「歯科口腔保健に関連した食育事業」（食育担当部局回答）</a:t>
            </a:r>
          </a:p>
        </p:txBody>
      </p:sp>
    </p:spTree>
    <p:extLst>
      <p:ext uri="{BB962C8B-B14F-4D97-AF65-F5344CB8AC3E}">
        <p14:creationId xmlns:p14="http://schemas.microsoft.com/office/powerpoint/2010/main" val="1742081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6388E4-EDA2-427A-AC73-EE2D5F280747}"/>
              </a:ext>
            </a:extLst>
          </p:cNvPr>
          <p:cNvSpPr>
            <a:spLocks noGrp="1"/>
          </p:cNvSpPr>
          <p:nvPr>
            <p:ph type="title"/>
          </p:nvPr>
        </p:nvSpPr>
        <p:spPr>
          <a:xfrm>
            <a:off x="838200" y="365125"/>
            <a:ext cx="10515600" cy="769711"/>
          </a:xfrm>
        </p:spPr>
        <p:txBody>
          <a:bodyPr>
            <a:normAutofit/>
          </a:bodyPr>
          <a:lstStyle/>
          <a:p>
            <a:r>
              <a:rPr kumimoji="1" lang="ja-JP" altLang="en-US" dirty="0"/>
              <a:t>（再掲）両事業の実施状況</a:t>
            </a:r>
          </a:p>
        </p:txBody>
      </p:sp>
      <p:pic>
        <p:nvPicPr>
          <p:cNvPr id="5" name="コンテンツ プレースホルダー 4">
            <a:extLst>
              <a:ext uri="{FF2B5EF4-FFF2-40B4-BE49-F238E27FC236}">
                <a16:creationId xmlns:a16="http://schemas.microsoft.com/office/drawing/2014/main" id="{9E28247F-CD0E-428F-10C0-E0982E53CD41}"/>
              </a:ext>
            </a:extLst>
          </p:cNvPr>
          <p:cNvPicPr>
            <a:picLocks noGrp="1" noChangeAspect="1"/>
          </p:cNvPicPr>
          <p:nvPr>
            <p:ph idx="1"/>
          </p:nvPr>
        </p:nvPicPr>
        <p:blipFill>
          <a:blip r:embed="rId2"/>
          <a:stretch>
            <a:fillRect/>
          </a:stretch>
        </p:blipFill>
        <p:spPr>
          <a:xfrm>
            <a:off x="2343150" y="1275152"/>
            <a:ext cx="7070272" cy="2506428"/>
          </a:xfrm>
        </p:spPr>
      </p:pic>
      <p:pic>
        <p:nvPicPr>
          <p:cNvPr id="3" name="図 2">
            <a:extLst>
              <a:ext uri="{FF2B5EF4-FFF2-40B4-BE49-F238E27FC236}">
                <a16:creationId xmlns:a16="http://schemas.microsoft.com/office/drawing/2014/main" id="{2FED00D4-924C-6759-8A24-43EE8EE9612B}"/>
              </a:ext>
            </a:extLst>
          </p:cNvPr>
          <p:cNvPicPr>
            <a:picLocks noChangeAspect="1"/>
          </p:cNvPicPr>
          <p:nvPr/>
        </p:nvPicPr>
        <p:blipFill>
          <a:blip r:embed="rId3"/>
          <a:stretch>
            <a:fillRect/>
          </a:stretch>
        </p:blipFill>
        <p:spPr>
          <a:xfrm>
            <a:off x="2343150" y="3977129"/>
            <a:ext cx="7168243" cy="2540203"/>
          </a:xfrm>
          <a:prstGeom prst="rect">
            <a:avLst/>
          </a:prstGeom>
        </p:spPr>
      </p:pic>
    </p:spTree>
    <p:extLst>
      <p:ext uri="{BB962C8B-B14F-4D97-AF65-F5344CB8AC3E}">
        <p14:creationId xmlns:p14="http://schemas.microsoft.com/office/powerpoint/2010/main" val="3975335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13CD30-E226-6DBF-802E-EDBA879E75F5}"/>
              </a:ext>
            </a:extLst>
          </p:cNvPr>
          <p:cNvSpPr>
            <a:spLocks noGrp="1"/>
          </p:cNvSpPr>
          <p:nvPr>
            <p:ph type="title"/>
          </p:nvPr>
        </p:nvSpPr>
        <p:spPr>
          <a:solidFill>
            <a:schemeClr val="accent1">
              <a:lumMod val="20000"/>
              <a:lumOff val="80000"/>
            </a:schemeClr>
          </a:solidFill>
        </p:spPr>
        <p:txBody>
          <a:bodyPr/>
          <a:lstStyle/>
          <a:p>
            <a:r>
              <a:rPr kumimoji="1" lang="ja-JP" altLang="en-US" dirty="0"/>
              <a:t>事業の</a:t>
            </a:r>
            <a:r>
              <a:rPr kumimoji="1" lang="ja-JP" altLang="en-US" b="1" dirty="0">
                <a:solidFill>
                  <a:srgbClr val="FF0000"/>
                </a:solidFill>
              </a:rPr>
              <a:t>予算額</a:t>
            </a:r>
            <a:r>
              <a:rPr kumimoji="1" lang="ja-JP" altLang="en-US" dirty="0"/>
              <a:t>を御記入ください</a:t>
            </a:r>
          </a:p>
        </p:txBody>
      </p:sp>
      <p:pic>
        <p:nvPicPr>
          <p:cNvPr id="5" name="コンテンツ プレースホルダー 4">
            <a:extLst>
              <a:ext uri="{FF2B5EF4-FFF2-40B4-BE49-F238E27FC236}">
                <a16:creationId xmlns:a16="http://schemas.microsoft.com/office/drawing/2014/main" id="{59B0B550-2661-62FA-E1C3-63558D7F9E9F}"/>
              </a:ext>
            </a:extLst>
          </p:cNvPr>
          <p:cNvPicPr>
            <a:picLocks noGrp="1" noChangeAspect="1"/>
          </p:cNvPicPr>
          <p:nvPr>
            <p:ph idx="1"/>
          </p:nvPr>
        </p:nvPicPr>
        <p:blipFill>
          <a:blip r:embed="rId2"/>
          <a:stretch>
            <a:fillRect/>
          </a:stretch>
        </p:blipFill>
        <p:spPr>
          <a:xfrm>
            <a:off x="838200" y="2242723"/>
            <a:ext cx="10515600" cy="3598785"/>
          </a:xfrm>
        </p:spPr>
      </p:pic>
    </p:spTree>
    <p:extLst>
      <p:ext uri="{BB962C8B-B14F-4D97-AF65-F5344CB8AC3E}">
        <p14:creationId xmlns:p14="http://schemas.microsoft.com/office/powerpoint/2010/main" val="4042647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9CC102-C5A7-5C9D-F2EC-FD375583BC13}"/>
              </a:ext>
            </a:extLst>
          </p:cNvPr>
          <p:cNvSpPr>
            <a:spLocks noGrp="1"/>
          </p:cNvSpPr>
          <p:nvPr>
            <p:ph type="title"/>
          </p:nvPr>
        </p:nvSpPr>
        <p:spPr/>
        <p:txBody>
          <a:bodyPr/>
          <a:lstStyle/>
          <a:p>
            <a:r>
              <a:rPr kumimoji="1" lang="ja-JP" altLang="en-US" dirty="0"/>
              <a:t>方法－調査対象</a:t>
            </a:r>
          </a:p>
        </p:txBody>
      </p:sp>
      <p:sp>
        <p:nvSpPr>
          <p:cNvPr id="3" name="コンテンツ プレースホルダー 2">
            <a:extLst>
              <a:ext uri="{FF2B5EF4-FFF2-40B4-BE49-F238E27FC236}">
                <a16:creationId xmlns:a16="http://schemas.microsoft.com/office/drawing/2014/main" id="{D2D44CB1-D65E-D4E1-7165-0A9C7A267EDE}"/>
              </a:ext>
            </a:extLst>
          </p:cNvPr>
          <p:cNvSpPr>
            <a:spLocks noGrp="1"/>
          </p:cNvSpPr>
          <p:nvPr>
            <p:ph idx="1"/>
          </p:nvPr>
        </p:nvSpPr>
        <p:spPr>
          <a:xfrm>
            <a:off x="1273628" y="1825625"/>
            <a:ext cx="10080171" cy="4351338"/>
          </a:xfrm>
        </p:spPr>
        <p:txBody>
          <a:bodyPr>
            <a:normAutofit/>
          </a:bodyPr>
          <a:lstStyle/>
          <a:p>
            <a:pPr>
              <a:lnSpc>
                <a:spcPct val="150000"/>
              </a:lnSpc>
            </a:pPr>
            <a:r>
              <a:rPr kumimoji="1" lang="ja-JP" altLang="en-US" sz="3200" dirty="0"/>
              <a:t>全国の自治体（都道府県、市区町村）の</a:t>
            </a:r>
          </a:p>
          <a:p>
            <a:pPr marL="914400" lvl="1" indent="-457200">
              <a:lnSpc>
                <a:spcPct val="150000"/>
              </a:lnSpc>
              <a:buFont typeface="+mj-ea"/>
              <a:buAutoNum type="circleNumDbPlain"/>
            </a:pPr>
            <a:r>
              <a:rPr kumimoji="1" lang="ja-JP" altLang="en-US" sz="2800" dirty="0"/>
              <a:t>歯科口腔保健担当部局</a:t>
            </a:r>
          </a:p>
          <a:p>
            <a:pPr marL="914400" lvl="1" indent="-457200">
              <a:lnSpc>
                <a:spcPct val="150000"/>
              </a:lnSpc>
              <a:buFont typeface="+mj-ea"/>
              <a:buAutoNum type="circleNumDbPlain"/>
            </a:pPr>
            <a:r>
              <a:rPr kumimoji="1" lang="ja-JP" altLang="en-US" sz="2800" dirty="0"/>
              <a:t>食育担当部局</a:t>
            </a:r>
          </a:p>
          <a:p>
            <a:pPr>
              <a:lnSpc>
                <a:spcPct val="150000"/>
              </a:lnSpc>
            </a:pPr>
            <a:r>
              <a:rPr kumimoji="1" lang="ja-JP" altLang="en-US" sz="3200" dirty="0"/>
              <a:t>保健所（都道府県型、本所）</a:t>
            </a:r>
          </a:p>
        </p:txBody>
      </p:sp>
    </p:spTree>
    <p:extLst>
      <p:ext uri="{BB962C8B-B14F-4D97-AF65-F5344CB8AC3E}">
        <p14:creationId xmlns:p14="http://schemas.microsoft.com/office/powerpoint/2010/main" val="901913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200" y="365125"/>
            <a:ext cx="10515600" cy="1553482"/>
          </a:xfrm>
          <a:solidFill>
            <a:schemeClr val="accent1">
              <a:lumMod val="20000"/>
              <a:lumOff val="80000"/>
            </a:schemeClr>
          </a:solidFill>
        </p:spPr>
        <p:txBody>
          <a:bodyPr>
            <a:noAutofit/>
          </a:bodyPr>
          <a:lstStyle/>
          <a:p>
            <a:r>
              <a:rPr kumimoji="1" lang="ja-JP" altLang="en-US" sz="3600" dirty="0"/>
              <a:t>事業の</a:t>
            </a:r>
            <a:r>
              <a:rPr kumimoji="1" lang="ja-JP" altLang="en-US" sz="3600" b="1" dirty="0">
                <a:solidFill>
                  <a:srgbClr val="FF0000"/>
                </a:solidFill>
              </a:rPr>
              <a:t>目的</a:t>
            </a:r>
            <a:r>
              <a:rPr kumimoji="1" lang="ja-JP" altLang="en-US" sz="3600" dirty="0"/>
              <a:t>について、下記のうち当てはまるものすべてを御回答ください</a:t>
            </a:r>
            <a:r>
              <a:rPr kumimoji="1" lang="ja-JP" altLang="en-US" sz="2800" dirty="0"/>
              <a:t>（歯科口腔保健担当部局回答、複数回答）</a:t>
            </a:r>
            <a:endParaRPr kumimoji="1" lang="ja-JP" altLang="en-US" sz="3600" dirty="0"/>
          </a:p>
        </p:txBody>
      </p:sp>
      <p:pic>
        <p:nvPicPr>
          <p:cNvPr id="5" name="コンテンツ プレースホルダー 4">
            <a:extLst>
              <a:ext uri="{FF2B5EF4-FFF2-40B4-BE49-F238E27FC236}">
                <a16:creationId xmlns:a16="http://schemas.microsoft.com/office/drawing/2014/main" id="{19563BD2-0264-6628-945D-C8D4270DE290}"/>
              </a:ext>
            </a:extLst>
          </p:cNvPr>
          <p:cNvPicPr>
            <a:picLocks noGrp="1" noChangeAspect="1"/>
          </p:cNvPicPr>
          <p:nvPr>
            <p:ph idx="1"/>
          </p:nvPr>
        </p:nvPicPr>
        <p:blipFill>
          <a:blip r:embed="rId2"/>
          <a:stretch>
            <a:fillRect/>
          </a:stretch>
        </p:blipFill>
        <p:spPr>
          <a:xfrm>
            <a:off x="1795800" y="2160360"/>
            <a:ext cx="8600400" cy="4351338"/>
          </a:xfrm>
        </p:spPr>
      </p:pic>
    </p:spTree>
    <p:extLst>
      <p:ext uri="{BB962C8B-B14F-4D97-AF65-F5344CB8AC3E}">
        <p14:creationId xmlns:p14="http://schemas.microsoft.com/office/powerpoint/2010/main" val="2978038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1">
              <a:lumMod val="20000"/>
              <a:lumOff val="80000"/>
            </a:schemeClr>
          </a:solidFill>
        </p:spPr>
        <p:txBody>
          <a:bodyPr>
            <a:noAutofit/>
          </a:bodyPr>
          <a:lstStyle/>
          <a:p>
            <a:r>
              <a:rPr kumimoji="1" lang="ja-JP" altLang="en-US" sz="3600" dirty="0"/>
              <a:t>事業の</a:t>
            </a:r>
            <a:r>
              <a:rPr kumimoji="1" lang="ja-JP" altLang="en-US" sz="3600" b="1" dirty="0">
                <a:solidFill>
                  <a:srgbClr val="FF0000"/>
                </a:solidFill>
              </a:rPr>
              <a:t>目的</a:t>
            </a:r>
            <a:r>
              <a:rPr kumimoji="1" lang="ja-JP" altLang="en-US" sz="3600" dirty="0"/>
              <a:t>について、下記のうち当てはまるものすべてを御回答ください</a:t>
            </a:r>
            <a:r>
              <a:rPr kumimoji="1" lang="ja-JP" altLang="en-US" sz="2800" dirty="0"/>
              <a:t>（食育担当部局回答、複数回答）</a:t>
            </a:r>
            <a:endParaRPr kumimoji="1" lang="ja-JP" altLang="en-US" sz="3600" dirty="0"/>
          </a:p>
        </p:txBody>
      </p:sp>
      <p:pic>
        <p:nvPicPr>
          <p:cNvPr id="11" name="コンテンツ プレースホルダー 10">
            <a:extLst>
              <a:ext uri="{FF2B5EF4-FFF2-40B4-BE49-F238E27FC236}">
                <a16:creationId xmlns:a16="http://schemas.microsoft.com/office/drawing/2014/main" id="{DE3F15F7-57DC-EA9F-2237-D46FE99E8F1E}"/>
              </a:ext>
            </a:extLst>
          </p:cNvPr>
          <p:cNvPicPr>
            <a:picLocks noGrp="1" noChangeAspect="1"/>
          </p:cNvPicPr>
          <p:nvPr>
            <p:ph idx="1"/>
          </p:nvPr>
        </p:nvPicPr>
        <p:blipFill>
          <a:blip r:embed="rId2"/>
          <a:stretch>
            <a:fillRect/>
          </a:stretch>
        </p:blipFill>
        <p:spPr>
          <a:xfrm>
            <a:off x="1597118" y="1825625"/>
            <a:ext cx="8943332" cy="4762954"/>
          </a:xfrm>
        </p:spPr>
      </p:pic>
    </p:spTree>
    <p:extLst>
      <p:ext uri="{BB962C8B-B14F-4D97-AF65-F5344CB8AC3E}">
        <p14:creationId xmlns:p14="http://schemas.microsoft.com/office/powerpoint/2010/main" val="42654610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1">
              <a:lumMod val="20000"/>
              <a:lumOff val="80000"/>
            </a:schemeClr>
          </a:solidFill>
        </p:spPr>
        <p:txBody>
          <a:bodyPr>
            <a:noAutofit/>
          </a:bodyPr>
          <a:lstStyle/>
          <a:p>
            <a:r>
              <a:rPr kumimoji="1" lang="ja-JP" altLang="en-US" sz="3600" dirty="0"/>
              <a:t>事業の対象層の</a:t>
            </a:r>
            <a:r>
              <a:rPr kumimoji="1" lang="ja-JP" altLang="en-US" sz="3600" b="1" dirty="0">
                <a:solidFill>
                  <a:srgbClr val="FF0000"/>
                </a:solidFill>
              </a:rPr>
              <a:t>ライフステージ</a:t>
            </a:r>
            <a:r>
              <a:rPr kumimoji="1" lang="ja-JP" altLang="en-US" sz="3600" dirty="0"/>
              <a:t>としてあてはまるものすべてを御回答ください</a:t>
            </a:r>
            <a:r>
              <a:rPr kumimoji="1" lang="ja-JP" altLang="en-US" sz="2800" dirty="0"/>
              <a:t>（複数回答）</a:t>
            </a:r>
            <a:endParaRPr kumimoji="1" lang="ja-JP" altLang="en-US" sz="3600" dirty="0"/>
          </a:p>
        </p:txBody>
      </p:sp>
      <p:pic>
        <p:nvPicPr>
          <p:cNvPr id="6" name="コンテンツ プレースホルダー 5">
            <a:extLst>
              <a:ext uri="{FF2B5EF4-FFF2-40B4-BE49-F238E27FC236}">
                <a16:creationId xmlns:a16="http://schemas.microsoft.com/office/drawing/2014/main" id="{CD604F35-FCCF-22F3-6C3E-19C92B39F71E}"/>
              </a:ext>
            </a:extLst>
          </p:cNvPr>
          <p:cNvPicPr>
            <a:picLocks noGrp="1" noChangeAspect="1"/>
          </p:cNvPicPr>
          <p:nvPr>
            <p:ph idx="1"/>
          </p:nvPr>
        </p:nvPicPr>
        <p:blipFill>
          <a:blip r:embed="rId2"/>
          <a:stretch>
            <a:fillRect/>
          </a:stretch>
        </p:blipFill>
        <p:spPr>
          <a:xfrm>
            <a:off x="1230413" y="1825625"/>
            <a:ext cx="9731174" cy="4351338"/>
          </a:xfrm>
        </p:spPr>
      </p:pic>
    </p:spTree>
    <p:extLst>
      <p:ext uri="{BB962C8B-B14F-4D97-AF65-F5344CB8AC3E}">
        <p14:creationId xmlns:p14="http://schemas.microsoft.com/office/powerpoint/2010/main" val="32211663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1">
              <a:lumMod val="20000"/>
              <a:lumOff val="80000"/>
            </a:schemeClr>
          </a:solidFill>
        </p:spPr>
        <p:txBody>
          <a:bodyPr>
            <a:noAutofit/>
          </a:bodyPr>
          <a:lstStyle/>
          <a:p>
            <a:r>
              <a:rPr kumimoji="1" lang="ja-JP" altLang="en-US" sz="3600" dirty="0"/>
              <a:t>事業の対象層の</a:t>
            </a:r>
            <a:r>
              <a:rPr kumimoji="1" lang="ja-JP" altLang="en-US" sz="3600" b="1" dirty="0">
                <a:solidFill>
                  <a:srgbClr val="FF0000"/>
                </a:solidFill>
              </a:rPr>
              <a:t>内容</a:t>
            </a:r>
            <a:r>
              <a:rPr kumimoji="1" lang="ja-JP" altLang="en-US" sz="3600" dirty="0"/>
              <a:t>としてあてはまるものすべてを御回答ください</a:t>
            </a:r>
            <a:r>
              <a:rPr kumimoji="1" lang="ja-JP" altLang="en-US" sz="2800" dirty="0"/>
              <a:t>（複数回答）</a:t>
            </a:r>
            <a:endParaRPr kumimoji="1" lang="ja-JP" altLang="en-US" sz="3600" dirty="0"/>
          </a:p>
        </p:txBody>
      </p:sp>
      <p:pic>
        <p:nvPicPr>
          <p:cNvPr id="7" name="コンテンツ プレースホルダー 6">
            <a:extLst>
              <a:ext uri="{FF2B5EF4-FFF2-40B4-BE49-F238E27FC236}">
                <a16:creationId xmlns:a16="http://schemas.microsoft.com/office/drawing/2014/main" id="{0E732162-51D2-C983-F389-B373A58D3103}"/>
              </a:ext>
            </a:extLst>
          </p:cNvPr>
          <p:cNvPicPr>
            <a:picLocks noGrp="1" noChangeAspect="1"/>
          </p:cNvPicPr>
          <p:nvPr>
            <p:ph idx="1"/>
          </p:nvPr>
        </p:nvPicPr>
        <p:blipFill>
          <a:blip r:embed="rId2"/>
          <a:stretch>
            <a:fillRect/>
          </a:stretch>
        </p:blipFill>
        <p:spPr>
          <a:xfrm>
            <a:off x="839428" y="1825625"/>
            <a:ext cx="10513143" cy="4351338"/>
          </a:xfrm>
        </p:spPr>
      </p:pic>
    </p:spTree>
    <p:extLst>
      <p:ext uri="{BB962C8B-B14F-4D97-AF65-F5344CB8AC3E}">
        <p14:creationId xmlns:p14="http://schemas.microsoft.com/office/powerpoint/2010/main" val="1692029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1">
              <a:lumMod val="20000"/>
              <a:lumOff val="80000"/>
            </a:schemeClr>
          </a:solidFill>
        </p:spPr>
        <p:txBody>
          <a:bodyPr>
            <a:noAutofit/>
          </a:bodyPr>
          <a:lstStyle/>
          <a:p>
            <a:r>
              <a:rPr kumimoji="1" lang="ja-JP" altLang="en-US" sz="3600" dirty="0"/>
              <a:t>事業の</a:t>
            </a:r>
            <a:r>
              <a:rPr kumimoji="1" lang="ja-JP" altLang="en-US" sz="3600" b="1" dirty="0">
                <a:solidFill>
                  <a:srgbClr val="FF0000"/>
                </a:solidFill>
              </a:rPr>
              <a:t>形態</a:t>
            </a:r>
            <a:r>
              <a:rPr kumimoji="1" lang="ja-JP" altLang="en-US" sz="3600" dirty="0"/>
              <a:t>としてあてはまるものすべてを御回答ください</a:t>
            </a:r>
            <a:r>
              <a:rPr kumimoji="1" lang="ja-JP" altLang="en-US" sz="2800" dirty="0"/>
              <a:t>（複数回答）</a:t>
            </a:r>
            <a:endParaRPr kumimoji="1" lang="ja-JP" altLang="en-US" sz="3600" dirty="0"/>
          </a:p>
        </p:txBody>
      </p:sp>
      <p:pic>
        <p:nvPicPr>
          <p:cNvPr id="6" name="コンテンツ プレースホルダー 5">
            <a:extLst>
              <a:ext uri="{FF2B5EF4-FFF2-40B4-BE49-F238E27FC236}">
                <a16:creationId xmlns:a16="http://schemas.microsoft.com/office/drawing/2014/main" id="{E3DA07B7-1FBB-3ED9-8525-CE587B7819A3}"/>
              </a:ext>
            </a:extLst>
          </p:cNvPr>
          <p:cNvPicPr>
            <a:picLocks noGrp="1" noChangeAspect="1"/>
          </p:cNvPicPr>
          <p:nvPr>
            <p:ph idx="1"/>
          </p:nvPr>
        </p:nvPicPr>
        <p:blipFill>
          <a:blip r:embed="rId2"/>
          <a:stretch>
            <a:fillRect/>
          </a:stretch>
        </p:blipFill>
        <p:spPr>
          <a:xfrm>
            <a:off x="838200" y="2207606"/>
            <a:ext cx="10515600" cy="3587375"/>
          </a:xfrm>
        </p:spPr>
      </p:pic>
    </p:spTree>
    <p:extLst>
      <p:ext uri="{BB962C8B-B14F-4D97-AF65-F5344CB8AC3E}">
        <p14:creationId xmlns:p14="http://schemas.microsoft.com/office/powerpoint/2010/main" val="1392108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1">
              <a:lumMod val="20000"/>
              <a:lumOff val="80000"/>
            </a:schemeClr>
          </a:solidFill>
        </p:spPr>
        <p:txBody>
          <a:bodyPr>
            <a:noAutofit/>
          </a:bodyPr>
          <a:lstStyle/>
          <a:p>
            <a:r>
              <a:rPr kumimoji="1" lang="ja-JP" altLang="en-US" sz="3600" dirty="0"/>
              <a:t>事業を計画する際に</a:t>
            </a:r>
            <a:r>
              <a:rPr kumimoji="1" lang="ja-JP" altLang="en-US" sz="3600" b="1" dirty="0">
                <a:solidFill>
                  <a:srgbClr val="FF0000"/>
                </a:solidFill>
              </a:rPr>
              <a:t>参考とした図書・ガイド・マニュアル等</a:t>
            </a:r>
            <a:r>
              <a:rPr kumimoji="1" lang="ja-JP" altLang="en-US" sz="3600" dirty="0"/>
              <a:t>はありますか</a:t>
            </a:r>
            <a:r>
              <a:rPr kumimoji="1" lang="ja-JP" altLang="en-US" sz="2800" dirty="0"/>
              <a:t>（複数回答）</a:t>
            </a:r>
            <a:endParaRPr kumimoji="1" lang="ja-JP" altLang="en-US" sz="3600" dirty="0"/>
          </a:p>
        </p:txBody>
      </p:sp>
      <p:pic>
        <p:nvPicPr>
          <p:cNvPr id="6" name="コンテンツ プレースホルダー 5">
            <a:extLst>
              <a:ext uri="{FF2B5EF4-FFF2-40B4-BE49-F238E27FC236}">
                <a16:creationId xmlns:a16="http://schemas.microsoft.com/office/drawing/2014/main" id="{CA48ABE2-F4AF-4E04-7213-5C20002CE39C}"/>
              </a:ext>
            </a:extLst>
          </p:cNvPr>
          <p:cNvPicPr>
            <a:picLocks noGrp="1" noChangeAspect="1"/>
          </p:cNvPicPr>
          <p:nvPr>
            <p:ph idx="1"/>
          </p:nvPr>
        </p:nvPicPr>
        <p:blipFill>
          <a:blip r:embed="rId2"/>
          <a:stretch>
            <a:fillRect/>
          </a:stretch>
        </p:blipFill>
        <p:spPr>
          <a:xfrm>
            <a:off x="838200" y="2380857"/>
            <a:ext cx="10515600" cy="3240873"/>
          </a:xfrm>
        </p:spPr>
      </p:pic>
    </p:spTree>
    <p:extLst>
      <p:ext uri="{BB962C8B-B14F-4D97-AF65-F5344CB8AC3E}">
        <p14:creationId xmlns:p14="http://schemas.microsoft.com/office/powerpoint/2010/main" val="13895549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1">
              <a:lumMod val="20000"/>
              <a:lumOff val="80000"/>
            </a:schemeClr>
          </a:solidFill>
        </p:spPr>
        <p:txBody>
          <a:bodyPr>
            <a:noAutofit/>
          </a:bodyPr>
          <a:lstStyle/>
          <a:p>
            <a:r>
              <a:rPr kumimoji="1" lang="ja-JP" altLang="en-US" sz="3600" dirty="0"/>
              <a:t>事業には</a:t>
            </a:r>
            <a:r>
              <a:rPr kumimoji="1" lang="ja-JP" altLang="en-US" sz="3600" b="1" dirty="0">
                <a:solidFill>
                  <a:srgbClr val="FF0000"/>
                </a:solidFill>
              </a:rPr>
              <a:t>専門職以外の技術職</a:t>
            </a:r>
            <a:r>
              <a:rPr kumimoji="1" lang="ja-JP" altLang="en-US" sz="3600" dirty="0"/>
              <a:t>が従事しましたか</a:t>
            </a:r>
            <a:r>
              <a:rPr kumimoji="1" lang="ja-JP" altLang="en-US" sz="2800" dirty="0"/>
              <a:t>（複数回答）</a:t>
            </a:r>
            <a:endParaRPr kumimoji="1" lang="ja-JP" altLang="en-US" sz="3600" dirty="0"/>
          </a:p>
        </p:txBody>
      </p:sp>
      <p:pic>
        <p:nvPicPr>
          <p:cNvPr id="7" name="コンテンツ プレースホルダー 6">
            <a:extLst>
              <a:ext uri="{FF2B5EF4-FFF2-40B4-BE49-F238E27FC236}">
                <a16:creationId xmlns:a16="http://schemas.microsoft.com/office/drawing/2014/main" id="{39CB997E-9926-C6C6-C159-1E44609F196B}"/>
              </a:ext>
            </a:extLst>
          </p:cNvPr>
          <p:cNvPicPr>
            <a:picLocks noGrp="1" noChangeAspect="1"/>
          </p:cNvPicPr>
          <p:nvPr>
            <p:ph idx="1"/>
          </p:nvPr>
        </p:nvPicPr>
        <p:blipFill>
          <a:blip r:embed="rId2"/>
          <a:stretch>
            <a:fillRect/>
          </a:stretch>
        </p:blipFill>
        <p:spPr>
          <a:xfrm>
            <a:off x="838200" y="2034347"/>
            <a:ext cx="10515600" cy="3933893"/>
          </a:xfrm>
        </p:spPr>
      </p:pic>
    </p:spTree>
    <p:extLst>
      <p:ext uri="{BB962C8B-B14F-4D97-AF65-F5344CB8AC3E}">
        <p14:creationId xmlns:p14="http://schemas.microsoft.com/office/powerpoint/2010/main" val="4046211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1">
              <a:lumMod val="20000"/>
              <a:lumOff val="80000"/>
            </a:schemeClr>
          </a:solidFill>
        </p:spPr>
        <p:txBody>
          <a:bodyPr>
            <a:noAutofit/>
          </a:bodyPr>
          <a:lstStyle/>
          <a:p>
            <a:r>
              <a:rPr kumimoji="1" lang="ja-JP" altLang="en-US" sz="3600" dirty="0"/>
              <a:t>本事業に関する内容を</a:t>
            </a:r>
            <a:r>
              <a:rPr kumimoji="1" lang="en-US" altLang="ja-JP" sz="3600" b="1" dirty="0">
                <a:solidFill>
                  <a:srgbClr val="FF0000"/>
                </a:solidFill>
              </a:rPr>
              <a:t>Web</a:t>
            </a:r>
            <a:r>
              <a:rPr kumimoji="1" lang="ja-JP" altLang="en-US" sz="3600" b="1" dirty="0">
                <a:solidFill>
                  <a:srgbClr val="FF0000"/>
                </a:solidFill>
              </a:rPr>
              <a:t>で発信</a:t>
            </a:r>
            <a:r>
              <a:rPr kumimoji="1" lang="ja-JP" altLang="en-US" sz="3600" dirty="0"/>
              <a:t>されていますか</a:t>
            </a:r>
            <a:r>
              <a:rPr kumimoji="1" lang="ja-JP" altLang="en-US" sz="2800" dirty="0"/>
              <a:t>（複数回答）</a:t>
            </a:r>
            <a:endParaRPr kumimoji="1" lang="ja-JP" altLang="en-US" sz="3600" dirty="0"/>
          </a:p>
        </p:txBody>
      </p:sp>
      <p:pic>
        <p:nvPicPr>
          <p:cNvPr id="6" name="コンテンツ プレースホルダー 5">
            <a:extLst>
              <a:ext uri="{FF2B5EF4-FFF2-40B4-BE49-F238E27FC236}">
                <a16:creationId xmlns:a16="http://schemas.microsoft.com/office/drawing/2014/main" id="{0B8F33B1-C1CA-BD66-D70D-95B856AA0404}"/>
              </a:ext>
            </a:extLst>
          </p:cNvPr>
          <p:cNvPicPr>
            <a:picLocks noGrp="1" noChangeAspect="1"/>
          </p:cNvPicPr>
          <p:nvPr>
            <p:ph idx="1"/>
          </p:nvPr>
        </p:nvPicPr>
        <p:blipFill>
          <a:blip r:embed="rId2"/>
          <a:stretch>
            <a:fillRect/>
          </a:stretch>
        </p:blipFill>
        <p:spPr>
          <a:xfrm>
            <a:off x="838200" y="2364529"/>
            <a:ext cx="10515600" cy="3240873"/>
          </a:xfrm>
        </p:spPr>
      </p:pic>
    </p:spTree>
    <p:extLst>
      <p:ext uri="{BB962C8B-B14F-4D97-AF65-F5344CB8AC3E}">
        <p14:creationId xmlns:p14="http://schemas.microsoft.com/office/powerpoint/2010/main" val="782350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FBF9C9B-F02B-CAC1-B556-CB07ABCF1346}"/>
              </a:ext>
            </a:extLst>
          </p:cNvPr>
          <p:cNvSpPr>
            <a:spLocks noGrp="1"/>
          </p:cNvSpPr>
          <p:nvPr>
            <p:ph type="title"/>
          </p:nvPr>
        </p:nvSpPr>
        <p:spPr>
          <a:xfrm>
            <a:off x="979718" y="1034597"/>
            <a:ext cx="10243457" cy="3349625"/>
          </a:xfrm>
        </p:spPr>
        <p:txBody>
          <a:bodyPr>
            <a:normAutofit/>
          </a:bodyPr>
          <a:lstStyle/>
          <a:p>
            <a:pPr>
              <a:lnSpc>
                <a:spcPct val="150000"/>
              </a:lnSpc>
            </a:pPr>
            <a:r>
              <a:rPr lang="ja-JP" altLang="en-US" sz="5400" dirty="0">
                <a:solidFill>
                  <a:srgbClr val="FF0000"/>
                </a:solidFill>
              </a:rPr>
              <a:t>歯都道府県型保健所（本所）</a:t>
            </a:r>
            <a:r>
              <a:rPr lang="ja-JP" altLang="en-US" sz="5400" dirty="0"/>
              <a:t>の回答結果</a:t>
            </a:r>
          </a:p>
        </p:txBody>
      </p:sp>
    </p:spTree>
    <p:extLst>
      <p:ext uri="{BB962C8B-B14F-4D97-AF65-F5344CB8AC3E}">
        <p14:creationId xmlns:p14="http://schemas.microsoft.com/office/powerpoint/2010/main" val="7880648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5B4ED6-6A2E-0A12-38EA-850AB64D7B89}"/>
              </a:ext>
            </a:extLst>
          </p:cNvPr>
          <p:cNvSpPr>
            <a:spLocks noGrp="1"/>
          </p:cNvSpPr>
          <p:nvPr>
            <p:ph type="title"/>
          </p:nvPr>
        </p:nvSpPr>
        <p:spPr>
          <a:xfrm>
            <a:off x="838199" y="365125"/>
            <a:ext cx="10550979" cy="1275896"/>
          </a:xfrm>
          <a:solidFill>
            <a:schemeClr val="accent2">
              <a:lumMod val="20000"/>
              <a:lumOff val="80000"/>
            </a:schemeClr>
          </a:solidFill>
        </p:spPr>
        <p:txBody>
          <a:bodyPr>
            <a:noAutofit/>
          </a:bodyPr>
          <a:lstStyle/>
          <a:p>
            <a:r>
              <a:rPr kumimoji="1" lang="ja-JP" altLang="en-US" sz="3600" b="1" dirty="0">
                <a:solidFill>
                  <a:srgbClr val="FF0000"/>
                </a:solidFill>
              </a:rPr>
              <a:t>管轄市町村における食育事業との関わり</a:t>
            </a:r>
            <a:r>
              <a:rPr kumimoji="1" lang="ja-JP" altLang="en-US" sz="3600" dirty="0"/>
              <a:t>の有無について御入力ください</a:t>
            </a:r>
            <a:r>
              <a:rPr kumimoji="1" lang="ja-JP" altLang="en-US" sz="2800" dirty="0"/>
              <a:t>（複数回答）</a:t>
            </a:r>
            <a:endParaRPr kumimoji="1" lang="ja-JP" altLang="en-US" sz="3600" dirty="0"/>
          </a:p>
        </p:txBody>
      </p:sp>
      <p:pic>
        <p:nvPicPr>
          <p:cNvPr id="7" name="コンテンツ プレースホルダー 6">
            <a:extLst>
              <a:ext uri="{FF2B5EF4-FFF2-40B4-BE49-F238E27FC236}">
                <a16:creationId xmlns:a16="http://schemas.microsoft.com/office/drawing/2014/main" id="{B3FF70D9-8A11-2E47-CC0F-EC801E2B61BB}"/>
              </a:ext>
            </a:extLst>
          </p:cNvPr>
          <p:cNvPicPr>
            <a:picLocks noGrp="1" noChangeAspect="1"/>
          </p:cNvPicPr>
          <p:nvPr>
            <p:ph idx="1"/>
          </p:nvPr>
        </p:nvPicPr>
        <p:blipFill>
          <a:blip r:embed="rId2"/>
          <a:stretch>
            <a:fillRect/>
          </a:stretch>
        </p:blipFill>
        <p:spPr>
          <a:xfrm>
            <a:off x="1785937" y="2205831"/>
            <a:ext cx="8620125" cy="3590925"/>
          </a:xfrm>
        </p:spPr>
      </p:pic>
    </p:spTree>
    <p:extLst>
      <p:ext uri="{BB962C8B-B14F-4D97-AF65-F5344CB8AC3E}">
        <p14:creationId xmlns:p14="http://schemas.microsoft.com/office/powerpoint/2010/main" val="99752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9CC102-C5A7-5C9D-F2EC-FD375583BC13}"/>
              </a:ext>
            </a:extLst>
          </p:cNvPr>
          <p:cNvSpPr>
            <a:spLocks noGrp="1"/>
          </p:cNvSpPr>
          <p:nvPr>
            <p:ph type="title"/>
          </p:nvPr>
        </p:nvSpPr>
        <p:spPr/>
        <p:txBody>
          <a:bodyPr/>
          <a:lstStyle/>
          <a:p>
            <a:r>
              <a:rPr kumimoji="1" lang="ja-JP" altLang="en-US" dirty="0"/>
              <a:t>方法－調査項目</a:t>
            </a:r>
          </a:p>
        </p:txBody>
      </p:sp>
      <p:sp>
        <p:nvSpPr>
          <p:cNvPr id="3" name="コンテンツ プレースホルダー 2">
            <a:extLst>
              <a:ext uri="{FF2B5EF4-FFF2-40B4-BE49-F238E27FC236}">
                <a16:creationId xmlns:a16="http://schemas.microsoft.com/office/drawing/2014/main" id="{D2D44CB1-D65E-D4E1-7165-0A9C7A267EDE}"/>
              </a:ext>
            </a:extLst>
          </p:cNvPr>
          <p:cNvSpPr>
            <a:spLocks noGrp="1"/>
          </p:cNvSpPr>
          <p:nvPr>
            <p:ph idx="1"/>
          </p:nvPr>
        </p:nvSpPr>
        <p:spPr>
          <a:xfrm>
            <a:off x="1273628" y="1825625"/>
            <a:ext cx="10080171" cy="4351338"/>
          </a:xfrm>
        </p:spPr>
        <p:txBody>
          <a:bodyPr>
            <a:normAutofit fontScale="70000" lnSpcReduction="20000"/>
          </a:bodyPr>
          <a:lstStyle/>
          <a:p>
            <a:pPr>
              <a:lnSpc>
                <a:spcPct val="150000"/>
              </a:lnSpc>
            </a:pPr>
            <a:r>
              <a:rPr kumimoji="1" lang="ja-JP" altLang="en-US" sz="3200" dirty="0"/>
              <a:t>自治体の歯科口腔保健担当部局</a:t>
            </a:r>
          </a:p>
          <a:p>
            <a:pPr lvl="1">
              <a:lnSpc>
                <a:spcPct val="150000"/>
              </a:lnSpc>
            </a:pPr>
            <a:r>
              <a:rPr kumimoji="1" lang="ja-JP" altLang="en-US" sz="2800" dirty="0"/>
              <a:t>歯科口腔保健の推進に関する計画における食育の記載状況・食育や栄養に関連した目標、「食育や栄養に関連した歯科口腔保健事業」の実施有無・事業内容・支援内容など</a:t>
            </a:r>
          </a:p>
          <a:p>
            <a:pPr>
              <a:lnSpc>
                <a:spcPct val="150000"/>
              </a:lnSpc>
            </a:pPr>
            <a:r>
              <a:rPr kumimoji="1" lang="ja-JP" altLang="en-US" sz="3200" dirty="0"/>
              <a:t>自治体の食育担当部局</a:t>
            </a:r>
          </a:p>
          <a:p>
            <a:pPr lvl="1">
              <a:lnSpc>
                <a:spcPct val="150000"/>
              </a:lnSpc>
            </a:pPr>
            <a:r>
              <a:rPr kumimoji="1" lang="ja-JP" altLang="en-US" sz="2800" dirty="0"/>
              <a:t>食育推進計画の歯科口腔保健等に関する目標、「歯科口腔保健に関連した食育事業」の実施有無・事業内容・支援内容など</a:t>
            </a:r>
          </a:p>
          <a:p>
            <a:pPr>
              <a:lnSpc>
                <a:spcPct val="150000"/>
              </a:lnSpc>
            </a:pPr>
            <a:r>
              <a:rPr kumimoji="1" lang="ja-JP" altLang="en-US" sz="3200" dirty="0"/>
              <a:t>都道府県型保健所</a:t>
            </a:r>
          </a:p>
          <a:p>
            <a:pPr lvl="1">
              <a:lnSpc>
                <a:spcPct val="150000"/>
              </a:lnSpc>
            </a:pPr>
            <a:r>
              <a:rPr kumimoji="1" lang="ja-JP" altLang="en-US" sz="2800" dirty="0"/>
              <a:t>管轄市町村における食育事業との関わりの有無</a:t>
            </a:r>
          </a:p>
        </p:txBody>
      </p:sp>
    </p:spTree>
    <p:extLst>
      <p:ext uri="{BB962C8B-B14F-4D97-AF65-F5344CB8AC3E}">
        <p14:creationId xmlns:p14="http://schemas.microsoft.com/office/powerpoint/2010/main" val="20013488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080ACDE-B62C-ED6A-AE50-A8BA7F296DB2}"/>
              </a:ext>
            </a:extLst>
          </p:cNvPr>
          <p:cNvSpPr>
            <a:spLocks noGrp="1"/>
          </p:cNvSpPr>
          <p:nvPr>
            <p:ph type="title"/>
          </p:nvPr>
        </p:nvSpPr>
        <p:spPr/>
        <p:txBody>
          <a:bodyPr/>
          <a:lstStyle/>
          <a:p>
            <a:pPr marL="3135313" indent="-3135313"/>
            <a:r>
              <a:rPr lang="ja-JP" altLang="en-US" dirty="0"/>
              <a:t>結果</a:t>
            </a:r>
            <a:r>
              <a:rPr lang="en-US" altLang="ja-JP" dirty="0"/>
              <a:t>(2)</a:t>
            </a:r>
            <a:r>
              <a:rPr lang="ja-JP" altLang="en-US" dirty="0"/>
              <a:t>：人口規模とのクロス集計</a:t>
            </a:r>
            <a:r>
              <a:rPr lang="ja-JP" altLang="en-US" sz="4400" dirty="0"/>
              <a:t>（市区町村のみ）</a:t>
            </a:r>
            <a:endParaRPr lang="ja-JP" altLang="en-US" dirty="0"/>
          </a:p>
        </p:txBody>
      </p:sp>
      <p:sp>
        <p:nvSpPr>
          <p:cNvPr id="5" name="テキスト プレースホルダー 4">
            <a:extLst>
              <a:ext uri="{FF2B5EF4-FFF2-40B4-BE49-F238E27FC236}">
                <a16:creationId xmlns:a16="http://schemas.microsoft.com/office/drawing/2014/main" id="{6D26DDF3-E1BD-8C0B-E4C9-BB3BC0245F3A}"/>
              </a:ext>
            </a:extLst>
          </p:cNvPr>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814076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912444F-46EB-650D-43F5-D9041F4D85B7}"/>
              </a:ext>
            </a:extLst>
          </p:cNvPr>
          <p:cNvSpPr>
            <a:spLocks noGrp="1"/>
          </p:cNvSpPr>
          <p:nvPr>
            <p:ph type="title"/>
          </p:nvPr>
        </p:nvSpPr>
        <p:spPr/>
        <p:txBody>
          <a:bodyPr>
            <a:normAutofit/>
          </a:bodyPr>
          <a:lstStyle/>
          <a:p>
            <a:r>
              <a:rPr lang="ja-JP" altLang="en-US" sz="4000" dirty="0"/>
              <a:t>全体的に人口の多い自治体で取り組んでいる割合が高く</a:t>
            </a:r>
            <a:r>
              <a:rPr lang="en-US" altLang="ja-JP" sz="4000" baseline="30000" dirty="0"/>
              <a:t>#</a:t>
            </a:r>
            <a:r>
              <a:rPr lang="ja-JP" altLang="en-US" sz="4000" dirty="0"/>
              <a:t>、回収率も高い傾向</a:t>
            </a:r>
          </a:p>
        </p:txBody>
      </p:sp>
      <p:sp>
        <p:nvSpPr>
          <p:cNvPr id="5" name="テキスト プレースホルダー 4">
            <a:extLst>
              <a:ext uri="{FF2B5EF4-FFF2-40B4-BE49-F238E27FC236}">
                <a16:creationId xmlns:a16="http://schemas.microsoft.com/office/drawing/2014/main" id="{1045B489-43D1-1E6B-8AB0-3FF28096B689}"/>
              </a:ext>
            </a:extLst>
          </p:cNvPr>
          <p:cNvSpPr>
            <a:spLocks noGrp="1"/>
          </p:cNvSpPr>
          <p:nvPr>
            <p:ph type="body" idx="1"/>
          </p:nvPr>
        </p:nvSpPr>
        <p:spPr>
          <a:xfrm>
            <a:off x="1898460" y="1875240"/>
            <a:ext cx="1193119" cy="561975"/>
          </a:xfrm>
        </p:spPr>
        <p:txBody>
          <a:bodyPr/>
          <a:lstStyle/>
          <a:p>
            <a:r>
              <a:rPr lang="ja-JP" altLang="en-US" dirty="0"/>
              <a:t>回収率</a:t>
            </a:r>
          </a:p>
        </p:txBody>
      </p:sp>
      <p:sp>
        <p:nvSpPr>
          <p:cNvPr id="7" name="テキスト プレースホルダー 6">
            <a:extLst>
              <a:ext uri="{FF2B5EF4-FFF2-40B4-BE49-F238E27FC236}">
                <a16:creationId xmlns:a16="http://schemas.microsoft.com/office/drawing/2014/main" id="{27B69F48-4234-E31B-424C-B6891B0CD0C9}"/>
              </a:ext>
            </a:extLst>
          </p:cNvPr>
          <p:cNvSpPr>
            <a:spLocks noGrp="1"/>
          </p:cNvSpPr>
          <p:nvPr>
            <p:ph type="body" sz="quarter" idx="3"/>
          </p:nvPr>
        </p:nvSpPr>
        <p:spPr>
          <a:xfrm>
            <a:off x="5297004" y="1613303"/>
            <a:ext cx="3798011" cy="823912"/>
          </a:xfrm>
        </p:spPr>
        <p:txBody>
          <a:bodyPr/>
          <a:lstStyle/>
          <a:p>
            <a:r>
              <a:rPr lang="ja-JP" altLang="en-US" dirty="0"/>
              <a:t>食育推進計画の策定割合</a:t>
            </a:r>
            <a:r>
              <a:rPr lang="en-US" altLang="ja-JP" baseline="30000" dirty="0"/>
              <a:t>#</a:t>
            </a:r>
            <a:endParaRPr lang="ja-JP" altLang="en-US" baseline="30000" dirty="0"/>
          </a:p>
        </p:txBody>
      </p:sp>
      <p:pic>
        <p:nvPicPr>
          <p:cNvPr id="21" name="コンテンツ プレースホルダー 20">
            <a:extLst>
              <a:ext uri="{FF2B5EF4-FFF2-40B4-BE49-F238E27FC236}">
                <a16:creationId xmlns:a16="http://schemas.microsoft.com/office/drawing/2014/main" id="{0C1D186C-2F5C-392C-7C09-7810F5261F4F}"/>
              </a:ext>
            </a:extLst>
          </p:cNvPr>
          <p:cNvPicPr>
            <a:picLocks noGrp="1" noChangeAspect="1"/>
          </p:cNvPicPr>
          <p:nvPr>
            <p:ph sz="quarter" idx="4"/>
          </p:nvPr>
        </p:nvPicPr>
        <p:blipFill>
          <a:blip r:embed="rId2"/>
          <a:stretch>
            <a:fillRect/>
          </a:stretch>
        </p:blipFill>
        <p:spPr>
          <a:xfrm>
            <a:off x="4749136" y="2399635"/>
            <a:ext cx="4537961" cy="4171030"/>
          </a:xfrm>
          <a:prstGeom prst="rect">
            <a:avLst/>
          </a:prstGeom>
        </p:spPr>
      </p:pic>
      <p:pic>
        <p:nvPicPr>
          <p:cNvPr id="19" name="コンテンツ プレースホルダー 18">
            <a:extLst>
              <a:ext uri="{FF2B5EF4-FFF2-40B4-BE49-F238E27FC236}">
                <a16:creationId xmlns:a16="http://schemas.microsoft.com/office/drawing/2014/main" id="{55465FD4-56A6-263A-7816-304EA85F553F}"/>
              </a:ext>
            </a:extLst>
          </p:cNvPr>
          <p:cNvPicPr>
            <a:picLocks noGrp="1" noChangeAspect="1"/>
          </p:cNvPicPr>
          <p:nvPr>
            <p:ph sz="half" idx="2"/>
          </p:nvPr>
        </p:nvPicPr>
        <p:blipFill>
          <a:blip r:embed="rId3"/>
          <a:stretch>
            <a:fillRect/>
          </a:stretch>
        </p:blipFill>
        <p:spPr>
          <a:xfrm>
            <a:off x="475190" y="2437215"/>
            <a:ext cx="4039660" cy="4133450"/>
          </a:xfrm>
          <a:prstGeom prst="rect">
            <a:avLst/>
          </a:prstGeom>
        </p:spPr>
      </p:pic>
      <p:sp>
        <p:nvSpPr>
          <p:cNvPr id="2" name="テキスト ボックス 1">
            <a:extLst>
              <a:ext uri="{FF2B5EF4-FFF2-40B4-BE49-F238E27FC236}">
                <a16:creationId xmlns:a16="http://schemas.microsoft.com/office/drawing/2014/main" id="{D7967826-7E98-1888-974C-E4FE36719E4E}"/>
              </a:ext>
            </a:extLst>
          </p:cNvPr>
          <p:cNvSpPr txBox="1"/>
          <p:nvPr/>
        </p:nvSpPr>
        <p:spPr>
          <a:xfrm>
            <a:off x="9405466" y="1613303"/>
            <a:ext cx="2661557" cy="2308324"/>
          </a:xfrm>
          <a:prstGeom prst="rect">
            <a:avLst/>
          </a:prstGeom>
          <a:noFill/>
        </p:spPr>
        <p:txBody>
          <a:bodyPr wrap="square" rtlCol="0">
            <a:spAutoFit/>
          </a:bodyPr>
          <a:lstStyle/>
          <a:p>
            <a:pPr marL="179388" indent="-179388"/>
            <a:r>
              <a:rPr kumimoji="1" lang="en-US" altLang="ja-JP" sz="1600" dirty="0"/>
              <a:t>#</a:t>
            </a:r>
            <a:r>
              <a:rPr kumimoji="1" lang="ja-JP" altLang="en-US" sz="1600" dirty="0"/>
              <a:t> ここでは「</a:t>
            </a:r>
            <a:r>
              <a:rPr lang="ja-JP" altLang="en-US" sz="1600" dirty="0"/>
              <a:t>取り組んでいる割合が高く」の例として「食育推進計画の策定割合」を示したが、他にも同様の傾向を示すものが多かった。詳しくは報告書（本文</a:t>
            </a:r>
            <a:r>
              <a:rPr lang="ja-JP" altLang="en-US" sz="1600"/>
              <a:t>）の図</a:t>
            </a:r>
            <a:r>
              <a:rPr lang="en-US" altLang="ja-JP" sz="1600" dirty="0"/>
              <a:t>6</a:t>
            </a:r>
            <a:r>
              <a:rPr lang="ja-JP" altLang="en-US" sz="1600" dirty="0"/>
              <a:t>･</a:t>
            </a:r>
            <a:r>
              <a:rPr lang="en-US" altLang="ja-JP" sz="1600" dirty="0"/>
              <a:t>8</a:t>
            </a:r>
            <a:r>
              <a:rPr lang="ja-JP" altLang="en-US" sz="1600" dirty="0"/>
              <a:t>･</a:t>
            </a:r>
            <a:r>
              <a:rPr lang="en-US" altLang="ja-JP" sz="1600" dirty="0"/>
              <a:t>11</a:t>
            </a:r>
            <a:r>
              <a:rPr lang="ja-JP" altLang="en-US" sz="1600" dirty="0"/>
              <a:t>･</a:t>
            </a:r>
            <a:r>
              <a:rPr lang="en-US" altLang="ja-JP" sz="1600" dirty="0"/>
              <a:t>13</a:t>
            </a:r>
            <a:r>
              <a:rPr lang="ja-JP" altLang="en-US" sz="1600" dirty="0"/>
              <a:t>･</a:t>
            </a:r>
            <a:r>
              <a:rPr lang="en-US" altLang="ja-JP" sz="1600" dirty="0"/>
              <a:t>15</a:t>
            </a:r>
            <a:r>
              <a:rPr lang="ja-JP" altLang="en-US" sz="1600" dirty="0"/>
              <a:t>･</a:t>
            </a:r>
            <a:r>
              <a:rPr lang="en-US" altLang="ja-JP" sz="1600" dirty="0"/>
              <a:t>18</a:t>
            </a:r>
            <a:r>
              <a:rPr lang="ja-JP" altLang="en-US" sz="1600" dirty="0"/>
              <a:t>を参照されたい。</a:t>
            </a:r>
            <a:endParaRPr kumimoji="1" lang="ja-JP" altLang="en-US" sz="1600" dirty="0"/>
          </a:p>
        </p:txBody>
      </p:sp>
    </p:spTree>
    <p:extLst>
      <p:ext uri="{BB962C8B-B14F-4D97-AF65-F5344CB8AC3E}">
        <p14:creationId xmlns:p14="http://schemas.microsoft.com/office/powerpoint/2010/main" val="13708574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D1BDADCA-1486-07F7-E485-C8F50E99FD46}"/>
              </a:ext>
            </a:extLst>
          </p:cNvPr>
          <p:cNvSpPr>
            <a:spLocks noGrp="1"/>
          </p:cNvSpPr>
          <p:nvPr>
            <p:ph type="title"/>
          </p:nvPr>
        </p:nvSpPr>
        <p:spPr/>
        <p:txBody>
          <a:bodyPr/>
          <a:lstStyle/>
          <a:p>
            <a:r>
              <a:rPr lang="ja-JP" altLang="en-US" dirty="0"/>
              <a:t>考察・結論</a:t>
            </a:r>
          </a:p>
        </p:txBody>
      </p:sp>
      <p:sp>
        <p:nvSpPr>
          <p:cNvPr id="8" name="コンテンツ プレースホルダー 7">
            <a:extLst>
              <a:ext uri="{FF2B5EF4-FFF2-40B4-BE49-F238E27FC236}">
                <a16:creationId xmlns:a16="http://schemas.microsoft.com/office/drawing/2014/main" id="{057367DF-7A42-F065-BCBF-0A5CC78A7DB2}"/>
              </a:ext>
            </a:extLst>
          </p:cNvPr>
          <p:cNvSpPr>
            <a:spLocks noGrp="1"/>
          </p:cNvSpPr>
          <p:nvPr>
            <p:ph idx="1"/>
          </p:nvPr>
        </p:nvSpPr>
        <p:spPr/>
        <p:txBody>
          <a:bodyPr/>
          <a:lstStyle/>
          <a:p>
            <a:pPr>
              <a:lnSpc>
                <a:spcPct val="100000"/>
              </a:lnSpc>
            </a:pPr>
            <a:r>
              <a:rPr lang="ja-JP" altLang="en-US" dirty="0"/>
              <a:t>都道府県と市区町村の歯科口腔保健担当部局と食育担当部局、および都道府県型保健所に対して「食育における歯科口腔保健の推進」に関する実態調査を行ったところ、比較的高い回収率が得られ、歯科口腔保健における食や栄養に関する取り組みと食育における歯科口腔保健関連の取り組みの全国的な概況が明らかとなり、今後の施策展開</a:t>
            </a:r>
            <a:r>
              <a:rPr lang="en-US" altLang="ja-JP" baseline="30000" dirty="0"/>
              <a:t>#</a:t>
            </a:r>
            <a:r>
              <a:rPr lang="ja-JP" altLang="en-US" dirty="0"/>
              <a:t>に資する情報が得られた。</a:t>
            </a:r>
          </a:p>
          <a:p>
            <a:pPr>
              <a:lnSpc>
                <a:spcPct val="100000"/>
              </a:lnSpc>
              <a:tabLst>
                <a:tab pos="7445375" algn="l"/>
              </a:tabLst>
            </a:pPr>
            <a:r>
              <a:rPr lang="ja-JP" altLang="en-US" dirty="0"/>
              <a:t>本調査結果を今後の施策展開につなげる資料として活用を図るとともに、事業内容を中心に分析を進めていきたい。</a:t>
            </a:r>
          </a:p>
        </p:txBody>
      </p:sp>
      <p:sp>
        <p:nvSpPr>
          <p:cNvPr id="2" name="テキスト ボックス 1">
            <a:extLst>
              <a:ext uri="{FF2B5EF4-FFF2-40B4-BE49-F238E27FC236}">
                <a16:creationId xmlns:a16="http://schemas.microsoft.com/office/drawing/2014/main" id="{37DF7651-829B-A83A-F409-8627279DA09A}"/>
              </a:ext>
            </a:extLst>
          </p:cNvPr>
          <p:cNvSpPr txBox="1"/>
          <p:nvPr/>
        </p:nvSpPr>
        <p:spPr>
          <a:xfrm>
            <a:off x="1918607" y="5846544"/>
            <a:ext cx="9927772" cy="584775"/>
          </a:xfrm>
          <a:prstGeom prst="rect">
            <a:avLst/>
          </a:prstGeom>
          <a:noFill/>
        </p:spPr>
        <p:txBody>
          <a:bodyPr wrap="square" rtlCol="0">
            <a:spAutoFit/>
          </a:bodyPr>
          <a:lstStyle/>
          <a:p>
            <a:pPr algn="r"/>
            <a:r>
              <a:rPr kumimoji="1" lang="en-US" altLang="ja-JP" sz="1600" dirty="0"/>
              <a:t>#</a:t>
            </a:r>
            <a:r>
              <a:rPr kumimoji="1" lang="ja-JP" altLang="en-US" sz="1600" dirty="0"/>
              <a:t> 厚生労働省．「第</a:t>
            </a:r>
            <a:r>
              <a:rPr kumimoji="1" lang="en-US" altLang="ja-JP" sz="1600" dirty="0"/>
              <a:t>4</a:t>
            </a:r>
            <a:r>
              <a:rPr kumimoji="1" lang="ja-JP" altLang="en-US" sz="1600" dirty="0"/>
              <a:t>次食育推進基本計画」に基づく歯科口腔保健を通じた食育の推進について．</a:t>
            </a:r>
            <a:r>
              <a:rPr kumimoji="1" lang="en-US" altLang="ja-JP" sz="1600" dirty="0">
                <a:hlinkClick r:id="rId2"/>
              </a:rPr>
              <a:t>https://www.mhlw.go.jp/content/000766476.pdf</a:t>
            </a:r>
            <a:r>
              <a:rPr kumimoji="1" lang="ja-JP" altLang="en-US" sz="1600" dirty="0"/>
              <a:t>．</a:t>
            </a:r>
          </a:p>
        </p:txBody>
      </p:sp>
    </p:spTree>
    <p:extLst>
      <p:ext uri="{BB962C8B-B14F-4D97-AF65-F5344CB8AC3E}">
        <p14:creationId xmlns:p14="http://schemas.microsoft.com/office/powerpoint/2010/main" val="102479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9CC102-C5A7-5C9D-F2EC-FD375583BC13}"/>
              </a:ext>
            </a:extLst>
          </p:cNvPr>
          <p:cNvSpPr>
            <a:spLocks noGrp="1"/>
          </p:cNvSpPr>
          <p:nvPr>
            <p:ph type="title"/>
          </p:nvPr>
        </p:nvSpPr>
        <p:spPr>
          <a:xfrm>
            <a:off x="838200" y="365125"/>
            <a:ext cx="6019800" cy="1325563"/>
          </a:xfrm>
        </p:spPr>
        <p:txBody>
          <a:bodyPr/>
          <a:lstStyle/>
          <a:p>
            <a:r>
              <a:rPr kumimoji="1" lang="ja-JP" altLang="en-US" dirty="0"/>
              <a:t>方法－調査実施、分析</a:t>
            </a:r>
          </a:p>
        </p:txBody>
      </p:sp>
      <p:sp>
        <p:nvSpPr>
          <p:cNvPr id="3" name="コンテンツ プレースホルダー 2">
            <a:extLst>
              <a:ext uri="{FF2B5EF4-FFF2-40B4-BE49-F238E27FC236}">
                <a16:creationId xmlns:a16="http://schemas.microsoft.com/office/drawing/2014/main" id="{D2D44CB1-D65E-D4E1-7165-0A9C7A267EDE}"/>
              </a:ext>
            </a:extLst>
          </p:cNvPr>
          <p:cNvSpPr>
            <a:spLocks noGrp="1"/>
          </p:cNvSpPr>
          <p:nvPr>
            <p:ph idx="1"/>
          </p:nvPr>
        </p:nvSpPr>
        <p:spPr>
          <a:xfrm>
            <a:off x="449038" y="1825625"/>
            <a:ext cx="10080171" cy="4351338"/>
          </a:xfrm>
        </p:spPr>
        <p:txBody>
          <a:bodyPr>
            <a:normAutofit/>
          </a:bodyPr>
          <a:lstStyle/>
          <a:p>
            <a:pPr>
              <a:lnSpc>
                <a:spcPct val="100000"/>
              </a:lnSpc>
            </a:pPr>
            <a:r>
              <a:rPr kumimoji="1" lang="ja-JP" altLang="en-US" dirty="0"/>
              <a:t>調査実施</a:t>
            </a:r>
          </a:p>
          <a:p>
            <a:pPr lvl="1">
              <a:lnSpc>
                <a:spcPct val="100000"/>
              </a:lnSpc>
            </a:pPr>
            <a:r>
              <a:rPr kumimoji="1" lang="en-US" altLang="ja-JP" dirty="0"/>
              <a:t>Excel</a:t>
            </a:r>
            <a:r>
              <a:rPr kumimoji="1" lang="ja-JP" altLang="en-US" dirty="0"/>
              <a:t>にて作成した調査票をメール添付で調査対象に送付して調査を行った（</a:t>
            </a:r>
            <a:r>
              <a:rPr kumimoji="1" lang="en-US" altLang="ja-JP" dirty="0"/>
              <a:t>2023.2.20</a:t>
            </a:r>
            <a:r>
              <a:rPr kumimoji="1" lang="ja-JP" altLang="en-US" dirty="0"/>
              <a:t>～</a:t>
            </a:r>
            <a:r>
              <a:rPr kumimoji="1" lang="en-US" altLang="ja-JP" dirty="0"/>
              <a:t>2023.4.10</a:t>
            </a:r>
            <a:r>
              <a:rPr kumimoji="1" lang="ja-JP" altLang="en-US" dirty="0"/>
              <a:t>）。</a:t>
            </a:r>
          </a:p>
          <a:p>
            <a:pPr marL="914400" lvl="2" indent="0">
              <a:lnSpc>
                <a:spcPct val="100000"/>
              </a:lnSpc>
              <a:buNone/>
            </a:pPr>
            <a:r>
              <a:rPr lang="ja-JP" altLang="en-US" dirty="0"/>
              <a:t>研究班 → 都道府県「歯」部局 → 都道府県「食」部局</a:t>
            </a:r>
          </a:p>
          <a:p>
            <a:pPr marL="914400" lvl="2" indent="0">
              <a:lnSpc>
                <a:spcPct val="100000"/>
              </a:lnSpc>
              <a:buNone/>
            </a:pPr>
            <a:r>
              <a:rPr lang="ja-JP" altLang="en-US" dirty="0"/>
              <a:t>　　　　　　　　　　　　　　→ 市区町村「歯」部局 → 市区町村「食」部局</a:t>
            </a:r>
          </a:p>
          <a:p>
            <a:pPr marL="914400" lvl="2" indent="0">
              <a:lnSpc>
                <a:spcPct val="100000"/>
              </a:lnSpc>
              <a:buNone/>
            </a:pPr>
            <a:r>
              <a:rPr lang="ja-JP" altLang="en-US" dirty="0"/>
              <a:t>　　　　　　　　　　　　　　→ 都道府県型保健所</a:t>
            </a:r>
          </a:p>
          <a:p>
            <a:pPr marL="914400" lvl="2" indent="0">
              <a:lnSpc>
                <a:spcPct val="100000"/>
              </a:lnSpc>
              <a:buNone/>
            </a:pPr>
            <a:r>
              <a:rPr lang="ja-JP" altLang="en-US" dirty="0"/>
              <a:t>回収は各調査対象から直接、研究班事務局に</a:t>
            </a:r>
            <a:r>
              <a:rPr lang="en-US" altLang="ja-JP" dirty="0"/>
              <a:t>e</a:t>
            </a:r>
            <a:r>
              <a:rPr lang="ja-JP" altLang="en-US" dirty="0"/>
              <a:t>メール等で送付</a:t>
            </a:r>
            <a:endParaRPr kumimoji="1" lang="ja-JP" altLang="en-US" dirty="0"/>
          </a:p>
          <a:p>
            <a:pPr>
              <a:lnSpc>
                <a:spcPct val="100000"/>
              </a:lnSpc>
            </a:pPr>
            <a:r>
              <a:rPr kumimoji="1" lang="ja-JP" altLang="en-US" dirty="0"/>
              <a:t>分析</a:t>
            </a:r>
          </a:p>
          <a:p>
            <a:pPr lvl="1">
              <a:lnSpc>
                <a:spcPct val="100000"/>
              </a:lnSpc>
            </a:pPr>
            <a:r>
              <a:rPr kumimoji="1" lang="ja-JP" altLang="en-US" dirty="0"/>
              <a:t>記述統計分析</a:t>
            </a:r>
          </a:p>
          <a:p>
            <a:pPr lvl="1">
              <a:lnSpc>
                <a:spcPct val="100000"/>
              </a:lnSpc>
            </a:pPr>
            <a:r>
              <a:rPr kumimoji="1" lang="ja-JP" altLang="en-US" dirty="0"/>
              <a:t>人口規模とのクロス集計（</a:t>
            </a:r>
            <a:r>
              <a:rPr kumimoji="1" lang="ja-JP" altLang="en-US" sz="2000" dirty="0"/>
              <a:t>市区町村のみ）</a:t>
            </a:r>
          </a:p>
        </p:txBody>
      </p:sp>
      <p:sp>
        <p:nvSpPr>
          <p:cNvPr id="4" name="テキスト ボックス 3">
            <a:extLst>
              <a:ext uri="{FF2B5EF4-FFF2-40B4-BE49-F238E27FC236}">
                <a16:creationId xmlns:a16="http://schemas.microsoft.com/office/drawing/2014/main" id="{8487B637-2601-5DBD-84EA-C2C18597185E}"/>
              </a:ext>
            </a:extLst>
          </p:cNvPr>
          <p:cNvSpPr txBox="1"/>
          <p:nvPr/>
        </p:nvSpPr>
        <p:spPr>
          <a:xfrm>
            <a:off x="10491105" y="3270794"/>
            <a:ext cx="1543050" cy="830997"/>
          </a:xfrm>
          <a:prstGeom prst="rect">
            <a:avLst/>
          </a:prstGeom>
          <a:noFill/>
        </p:spPr>
        <p:txBody>
          <a:bodyPr wrap="square" rtlCol="0">
            <a:spAutoFit/>
          </a:bodyPr>
          <a:lstStyle/>
          <a:p>
            <a:pPr marL="628650" indent="-628650"/>
            <a:r>
              <a:rPr kumimoji="1" lang="ja-JP" altLang="en-US" sz="1200" dirty="0">
                <a:solidFill>
                  <a:schemeClr val="accent2"/>
                </a:solidFill>
              </a:rPr>
              <a:t>「歯」：歯科口腔保健担当</a:t>
            </a:r>
          </a:p>
          <a:p>
            <a:pPr marL="719138" indent="-719138"/>
            <a:endParaRPr kumimoji="1" lang="ja-JP" altLang="en-US" sz="1200" dirty="0">
              <a:solidFill>
                <a:schemeClr val="accent2"/>
              </a:solidFill>
            </a:endParaRPr>
          </a:p>
          <a:p>
            <a:r>
              <a:rPr kumimoji="1" lang="ja-JP" altLang="en-US" sz="1200" dirty="0">
                <a:solidFill>
                  <a:schemeClr val="accent2"/>
                </a:solidFill>
              </a:rPr>
              <a:t>「食」：食育担当</a:t>
            </a:r>
          </a:p>
        </p:txBody>
      </p:sp>
    </p:spTree>
    <p:extLst>
      <p:ext uri="{BB962C8B-B14F-4D97-AF65-F5344CB8AC3E}">
        <p14:creationId xmlns:p14="http://schemas.microsoft.com/office/powerpoint/2010/main" val="1088206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C080ACDE-B62C-ED6A-AE50-A8BA7F296DB2}"/>
              </a:ext>
            </a:extLst>
          </p:cNvPr>
          <p:cNvSpPr>
            <a:spLocks noGrp="1"/>
          </p:cNvSpPr>
          <p:nvPr>
            <p:ph type="title"/>
          </p:nvPr>
        </p:nvSpPr>
        <p:spPr/>
        <p:txBody>
          <a:bodyPr/>
          <a:lstStyle/>
          <a:p>
            <a:r>
              <a:rPr lang="ja-JP" altLang="en-US" dirty="0"/>
              <a:t>結果</a:t>
            </a:r>
            <a:r>
              <a:rPr lang="en-US" altLang="ja-JP" dirty="0"/>
              <a:t>(1)</a:t>
            </a:r>
            <a:r>
              <a:rPr lang="ja-JP" altLang="en-US" dirty="0"/>
              <a:t>：記述統計分析結果</a:t>
            </a:r>
          </a:p>
        </p:txBody>
      </p:sp>
      <p:sp>
        <p:nvSpPr>
          <p:cNvPr id="5" name="テキスト プレースホルダー 4">
            <a:extLst>
              <a:ext uri="{FF2B5EF4-FFF2-40B4-BE49-F238E27FC236}">
                <a16:creationId xmlns:a16="http://schemas.microsoft.com/office/drawing/2014/main" id="{6D26DDF3-E1BD-8C0B-E4C9-BB3BC0245F3A}"/>
              </a:ext>
            </a:extLst>
          </p:cNvPr>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219131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54199C8F-735C-0D2C-39A2-4DA10B609A2E}"/>
              </a:ext>
            </a:extLst>
          </p:cNvPr>
          <p:cNvSpPr>
            <a:spLocks noGrp="1"/>
          </p:cNvSpPr>
          <p:nvPr>
            <p:ph type="title"/>
          </p:nvPr>
        </p:nvSpPr>
        <p:spPr/>
        <p:txBody>
          <a:bodyPr/>
          <a:lstStyle/>
          <a:p>
            <a:r>
              <a:rPr lang="ja-JP" altLang="en-US" dirty="0"/>
              <a:t>回収率</a:t>
            </a:r>
          </a:p>
        </p:txBody>
      </p:sp>
      <p:pic>
        <p:nvPicPr>
          <p:cNvPr id="9" name="コンテンツ プレースホルダー 8">
            <a:extLst>
              <a:ext uri="{FF2B5EF4-FFF2-40B4-BE49-F238E27FC236}">
                <a16:creationId xmlns:a16="http://schemas.microsoft.com/office/drawing/2014/main" id="{9BCAEB07-F6B1-518F-FF54-B9481C40C075}"/>
              </a:ext>
            </a:extLst>
          </p:cNvPr>
          <p:cNvPicPr>
            <a:picLocks noGrp="1" noChangeAspect="1"/>
          </p:cNvPicPr>
          <p:nvPr>
            <p:ph idx="1"/>
          </p:nvPr>
        </p:nvPicPr>
        <p:blipFill>
          <a:blip r:embed="rId2"/>
          <a:stretch>
            <a:fillRect/>
          </a:stretch>
        </p:blipFill>
        <p:spPr>
          <a:xfrm>
            <a:off x="710903" y="2179863"/>
            <a:ext cx="10210327" cy="3453493"/>
          </a:xfrm>
          <a:prstGeom prst="rect">
            <a:avLst/>
          </a:prstGeom>
        </p:spPr>
      </p:pic>
    </p:spTree>
    <p:extLst>
      <p:ext uri="{BB962C8B-B14F-4D97-AF65-F5344CB8AC3E}">
        <p14:creationId xmlns:p14="http://schemas.microsoft.com/office/powerpoint/2010/main" val="42227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FBF9C9B-F02B-CAC1-B556-CB07ABCF1346}"/>
              </a:ext>
            </a:extLst>
          </p:cNvPr>
          <p:cNvSpPr>
            <a:spLocks noGrp="1"/>
          </p:cNvSpPr>
          <p:nvPr>
            <p:ph type="title"/>
          </p:nvPr>
        </p:nvSpPr>
        <p:spPr>
          <a:xfrm>
            <a:off x="838200" y="1034597"/>
            <a:ext cx="10515600" cy="3349625"/>
          </a:xfrm>
        </p:spPr>
        <p:txBody>
          <a:bodyPr>
            <a:normAutofit/>
          </a:bodyPr>
          <a:lstStyle/>
          <a:p>
            <a:pPr>
              <a:lnSpc>
                <a:spcPct val="150000"/>
              </a:lnSpc>
            </a:pPr>
            <a:r>
              <a:rPr lang="ja-JP" altLang="en-US" sz="5400" dirty="0"/>
              <a:t>自治体（都道府県、市区町村）の</a:t>
            </a:r>
            <a:r>
              <a:rPr lang="ja-JP" altLang="en-US" sz="5400" dirty="0">
                <a:solidFill>
                  <a:srgbClr val="FF0000"/>
                </a:solidFill>
              </a:rPr>
              <a:t>歯科口腔保健担当部局</a:t>
            </a:r>
            <a:r>
              <a:rPr lang="ja-JP" altLang="en-US" sz="5400" dirty="0"/>
              <a:t>の回答結果</a:t>
            </a:r>
          </a:p>
        </p:txBody>
      </p:sp>
    </p:spTree>
    <p:extLst>
      <p:ext uri="{BB962C8B-B14F-4D97-AF65-F5344CB8AC3E}">
        <p14:creationId xmlns:p14="http://schemas.microsoft.com/office/powerpoint/2010/main" val="33354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54289-8CF6-628E-3992-3B4BC96CFE8F}"/>
              </a:ext>
            </a:extLst>
          </p:cNvPr>
          <p:cNvSpPr>
            <a:spLocks noGrp="1"/>
          </p:cNvSpPr>
          <p:nvPr>
            <p:ph type="title"/>
          </p:nvPr>
        </p:nvSpPr>
        <p:spPr>
          <a:xfrm>
            <a:off x="587827" y="275317"/>
            <a:ext cx="11016343" cy="1325563"/>
          </a:xfrm>
          <a:solidFill>
            <a:schemeClr val="accent6">
              <a:lumMod val="40000"/>
              <a:lumOff val="60000"/>
            </a:schemeClr>
          </a:solidFill>
        </p:spPr>
        <p:txBody>
          <a:bodyPr>
            <a:noAutofit/>
          </a:bodyPr>
          <a:lstStyle/>
          <a:p>
            <a:pPr>
              <a:lnSpc>
                <a:spcPct val="100000"/>
              </a:lnSpc>
            </a:pPr>
            <a:r>
              <a:rPr kumimoji="1" lang="ja-JP" altLang="en-US" sz="2400" dirty="0"/>
              <a:t>歯科口腔保健を担当する部署の職種別人数と歯科口腔保健事業に関わる人数を教えてください。ここでは、行政職員として採用されているものとし、事業の時だけ雇い入れる講師等は含まないでください</a:t>
            </a:r>
            <a:r>
              <a:rPr kumimoji="1" lang="ja-JP" altLang="en-US" sz="2000" dirty="0"/>
              <a:t>（市区町村のみ）</a:t>
            </a:r>
            <a:endParaRPr kumimoji="1" lang="ja-JP" altLang="en-US" sz="2400" dirty="0"/>
          </a:p>
        </p:txBody>
      </p:sp>
      <p:pic>
        <p:nvPicPr>
          <p:cNvPr id="5" name="コンテンツ プレースホルダー 4">
            <a:extLst>
              <a:ext uri="{FF2B5EF4-FFF2-40B4-BE49-F238E27FC236}">
                <a16:creationId xmlns:a16="http://schemas.microsoft.com/office/drawing/2014/main" id="{386F00C1-F0C7-B099-B1FE-1D9E7D1E8260}"/>
              </a:ext>
            </a:extLst>
          </p:cNvPr>
          <p:cNvPicPr>
            <a:picLocks noGrp="1" noChangeAspect="1"/>
          </p:cNvPicPr>
          <p:nvPr>
            <p:ph idx="1"/>
          </p:nvPr>
        </p:nvPicPr>
        <p:blipFill>
          <a:blip r:embed="rId2"/>
          <a:stretch>
            <a:fillRect/>
          </a:stretch>
        </p:blipFill>
        <p:spPr>
          <a:xfrm>
            <a:off x="1469571" y="1882965"/>
            <a:ext cx="9192986" cy="4699717"/>
          </a:xfrm>
        </p:spPr>
      </p:pic>
    </p:spTree>
    <p:extLst>
      <p:ext uri="{BB962C8B-B14F-4D97-AF65-F5344CB8AC3E}">
        <p14:creationId xmlns:p14="http://schemas.microsoft.com/office/powerpoint/2010/main" val="17481866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1670</Words>
  <Application>Microsoft Office PowerPoint</Application>
  <PresentationFormat>ワイド画面</PresentationFormat>
  <Paragraphs>91</Paragraphs>
  <Slides>42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42</vt:i4>
      </vt:variant>
    </vt:vector>
  </HeadingPairs>
  <TitlesOfParts>
    <vt:vector size="46" baseType="lpstr">
      <vt:lpstr>游ゴシック</vt:lpstr>
      <vt:lpstr>游ゴシック Light</vt:lpstr>
      <vt:lpstr>Arial</vt:lpstr>
      <vt:lpstr>Office テーマ</vt:lpstr>
      <vt:lpstr>自治体における「食育における歯科口腔保健の推進」に関する実態調査 【概要版】</vt:lpstr>
      <vt:lpstr>目的</vt:lpstr>
      <vt:lpstr>方法－調査対象</vt:lpstr>
      <vt:lpstr>方法－調査項目</vt:lpstr>
      <vt:lpstr>方法－調査実施、分析</vt:lpstr>
      <vt:lpstr>結果(1)：記述統計分析結果</vt:lpstr>
      <vt:lpstr>回収率</vt:lpstr>
      <vt:lpstr>自治体（都道府県、市区町村）の歯科口腔保健担当部局の回答結果</vt:lpstr>
      <vt:lpstr>歯科口腔保健を担当する部署の職種別人数と歯科口腔保健事業に関わる人数を教えてください。ここでは、行政職員として採用されているものとし、事業の時だけ雇い入れる講師等は含まないでください（市区町村のみ）</vt:lpstr>
      <vt:lpstr>貴自治体では「歯科口腔保健の推進に関する条例」を制定していますか</vt:lpstr>
      <vt:lpstr>貴自治体では「歯科口腔保健の推進に関する計画」を策定していますか</vt:lpstr>
      <vt:lpstr>「歯科口腔保健の推進に関する計画」に「食育や栄養に関連した歯科口腔保健の目標」を設定していますか。</vt:lpstr>
      <vt:lpstr>「食育や栄養などに関連した歯科口腔保健の目標」 を御入力ください</vt:lpstr>
      <vt:lpstr>「歯科口腔保健を担当する部署」が管轄する今年度の歯科口腔保健事業全体の予算額を御入力ださい</vt:lpstr>
      <vt:lpstr>今年度、 「食育や栄養に関連した歯科口腔保健事業」を行っていますか。コロナ禍等の理由により現在中断中のものも含めて御回答ください。</vt:lpstr>
      <vt:lpstr>【都道府県】過去５年間、「食育や栄養に関連した歯科口腔保健事業」に関して以下の支援を行ったことがありますか</vt:lpstr>
      <vt:lpstr>自治体（都道府県、市区町村）の食育担当部局の回答結果</vt:lpstr>
      <vt:lpstr>食育推進計画を担当する部署の職種別人数と食育事業に関わる人数を教えてください。ここでは、行政職員として採用されているものとし、事業の時だけ雇い入れる講師等は含まないでください（市区町村のみ）</vt:lpstr>
      <vt:lpstr>現在の総合計画（総合計画に類似する計画を含む）、首長マニフェスト（類似するものを含む）に「食育」に関することが明記されていますか</vt:lpstr>
      <vt:lpstr>貴自治体では食育推進計画を策定していますか（市区町村）</vt:lpstr>
      <vt:lpstr>現在の食育推進計画の策定に関して歯科関係者の参画（会議への参加、意見の提出など）の有無についてお尋ねします。それぞれについて、あてはまるものをお選びください。</vt:lpstr>
      <vt:lpstr>貴自治体では現在の食育推進計画に、国の第4次食育基本推進計画の目標値「ゆっくりよく噛んで食べる国民の割合を増やす」と同じないし同様の目標を設定していますか</vt:lpstr>
      <vt:lpstr>貴自治体では食育推進会議が設置されていますか</vt:lpstr>
      <vt:lpstr>「食育推進計画を担当する部署」が管轄する今年度の食育事業全体の予算額を御入力ださい</vt:lpstr>
      <vt:lpstr>貴自治体の食育推進計画策定課では、今年度、「歯科口腔保健に関連した食育事業」を行っていますか。コロナ禍等の理由により現在中断中のものも含めて御回答ください。</vt:lpstr>
      <vt:lpstr>【市区町村】過去5年間、「歯科口腔保健に関連した食育事業」に関して、以下の支援を受けたことがありますか</vt:lpstr>
      <vt:lpstr>質問紙【別紙】：事業の内容</vt:lpstr>
      <vt:lpstr>（再掲）両事業の実施状況</vt:lpstr>
      <vt:lpstr>事業の予算額を御記入ください</vt:lpstr>
      <vt:lpstr>事業の目的について、下記のうち当てはまるものすべてを御回答ください（歯科口腔保健担当部局回答、複数回答）</vt:lpstr>
      <vt:lpstr>事業の目的について、下記のうち当てはまるものすべてを御回答ください（食育担当部局回答、複数回答）</vt:lpstr>
      <vt:lpstr>事業の対象層のライフステージとしてあてはまるものすべてを御回答ください（複数回答）</vt:lpstr>
      <vt:lpstr>事業の対象層の内容としてあてはまるものすべてを御回答ください（複数回答）</vt:lpstr>
      <vt:lpstr>事業の形態としてあてはまるものすべてを御回答ください（複数回答）</vt:lpstr>
      <vt:lpstr>事業を計画する際に参考とした図書・ガイド・マニュアル等はありますか（複数回答）</vt:lpstr>
      <vt:lpstr>事業には専門職以外の技術職が従事しましたか（複数回答）</vt:lpstr>
      <vt:lpstr>本事業に関する内容をWebで発信されていますか（複数回答）</vt:lpstr>
      <vt:lpstr>歯都道府県型保健所（本所）の回答結果</vt:lpstr>
      <vt:lpstr>管轄市町村における食育事業との関わりの有無について御入力ください（複数回答）</vt:lpstr>
      <vt:lpstr>結果(2)：人口規模とのクロス集計（市区町村のみ）</vt:lpstr>
      <vt:lpstr>全体的に人口の多い自治体で取り組んでいる割合が高く#、回収率も高い傾向</vt:lpstr>
      <vt:lpstr>考察・結論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安藤雄一</dc:creator>
  <cp:lastModifiedBy>安藤雄一</cp:lastModifiedBy>
  <cp:revision>13</cp:revision>
  <dcterms:created xsi:type="dcterms:W3CDTF">2023-06-06T04:28:23Z</dcterms:created>
  <dcterms:modified xsi:type="dcterms:W3CDTF">2023-07-04T08:16:50Z</dcterms:modified>
</cp:coreProperties>
</file>